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4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8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</p:sldIdLst>
  <p:sldSz cx="6858000" cy="9144000" type="screen4x3"/>
  <p:notesSz cx="6669088" cy="97536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06F39"/>
    <a:srgbClr val="A2BC4A"/>
    <a:srgbClr val="769044"/>
    <a:srgbClr val="7EC234"/>
    <a:srgbClr val="9AD35B"/>
    <a:srgbClr val="E6E6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00" autoAdjust="0"/>
    <p:restoredTop sz="94212" autoAdjust="0"/>
  </p:normalViewPr>
  <p:slideViewPr>
    <p:cSldViewPr>
      <p:cViewPr varScale="1">
        <p:scale>
          <a:sx n="88" d="100"/>
          <a:sy n="88" d="100"/>
        </p:scale>
        <p:origin x="-2718" y="-9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dPt>
            <c:idx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1"/>
            <c:spPr>
              <a:solidFill>
                <a:srgbClr val="3795AF"/>
              </a:solidFill>
            </c:spPr>
          </c:dPt>
          <c:dPt>
            <c:idx val="2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Sheet1!$A$2:$A$5</c:f>
              <c:strCache>
                <c:ptCount val="4"/>
                <c:pt idx="0">
                  <c:v>강박스 거더교</c:v>
                </c:pt>
                <c:pt idx="1">
                  <c:v>친환경 콘크리트 곡선교</c:v>
                </c:pt>
                <c:pt idx="2">
                  <c:v>항목 3</c:v>
                </c:pt>
                <c:pt idx="3">
                  <c:v>항목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3.6</c:v>
                </c:pt>
                <c:pt idx="2">
                  <c:v>4.5</c:v>
                </c:pt>
                <c:pt idx="3">
                  <c:v>3.15</c:v>
                </c:pt>
              </c:numCache>
            </c:numRef>
          </c:val>
        </c:ser>
        <c:gapWidth val="88"/>
        <c:axId val="165940224"/>
        <c:axId val="165962496"/>
      </c:barChart>
      <c:catAx>
        <c:axId val="165940224"/>
        <c:scaling>
          <c:orientation val="minMax"/>
        </c:scaling>
        <c:delete val="1"/>
        <c:axPos val="b"/>
        <c:tickLblPos val="none"/>
        <c:crossAx val="165962496"/>
        <c:crosses val="autoZero"/>
        <c:lblAlgn val="ctr"/>
        <c:lblOffset val="100"/>
      </c:catAx>
      <c:valAx>
        <c:axId val="165962496"/>
        <c:scaling>
          <c:orientation val="minMax"/>
        </c:scaling>
        <c:delete val="1"/>
        <c:axPos val="l"/>
        <c:numFmt formatCode="General" sourceLinked="1"/>
        <c:tickLblPos val="none"/>
        <c:crossAx val="1659402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ko-K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7363"/>
          </a:xfrm>
          <a:prstGeom prst="rect">
            <a:avLst/>
          </a:prstGeom>
        </p:spPr>
        <p:txBody>
          <a:bodyPr vert="horz" lIns="89822" tIns="44913" rIns="89822" bIns="4491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1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87363"/>
          </a:xfrm>
          <a:prstGeom prst="rect">
            <a:avLst/>
          </a:prstGeom>
        </p:spPr>
        <p:txBody>
          <a:bodyPr vert="horz" lIns="89822" tIns="44913" rIns="89822" bIns="4491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>
                <a:latin typeface="+mn-lt"/>
                <a:ea typeface="+mn-ea"/>
              </a:defRPr>
            </a:lvl1pPr>
          </a:lstStyle>
          <a:p>
            <a:pPr>
              <a:defRPr/>
            </a:pPr>
            <a:fld id="{B9911245-E3E7-45C6-909C-94ABDF862B46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963738" y="731838"/>
            <a:ext cx="27416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22" tIns="44913" rIns="89822" bIns="44913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66750" y="4632325"/>
            <a:ext cx="5335588" cy="4389438"/>
          </a:xfrm>
          <a:prstGeom prst="rect">
            <a:avLst/>
          </a:prstGeom>
        </p:spPr>
        <p:txBody>
          <a:bodyPr vert="horz" lIns="89822" tIns="44913" rIns="89822" bIns="44913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2889250" cy="487363"/>
          </a:xfrm>
          <a:prstGeom prst="rect">
            <a:avLst/>
          </a:prstGeom>
        </p:spPr>
        <p:txBody>
          <a:bodyPr vert="horz" lIns="89822" tIns="44913" rIns="89822" bIns="4491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1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78250" y="9264650"/>
            <a:ext cx="2889250" cy="487363"/>
          </a:xfrm>
          <a:prstGeom prst="rect">
            <a:avLst/>
          </a:prstGeom>
        </p:spPr>
        <p:txBody>
          <a:bodyPr vert="horz" lIns="89822" tIns="44913" rIns="89822" bIns="4491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>
                <a:latin typeface="+mn-lt"/>
                <a:ea typeface="+mn-ea"/>
              </a:defRPr>
            </a:lvl1pPr>
          </a:lstStyle>
          <a:p>
            <a:pPr>
              <a:defRPr/>
            </a:pPr>
            <a:fld id="{AC78BD14-647A-407E-B5D7-25E4D7F57DE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81790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365595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22475" y="754063"/>
            <a:ext cx="2828925" cy="37750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9EA49-D4FF-4372-947B-48D29B370711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22301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22475" y="754063"/>
            <a:ext cx="2828925" cy="37750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9EA49-D4FF-4372-947B-48D29B370711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08816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807857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807857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41406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27778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65139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10333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68270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644974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0E6F-9F1D-433C-96A4-99F82C5D2AF0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45155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C5073-5A4E-4CD6-906A-E5AF758BA534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7604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5E7DB-0076-4BBF-BEF9-9BA038B030F1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C7AA5-2F31-48B3-BE0D-201FE4DEEEF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FB260-E769-4B2D-A5C7-15EC9C10BE62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FC71-EF00-483B-A7C7-919FC546AC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D51B-03A2-4EBE-917B-8143571B9372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A1FE3-5D90-4065-B28B-9CA754F4406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3B54-F578-4A1E-97BA-4435E3FEA619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45F4-5D44-4550-8123-5B68F64D88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4BBE6-345D-48C2-9E8F-BC905C93468A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41D0-C789-4547-9A73-8287D4EFEC2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34BE-CFA2-4EFB-AC1D-3BACD95DF541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37AF-BCF9-4C64-A1DF-9D0099A7956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ED778-D790-466F-99CD-6D37DE280EC5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DF24A-450C-416B-8A16-C25C03C8880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983A2-13FE-462D-9982-757B4D12D47D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CF2F9-3196-48FE-980F-C0B8AA72BE9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CC073-4C1C-4B35-8BA6-68DAC715D093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66612-70F1-413B-907D-E17526AD2A5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CDF5-6DDA-4161-AFDF-03F7D4C98998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C033C-AC80-49EC-811E-DC3DB4D91A9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6DE4-EF68-48C3-A169-DAB70F0E5A0C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1E4E-8AEB-4758-8690-5E263059D6C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1252A8-07AC-4104-A4C0-10224DEE490D}" type="datetimeFigureOut">
              <a:rPr lang="ko-KR" altLang="en-US"/>
              <a:pPr>
                <a:defRPr/>
              </a:pPr>
              <a:t>2014-12-26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3ADF85-09B7-45D0-9C2D-B63E042562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image" Target="../media/image14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sdf@asdf.com" TargetMode="External"/><Relationship Id="rId7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gif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wmf"/><Relationship Id="rId2" Type="http://schemas.openxmlformats.org/officeDocument/2006/relationships/hyperlink" Target="mailto:jskang@kict.re.k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gif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mailto:jinugi@krri.re.kr" TargetMode="External"/><Relationship Id="rId4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eg"/><Relationship Id="rId7" Type="http://schemas.openxmlformats.org/officeDocument/2006/relationships/image" Target="../media/image71.png"/><Relationship Id="rId2" Type="http://schemas.openxmlformats.org/officeDocument/2006/relationships/hyperlink" Target="mailto:limkt@keti.re.k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07504"/>
            <a:ext cx="6858000" cy="1440160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8640" y="179512"/>
            <a:ext cx="6515100" cy="1224136"/>
          </a:xfrm>
        </p:spPr>
        <p:txBody>
          <a:bodyPr/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2015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년 국토교통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기술사업화지원사업</a:t>
            </a:r>
            <a:r>
              <a:rPr lang="en-US" altLang="ko-KR" sz="2000" b="1" dirty="0" smtClean="0">
                <a:solidFill>
                  <a:schemeClr val="bg1"/>
                </a:solidFill>
              </a:rPr>
              <a:t/>
            </a:r>
            <a:br>
              <a:rPr lang="en-US" altLang="ko-KR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공공기술 중소기업이전 분야</a:t>
            </a:r>
            <a:r>
              <a:rPr lang="en-US" altLang="ko-KR" sz="2800" b="1" dirty="0" smtClean="0">
                <a:solidFill>
                  <a:schemeClr val="bg1"/>
                </a:solidFill>
              </a:rPr>
              <a:t/>
            </a:r>
            <a:br>
              <a:rPr lang="en-US" altLang="ko-KR" sz="2800" b="1" dirty="0" smtClean="0">
                <a:solidFill>
                  <a:schemeClr val="bg1"/>
                </a:solidFill>
              </a:rPr>
            </a:br>
            <a:r>
              <a:rPr lang="ko-KR" altLang="en-US" sz="3500" b="1" dirty="0" smtClean="0">
                <a:solidFill>
                  <a:schemeClr val="bg1"/>
                </a:solidFill>
              </a:rPr>
              <a:t>공공기술소개</a:t>
            </a:r>
            <a:r>
              <a:rPr lang="en-US" altLang="ko-KR" sz="3500" b="1" dirty="0" smtClean="0">
                <a:solidFill>
                  <a:schemeClr val="bg1"/>
                </a:solidFill>
              </a:rPr>
              <a:t>(</a:t>
            </a:r>
            <a:r>
              <a:rPr lang="en-US" altLang="ko-KR" sz="3500" b="1" dirty="0" smtClean="0">
                <a:solidFill>
                  <a:schemeClr val="bg1"/>
                </a:solidFill>
              </a:rPr>
              <a:t>SMK</a:t>
            </a:r>
            <a:r>
              <a:rPr lang="en-US" altLang="ko-KR" sz="3500" dirty="0" smtClean="0">
                <a:solidFill>
                  <a:schemeClr val="bg1"/>
                </a:solidFill>
              </a:rPr>
              <a:t>)</a:t>
            </a:r>
            <a:endParaRPr lang="ko-KR" altLang="en-US" sz="35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63688"/>
            <a:ext cx="6858000" cy="725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</a:pPr>
            <a:r>
              <a:rPr lang="en-US" altLang="ko-KR" sz="1200" b="1" dirty="0" smtClean="0"/>
              <a:t>1. </a:t>
            </a:r>
            <a:r>
              <a:rPr lang="ko-KR" altLang="en-US" sz="1200" b="1" dirty="0" err="1" smtClean="0"/>
              <a:t>포트홀</a:t>
            </a:r>
            <a:r>
              <a:rPr lang="ko-KR" altLang="en-US" sz="1200" b="1" dirty="0" smtClean="0"/>
              <a:t> 영상 인식 시스템 개발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2. </a:t>
            </a:r>
            <a:r>
              <a:rPr lang="ko-KR" altLang="en-US" sz="1200" b="1" dirty="0" smtClean="0"/>
              <a:t>첨단 안전 주행 지원용 영상 </a:t>
            </a:r>
            <a:r>
              <a:rPr lang="ko-KR" altLang="en-US" sz="1200" b="1" dirty="0" err="1" smtClean="0"/>
              <a:t>융복합</a:t>
            </a:r>
            <a:r>
              <a:rPr lang="ko-KR" altLang="en-US" sz="1200" b="1" dirty="0" smtClean="0"/>
              <a:t> 기반의 스마트 </a:t>
            </a:r>
            <a:r>
              <a:rPr lang="en-US" altLang="ko-KR" sz="1200" b="1" dirty="0" smtClean="0"/>
              <a:t>ITS </a:t>
            </a:r>
            <a:r>
              <a:rPr lang="ko-KR" altLang="en-US" sz="1200" b="1" dirty="0" smtClean="0"/>
              <a:t>차내 단말 장치 기술개발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3. C-ITS</a:t>
            </a:r>
            <a:r>
              <a:rPr lang="ko-KR" altLang="en-US" sz="1200" b="1" dirty="0" smtClean="0"/>
              <a:t>를 위한 첨단 안전 주행 지원용 스마트 차내 단말 장치 기술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4. 3</a:t>
            </a:r>
            <a:r>
              <a:rPr lang="ko-KR" altLang="en-US" sz="1200" b="1" dirty="0" smtClean="0"/>
              <a:t>헤드 이상의 다면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多面</a:t>
            </a:r>
            <a:r>
              <a:rPr lang="en-US" altLang="ko-KR" sz="1200" b="1" dirty="0" smtClean="0"/>
              <a:t>) </a:t>
            </a:r>
            <a:r>
              <a:rPr lang="ko-KR" altLang="en-US" sz="1200" b="1" dirty="0" smtClean="0"/>
              <a:t>카메라를 이용한 교차로 지체 자동 산정 및 </a:t>
            </a:r>
            <a:r>
              <a:rPr lang="ko-KR" altLang="en-US" sz="1200" b="1" dirty="0" err="1" smtClean="0"/>
              <a:t>교통류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 </a:t>
            </a:r>
            <a:r>
              <a:rPr lang="ko-KR" altLang="en-US" sz="1200" b="1" dirty="0" smtClean="0"/>
              <a:t>분석 기술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5. </a:t>
            </a:r>
            <a:r>
              <a:rPr lang="ko-KR" altLang="en-US" sz="1200" b="1" dirty="0" err="1" smtClean="0"/>
              <a:t>빅데이터를</a:t>
            </a:r>
            <a:r>
              <a:rPr lang="ko-KR" altLang="en-US" sz="1200" b="1" dirty="0" smtClean="0"/>
              <a:t> 이용한 도로구간별 교통사고 위험 예보 시스템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   (ROTARI : Road &amp; Traffic Accident Forecast on Real-time Information) </a:t>
            </a:r>
            <a:r>
              <a:rPr lang="ko-KR" altLang="en-US" sz="1200" b="1" dirty="0" smtClean="0"/>
              <a:t>개발</a:t>
            </a:r>
            <a:endParaRPr lang="en-US" altLang="ko-KR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6. </a:t>
            </a:r>
            <a:r>
              <a:rPr lang="ko-KR" altLang="en-US" sz="1200" b="1" dirty="0" err="1" smtClean="0"/>
              <a:t>빅데이터를</a:t>
            </a:r>
            <a:r>
              <a:rPr lang="ko-KR" altLang="en-US" sz="1200" b="1" dirty="0" smtClean="0"/>
              <a:t> 활용한 실시간 안전운행 지원 기술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7. </a:t>
            </a:r>
            <a:r>
              <a:rPr lang="ko-KR" altLang="en-US" sz="1200" b="1" dirty="0" smtClean="0"/>
              <a:t>무선 통신 기능과 자동 성능평가 기능을 가진 안전 지향형 지능형 </a:t>
            </a:r>
            <a:r>
              <a:rPr lang="en-US" altLang="ko-KR" sz="1200" b="1" dirty="0" smtClean="0"/>
              <a:t>ANPR </a:t>
            </a:r>
            <a:r>
              <a:rPr lang="ko-KR" altLang="en-US" sz="1200" b="1" dirty="0" smtClean="0"/>
              <a:t>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8. </a:t>
            </a:r>
            <a:r>
              <a:rPr lang="ko-KR" altLang="en-US" sz="1200" b="1" dirty="0" smtClean="0"/>
              <a:t>영상과 음향 </a:t>
            </a:r>
            <a:r>
              <a:rPr lang="ko-KR" altLang="en-US" sz="1200" b="1" dirty="0" err="1" smtClean="0"/>
              <a:t>센싱</a:t>
            </a:r>
            <a:r>
              <a:rPr lang="ko-KR" altLang="en-US" sz="1200" b="1" dirty="0" smtClean="0"/>
              <a:t> 융합 기술 기반의 터널교통관리시스템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9. </a:t>
            </a:r>
            <a:r>
              <a:rPr lang="ko-KR" altLang="en-US" sz="1200" b="1" dirty="0" err="1" smtClean="0"/>
              <a:t>지하매설관로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3</a:t>
            </a:r>
            <a:r>
              <a:rPr lang="ko-KR" altLang="en-US" sz="1200" b="1" dirty="0" smtClean="0"/>
              <a:t>차원 좌표 획득</a:t>
            </a:r>
            <a:r>
              <a:rPr lang="en-US" altLang="ko-KR" sz="1200" b="1" dirty="0" smtClean="0"/>
              <a:t>/</a:t>
            </a:r>
            <a:r>
              <a:rPr lang="ko-KR" altLang="en-US" sz="1200" b="1" dirty="0" err="1" smtClean="0"/>
              <a:t>도통시험</a:t>
            </a:r>
            <a:r>
              <a:rPr lang="en-US" altLang="ko-KR" sz="1200" b="1" dirty="0" smtClean="0"/>
              <a:t>/</a:t>
            </a:r>
            <a:r>
              <a:rPr lang="ko-KR" altLang="en-US" sz="1200" b="1" dirty="0" smtClean="0"/>
              <a:t>구조적 손상 검출 </a:t>
            </a:r>
            <a:r>
              <a:rPr lang="en-US" altLang="ko-KR" sz="1200" b="1" dirty="0" smtClean="0"/>
              <a:t> </a:t>
            </a:r>
            <a:r>
              <a:rPr lang="ko-KR" altLang="en-US" sz="1200" b="1" dirty="0" smtClean="0"/>
              <a:t>겸용 장치 및 프로그램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10. </a:t>
            </a:r>
            <a:r>
              <a:rPr lang="ko-KR" altLang="en-US" sz="1200" b="1" dirty="0" smtClean="0"/>
              <a:t>지반조사장비의 개량연구를 통한 정확한 지반 조사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평가 기술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11. </a:t>
            </a:r>
            <a:r>
              <a:rPr lang="ko-KR" altLang="en-US" sz="1200" b="1" dirty="0" err="1" smtClean="0"/>
              <a:t>막공정</a:t>
            </a:r>
            <a:r>
              <a:rPr lang="ko-KR" altLang="en-US" sz="1200" b="1" dirty="0" smtClean="0"/>
              <a:t> 중심의 플랜트 설계용 </a:t>
            </a:r>
            <a:r>
              <a:rPr lang="en-US" altLang="ko-KR" sz="1200" b="1" dirty="0" smtClean="0"/>
              <a:t>3D </a:t>
            </a:r>
            <a:r>
              <a:rPr lang="ko-KR" altLang="en-US" sz="1200" b="1" dirty="0" smtClean="0"/>
              <a:t>해석프로그램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12. </a:t>
            </a:r>
            <a:r>
              <a:rPr lang="ko-KR" altLang="en-US" sz="1200" b="1" dirty="0" smtClean="0"/>
              <a:t>열에너지 조절이 가능한 </a:t>
            </a:r>
            <a:r>
              <a:rPr lang="ko-KR" altLang="en-US" sz="1200" b="1" dirty="0" err="1" smtClean="0"/>
              <a:t>다기능성</a:t>
            </a:r>
            <a:r>
              <a:rPr lang="ko-KR" altLang="en-US" sz="1200" b="1" dirty="0" smtClean="0"/>
              <a:t> 창호시스템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결로방지 성능 중심</a:t>
            </a:r>
            <a:r>
              <a:rPr lang="en-US" altLang="ko-KR" sz="1200" b="1" dirty="0" smtClean="0"/>
              <a:t>) (</a:t>
            </a:r>
            <a:r>
              <a:rPr lang="ko-KR" altLang="en-US" sz="1200" b="1" dirty="0" smtClean="0"/>
              <a:t>한국건설기술연구원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13. </a:t>
            </a:r>
            <a:r>
              <a:rPr lang="ko-KR" altLang="en-US" sz="1200" b="1" dirty="0" err="1" smtClean="0"/>
              <a:t>농축수처리</a:t>
            </a:r>
            <a:r>
              <a:rPr lang="ko-KR" altLang="en-US" sz="1200" b="1" dirty="0" smtClean="0"/>
              <a:t> 패키지 </a:t>
            </a:r>
            <a:r>
              <a:rPr lang="ko-KR" altLang="en-US" sz="1200" b="1" dirty="0" err="1" smtClean="0"/>
              <a:t>무방류형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막여과</a:t>
            </a:r>
            <a:r>
              <a:rPr lang="ko-KR" altLang="en-US" sz="1200" b="1" dirty="0" smtClean="0"/>
              <a:t> 공정 신기술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성균관대학교</a:t>
            </a:r>
            <a:r>
              <a:rPr lang="en-US" altLang="ko-KR" sz="1200" b="1" dirty="0" smtClean="0"/>
              <a:t>)</a:t>
            </a:r>
            <a:endParaRPr lang="ko-KR" altLang="en-US" sz="1200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14. </a:t>
            </a:r>
            <a:r>
              <a:rPr lang="ko-KR" altLang="en-US" sz="1200" b="1" dirty="0" smtClean="0"/>
              <a:t>철도변전소 전철전력용 변압기 온라인 건전성 감시시스템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한국철도기술연구원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15. </a:t>
            </a:r>
            <a:r>
              <a:rPr lang="ko-KR" altLang="en-US" sz="1200" b="1" dirty="0" err="1" smtClean="0"/>
              <a:t>긴장력을</a:t>
            </a:r>
            <a:r>
              <a:rPr lang="ko-KR" altLang="en-US" sz="1200" b="1" dirty="0" smtClean="0"/>
              <a:t> 이용한 </a:t>
            </a:r>
            <a:r>
              <a:rPr lang="ko-KR" altLang="en-US" sz="1200" b="1" dirty="0" err="1" smtClean="0"/>
              <a:t>블록식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보강토</a:t>
            </a:r>
            <a:r>
              <a:rPr lang="ko-KR" altLang="en-US" sz="1200" b="1" dirty="0" smtClean="0"/>
              <a:t> 옹벽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한국철도기술연구원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16. </a:t>
            </a:r>
            <a:r>
              <a:rPr lang="ko-KR" altLang="en-US" sz="1200" b="1" dirty="0" smtClean="0"/>
              <a:t>노반 취약개소 유지보수 효율화를 위한 침하복원장치개발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한국철도기술연구원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17. </a:t>
            </a:r>
            <a:r>
              <a:rPr lang="ko-KR" altLang="en-US" sz="1200" b="1" dirty="0" smtClean="0"/>
              <a:t>유도상 궤도의 유지보수 최소화를 위한 도상자갈 구속장치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한국철도기술연구원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18. WAVE </a:t>
            </a:r>
            <a:r>
              <a:rPr lang="ko-KR" altLang="en-US" sz="1200" b="1" dirty="0" smtClean="0"/>
              <a:t>기반 </a:t>
            </a:r>
            <a:r>
              <a:rPr lang="en-US" altLang="ko-KR" sz="1200" b="1" dirty="0" smtClean="0"/>
              <a:t>CBTC </a:t>
            </a:r>
            <a:r>
              <a:rPr lang="ko-KR" altLang="en-US" sz="1200" b="1" dirty="0" smtClean="0"/>
              <a:t>무선통신 장치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전자부품연구원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19. </a:t>
            </a:r>
            <a:r>
              <a:rPr lang="ko-KR" altLang="en-US" sz="1200" b="1" dirty="0" smtClean="0"/>
              <a:t>슬래그로부터 철의 회수 방법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한양대학교 </a:t>
            </a:r>
            <a:r>
              <a:rPr lang="ko-KR" altLang="en-US" sz="1200" b="1" dirty="0" err="1" smtClean="0"/>
              <a:t>에리카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 latinLnBrk="0">
              <a:lnSpc>
                <a:spcPct val="150000"/>
              </a:lnSpc>
            </a:pPr>
            <a:r>
              <a:rPr lang="en-US" altLang="ko-KR" sz="1200" b="1" dirty="0" smtClean="0"/>
              <a:t>20. </a:t>
            </a:r>
            <a:r>
              <a:rPr lang="ko-KR" altLang="en-US" sz="1200" b="1" dirty="0" err="1" smtClean="0"/>
              <a:t>고중량의</a:t>
            </a:r>
            <a:r>
              <a:rPr lang="ko-KR" altLang="en-US" sz="1200" b="1" dirty="0" smtClean="0"/>
              <a:t> 건설 자재 시공을 위한 자동화 시스템 개발</a:t>
            </a:r>
            <a:r>
              <a:rPr lang="en-US" altLang="ko-KR" sz="1200" b="1" dirty="0" smtClean="0"/>
              <a:t> (</a:t>
            </a:r>
            <a:r>
              <a:rPr lang="ko-KR" altLang="en-US" sz="1200" b="1" dirty="0" smtClean="0"/>
              <a:t>한양대학교 </a:t>
            </a:r>
            <a:r>
              <a:rPr lang="ko-KR" altLang="en-US" sz="1200" b="1" dirty="0" err="1" smtClean="0"/>
              <a:t>에리카</a:t>
            </a:r>
            <a:r>
              <a:rPr lang="en-US" altLang="ko-KR" sz="1200" b="1" dirty="0" smtClean="0"/>
              <a:t>)</a:t>
            </a:r>
            <a:endParaRPr lang="ko-KR" altLang="en-US" sz="1200" b="1" dirty="0" smtClean="0"/>
          </a:p>
          <a:p>
            <a:pPr>
              <a:lnSpc>
                <a:spcPct val="150000"/>
              </a:lnSpc>
            </a:pPr>
            <a:endParaRPr lang="ko-KR" alt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직선 연결선 25"/>
          <p:cNvCxnSpPr>
            <a:endCxn id="43" idx="0"/>
          </p:cNvCxnSpPr>
          <p:nvPr/>
        </p:nvCxnSpPr>
        <p:spPr>
          <a:xfrm>
            <a:off x="296863" y="2585244"/>
            <a:ext cx="1588" cy="12106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212725" y="1447800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3825" indent="-123825"/>
            <a:r>
              <a:rPr lang="en-US" altLang="ko-KR" sz="100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 smtClean="0">
                <a:solidFill>
                  <a:schemeClr val="tx1"/>
                </a:solidFill>
              </a:rPr>
              <a:t>국가 교통안전 기본계획에 대응하기 </a:t>
            </a:r>
            <a:r>
              <a:rPr lang="ko-KR" altLang="en-US" sz="1000" dirty="0">
                <a:solidFill>
                  <a:schemeClr val="tx1"/>
                </a:solidFill>
              </a:rPr>
              <a:t>위한 </a:t>
            </a:r>
            <a:r>
              <a:rPr lang="ko-KR" altLang="en-US" sz="1000" dirty="0" err="1" smtClean="0">
                <a:solidFill>
                  <a:schemeClr val="tx1"/>
                </a:solidFill>
              </a:rPr>
              <a:t>빅</a:t>
            </a:r>
            <a:r>
              <a:rPr lang="ko-KR" altLang="en-US" sz="1000" dirty="0" smtClean="0">
                <a:solidFill>
                  <a:schemeClr val="tx1"/>
                </a:solidFill>
              </a:rPr>
              <a:t> 데이터 기반 교통사고 위험 예보 서비스</a:t>
            </a:r>
            <a:r>
              <a:rPr lang="en-US" altLang="ko-KR" sz="1000" dirty="0" smtClean="0">
                <a:solidFill>
                  <a:schemeClr val="tx1"/>
                </a:solidFill>
              </a:rPr>
              <a:t>(ROTARI : Road &amp; Traffic Accident Forecast on Real time Information)</a:t>
            </a:r>
          </a:p>
          <a:p>
            <a:pPr marL="123825" indent="-123825"/>
            <a:r>
              <a:rPr lang="en-US" altLang="ko-KR" sz="10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 smtClean="0">
                <a:solidFill>
                  <a:schemeClr val="tx1"/>
                </a:solidFill>
              </a:rPr>
              <a:t>실시간 도로교통환경을 반영한 교통사고 위험도 예보로 교통안전 향상</a:t>
            </a:r>
            <a:endParaRPr lang="ko-KR" altLang="en-US" sz="1000" dirty="0">
              <a:solidFill>
                <a:schemeClr val="tx1"/>
              </a:solidFill>
            </a:endParaRPr>
          </a:p>
          <a:p>
            <a:pPr marL="123825" indent="-123825"/>
            <a:r>
              <a:rPr lang="en-US" altLang="ko-KR" sz="10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 smtClean="0">
                <a:solidFill>
                  <a:schemeClr val="tx1"/>
                </a:solidFill>
              </a:rPr>
              <a:t>도로구간별 교통사고 위험도 예보 및 안전 경로 안내 서비스</a:t>
            </a:r>
            <a:r>
              <a:rPr lang="en-US" altLang="ko-KR" sz="1000" dirty="0" smtClean="0">
                <a:solidFill>
                  <a:schemeClr val="tx1"/>
                </a:solidFill>
              </a:rPr>
              <a:t>(ROTARI)</a:t>
            </a:r>
            <a:endParaRPr lang="en-US" altLang="ko-KR" sz="10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실시간 교통상황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ᆞ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도로 위험도 산출을 통한 최적의 안전경로</a:t>
            </a:r>
            <a:r>
              <a:rPr kumimoji="0"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서비스 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ROTARI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도로구간별 위험도 산출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699250"/>
            <a:ext cx="3100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민원과 교통사고 잦은 곳을 대상으로 시행해 왔던 도로개선 사업을 객관적인 지표를 통해 우선순위 판단 가능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위험구간 판단을 통해 예산을 효율적으로 처리</a:t>
            </a:r>
            <a:endParaRPr lang="en-US" altLang="ko-KR" dirty="0" smtClean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436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교통안전 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ITS 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서비스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활성화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8913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최적의 안전 경로 제공</a:t>
            </a:r>
            <a:endParaRPr lang="ko-KR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실시간 교통상황과 도로위험도를 반영한 최적의 안전 경로 제공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안전 경로 제공을 통해 교통사고 발생을 </a:t>
            </a:r>
            <a:r>
              <a:rPr lang="en-US" altLang="ko-KR" dirty="0" smtClean="0">
                <a:solidFill>
                  <a:schemeClr val="tx1"/>
                </a:solidFill>
              </a:rPr>
              <a:t>30% </a:t>
            </a:r>
            <a:r>
              <a:rPr lang="ko-KR" altLang="en-US" dirty="0" smtClean="0">
                <a:solidFill>
                  <a:schemeClr val="tx1"/>
                </a:solidFill>
              </a:rPr>
              <a:t>절감 기대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494088" y="6786563"/>
            <a:ext cx="31019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연간 </a:t>
            </a:r>
            <a:r>
              <a:rPr lang="en-US" altLang="ko-KR" dirty="0">
                <a:solidFill>
                  <a:schemeClr val="tx1"/>
                </a:solidFill>
              </a:rPr>
              <a:t>400</a:t>
            </a:r>
            <a:r>
              <a:rPr lang="ko-KR" altLang="en-US" dirty="0">
                <a:solidFill>
                  <a:schemeClr val="tx1"/>
                </a:solidFill>
              </a:rPr>
              <a:t>억 원의 관련 시장</a:t>
            </a:r>
            <a:r>
              <a:rPr lang="en-US" altLang="ko-KR" dirty="0">
                <a:solidFill>
                  <a:schemeClr val="tx1"/>
                </a:solidFill>
              </a:rPr>
              <a:t>(ITS) </a:t>
            </a:r>
            <a:r>
              <a:rPr lang="ko-KR" altLang="en-US" dirty="0">
                <a:solidFill>
                  <a:schemeClr val="tx1"/>
                </a:solidFill>
              </a:rPr>
              <a:t>중에서 </a:t>
            </a:r>
            <a:r>
              <a:rPr lang="en-US" altLang="ko-KR" dirty="0" smtClean="0">
                <a:solidFill>
                  <a:schemeClr val="tx1"/>
                </a:solidFill>
              </a:rPr>
              <a:t>150</a:t>
            </a:r>
            <a:r>
              <a:rPr lang="ko-KR" altLang="en-US" dirty="0">
                <a:solidFill>
                  <a:schemeClr val="tx1"/>
                </a:solidFill>
              </a:rPr>
              <a:t>억 원이 본 </a:t>
            </a:r>
            <a:r>
              <a:rPr lang="ko-KR" altLang="en-US" dirty="0" smtClean="0">
                <a:solidFill>
                  <a:schemeClr val="tx1"/>
                </a:solidFill>
              </a:rPr>
              <a:t>서비스에 </a:t>
            </a:r>
            <a:r>
              <a:rPr lang="ko-KR" altLang="en-US" dirty="0">
                <a:solidFill>
                  <a:schemeClr val="tx1"/>
                </a:solidFill>
              </a:rPr>
              <a:t>해당될 것으로 </a:t>
            </a:r>
            <a:r>
              <a:rPr lang="ko-KR" altLang="en-US" dirty="0" smtClean="0">
                <a:solidFill>
                  <a:schemeClr val="tx1"/>
                </a:solidFill>
              </a:rPr>
              <a:t>예상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>
                <a:solidFill>
                  <a:schemeClr val="tx1"/>
                </a:solidFill>
              </a:rPr>
              <a:t>국내 교통 </a:t>
            </a:r>
            <a:r>
              <a:rPr lang="ko-KR" altLang="en-US" dirty="0" smtClean="0">
                <a:solidFill>
                  <a:schemeClr val="tx1"/>
                </a:solidFill>
              </a:rPr>
              <a:t>안전 </a:t>
            </a:r>
            <a:r>
              <a:rPr lang="ko-KR" altLang="en-US" dirty="0">
                <a:solidFill>
                  <a:schemeClr val="tx1"/>
                </a:solidFill>
              </a:rPr>
              <a:t>시장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민간 시장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글로벌 시장은 연간 </a:t>
            </a:r>
            <a:r>
              <a:rPr lang="en-US" altLang="ko-KR" dirty="0">
                <a:solidFill>
                  <a:schemeClr val="tx1"/>
                </a:solidFill>
              </a:rPr>
              <a:t>5</a:t>
            </a:r>
            <a:r>
              <a:rPr lang="en-US" altLang="ko-KR" dirty="0" smtClean="0">
                <a:solidFill>
                  <a:schemeClr val="tx1"/>
                </a:solidFill>
              </a:rPr>
              <a:t>00</a:t>
            </a:r>
            <a:r>
              <a:rPr lang="ko-KR" altLang="en-US" dirty="0" smtClean="0">
                <a:solidFill>
                  <a:schemeClr val="tx1"/>
                </a:solidFill>
              </a:rPr>
              <a:t>억 </a:t>
            </a:r>
            <a:r>
              <a:rPr lang="ko-KR" altLang="en-US" dirty="0">
                <a:solidFill>
                  <a:schemeClr val="tx1"/>
                </a:solidFill>
              </a:rPr>
              <a:t>원에 이를 </a:t>
            </a:r>
            <a:r>
              <a:rPr lang="ko-KR" altLang="en-US" dirty="0" smtClean="0">
                <a:solidFill>
                  <a:schemeClr val="tx1"/>
                </a:solidFill>
              </a:rPr>
              <a:t>것 </a:t>
            </a:r>
            <a:r>
              <a:rPr lang="ko-KR" altLang="en-US" dirty="0">
                <a:solidFill>
                  <a:schemeClr val="tx1"/>
                </a:solidFill>
              </a:rPr>
              <a:t>예상</a:t>
            </a:r>
          </a:p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내비게이션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시장 활성화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기존 소통정보를 통해 운전자에게 최적의 길을 제공했던 </a:t>
            </a:r>
            <a:r>
              <a:rPr lang="ko-KR" altLang="en-US" dirty="0" err="1" smtClean="0">
                <a:solidFill>
                  <a:schemeClr val="tx1"/>
                </a:solidFill>
              </a:rPr>
              <a:t>내비게이션</a:t>
            </a:r>
            <a:r>
              <a:rPr lang="ko-KR" altLang="en-US" dirty="0" smtClean="0">
                <a:solidFill>
                  <a:schemeClr val="tx1"/>
                </a:solidFill>
              </a:rPr>
              <a:t> 시장이 안전모드 주행이라는 새로운 기능을 통해 시장 활성화 및 운전자에게 안전 경로 제공으로 </a:t>
            </a:r>
            <a:r>
              <a:rPr lang="ko-KR" altLang="en-US" dirty="0">
                <a:solidFill>
                  <a:schemeClr val="tx1"/>
                </a:solidFill>
              </a:rPr>
              <a:t>교통안전도를 높임</a:t>
            </a: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0" y="395536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spc="-1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5. </a:t>
            </a:r>
            <a:r>
              <a:rPr kumimoji="0" lang="ko-KR" altLang="en-US" b="1" spc="-15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빅</a:t>
            </a:r>
            <a:r>
              <a:rPr kumimoji="0" lang="ko-KR" altLang="en-US" b="1" spc="-1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데이터를 이용한 도로구간별 교통사고 위험 </a:t>
            </a:r>
            <a:r>
              <a:rPr kumimoji="0" lang="ko-KR" altLang="en-US" b="1" spc="-15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0" lang="ko-KR" altLang="en-US" b="1" spc="-1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예보 시스템 개발</a:t>
            </a:r>
            <a:r>
              <a:rPr kumimoji="0" lang="en-US" altLang="ko-KR" b="1" spc="-1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(ROTARI)</a:t>
            </a:r>
            <a:endParaRPr kumimoji="0" lang="ko-KR" altLang="en-US" b="1" spc="-15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58787" y="3113088"/>
            <a:ext cx="62103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교통사고 잦은 곳 경보는 단순히 사고가 일정수준</a:t>
            </a:r>
            <a:r>
              <a:rPr lang="en-US" altLang="ko-KR" dirty="0" smtClean="0">
                <a:solidFill>
                  <a:schemeClr val="tx1"/>
                </a:solidFill>
              </a:rPr>
              <a:t>(3</a:t>
            </a:r>
            <a:r>
              <a:rPr lang="ko-KR" altLang="en-US" dirty="0" smtClean="0">
                <a:solidFill>
                  <a:schemeClr val="tx1"/>
                </a:solidFill>
              </a:rPr>
              <a:t>건 이상</a:t>
            </a:r>
            <a:r>
              <a:rPr lang="en-US" altLang="ko-KR" dirty="0" smtClean="0">
                <a:solidFill>
                  <a:schemeClr val="tx1"/>
                </a:solidFill>
              </a:rPr>
              <a:t>) </a:t>
            </a:r>
            <a:r>
              <a:rPr lang="ko-KR" altLang="en-US" dirty="0" smtClean="0">
                <a:solidFill>
                  <a:schemeClr val="tx1"/>
                </a:solidFill>
              </a:rPr>
              <a:t>발생한 지역만 경보를 하여 실질적으로 도로교통환경 상황을 반영하지 못해 신뢰성이 떨어짐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교통사고건수에 따른 자료는 안전운전을 유도할 뿐</a:t>
            </a:r>
            <a:r>
              <a:rPr lang="en-US" altLang="ko-KR" dirty="0" smtClean="0">
                <a:solidFill>
                  <a:schemeClr val="tx1"/>
                </a:solidFill>
              </a:rPr>
              <a:t>,</a:t>
            </a:r>
            <a:r>
              <a:rPr lang="ko-KR" altLang="en-US" dirty="0" smtClean="0">
                <a:solidFill>
                  <a:schemeClr val="tx1"/>
                </a:solidFill>
              </a:rPr>
              <a:t> 운전자에게 안전한 경로제공 어려움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8" name="그룹 15"/>
          <p:cNvGrpSpPr>
            <a:grpSpLocks/>
          </p:cNvGrpSpPr>
          <p:nvPr/>
        </p:nvGrpSpPr>
        <p:grpSpPr bwMode="auto">
          <a:xfrm>
            <a:off x="188913" y="2854325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250" y="3709050"/>
            <a:ext cx="6126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교통 소통 상황 예보는 정확성이 떨어져 수요 미약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8788" y="3950350"/>
            <a:ext cx="6453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실시간 교통상황 정보에 따른 길안내를 운전자가 선호하여 교통상황 예보 서비스는 낙후됨</a:t>
            </a:r>
            <a:endParaRPr lang="en-US" altLang="ko-KR" sz="11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buFontTx/>
              <a:buChar char="-"/>
            </a:pPr>
            <a:endParaRPr kumimoji="0" lang="ko-KR" altLang="en-US" sz="1100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187325" y="3780036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833688"/>
            <a:ext cx="58330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기존 교통사고 잦은 구간 경보는 정보의 객관성이 떨어짐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41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>
            <a:endCxn id="108" idx="4"/>
          </p:cNvCxnSpPr>
          <p:nvPr/>
        </p:nvCxnSpPr>
        <p:spPr>
          <a:xfrm>
            <a:off x="171450" y="5503863"/>
            <a:ext cx="8732" cy="20012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450" y="654843"/>
            <a:ext cx="0" cy="3096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/>
          </p:nvPr>
        </p:nvGraphicFramePr>
        <p:xfrm>
          <a:off x="93663" y="1149324"/>
          <a:ext cx="6676598" cy="264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264585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81437" y="1158849"/>
            <a:ext cx="202342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교통 </a:t>
            </a: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빅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데이터 처리 서버 </a:t>
            </a:r>
            <a:endParaRPr kumimoji="0" lang="ko-KR" altLang="en-US" sz="1100" b="1" dirty="0">
              <a:solidFill>
                <a:srgbClr val="506F39"/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8739" y="1490636"/>
            <a:ext cx="1930001" cy="901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교통관련 데이터 통합 처리 플랫폼 구축</a:t>
            </a:r>
            <a:endParaRPr kumimoji="0"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교통사고 위험도 예보 퓨전 데이터 생성 서버 운영</a:t>
            </a:r>
            <a:endParaRPr kumimoji="0"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실시간 교통상황 서버 연계 </a:t>
            </a:r>
            <a:endParaRPr kumimoji="0"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35349" y="1158849"/>
            <a:ext cx="229790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안전 경로 </a:t>
            </a: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내비게이션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</a:t>
            </a:r>
            <a:r>
              <a:rPr kumimoji="0" lang="en-US" altLang="ko-KR" sz="1100" b="1" dirty="0" smtClean="0">
                <a:solidFill>
                  <a:srgbClr val="506F39"/>
                </a:solidFill>
                <a:latin typeface="+mn-lt"/>
                <a:ea typeface="+mn-ea"/>
              </a:rPr>
              <a:t>S/W</a:t>
            </a:r>
            <a:endParaRPr kumimoji="0" lang="ko-KR" altLang="en-US" sz="1100" b="1" dirty="0">
              <a:solidFill>
                <a:srgbClr val="506F39"/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7265783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7498793"/>
            <a:ext cx="4164012" cy="3123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/>
          </p:nvPr>
        </p:nvGraphicFramePr>
        <p:xfrm>
          <a:off x="265113" y="7820352"/>
          <a:ext cx="381195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815"/>
                <a:gridCol w="720080"/>
                <a:gridCol w="576064"/>
              </a:tblGrid>
              <a:tr h="198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182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도로 위험도를 이용한 차량의 경로 안내 방법 및 이를 수행하는 시스템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출원중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455933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개발현황 및 기술내용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15414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7308293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378200" y="1503336"/>
            <a:ext cx="2016125" cy="5690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실시간 도로구간별 교통사고 위험도 분석을 통해 목적지 까지 안전한 경로 제공</a:t>
            </a:r>
            <a:endParaRPr kumimoji="0"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/>
          </p:nvPr>
        </p:nvGraphicFramePr>
        <p:xfrm>
          <a:off x="4333875" y="5788025"/>
          <a:ext cx="2492896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423"/>
                <a:gridCol w="1737473"/>
              </a:tblGrid>
              <a:tr h="3343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교통안전기술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11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3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국도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ITS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 연간 약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400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원</a:t>
                      </a:r>
                      <a:endParaRPr lang="en-US" altLang="ko-KR" sz="9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내비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APP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 약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원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96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</a:t>
                      </a:r>
                      <a:r>
                        <a:rPr lang="ko-KR" altLang="en-US" sz="9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윤여환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(031-910-0193)     kictyyh@kict.re.kr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5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279400" y="6113463"/>
          <a:ext cx="379831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내비게이션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시장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국가교통정보센터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지자체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안전경로 탐색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실시간 위험도로 예보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06853312" descr="EMB00000b940d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87" y="2304885"/>
            <a:ext cx="1574426" cy="1389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393198"/>
            <a:ext cx="2176457" cy="13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2665837"/>
            <a:ext cx="1650682" cy="10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466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2725" y="1447800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빅데이터를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종합적으로 분석하여 도로 주행 안전과 관련된 다양한 정보를 차량 내 단말기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스마트폰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네비게이션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등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를 통해 운전자에게 실시간으로 서비스함으로써 안전운행을 지원하는 기술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상세내용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교통정보 신뢰도 향상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699250"/>
            <a:ext cx="310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 소통정보 서비스 중심에서 안전 정보 서비스를 추가함으로써 교통정보 신뢰도 향상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436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교통사고 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30% 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감소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8913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운전자 만족도 향상</a:t>
            </a:r>
            <a:endParaRPr kumimoji="0" lang="en-US" altLang="ko-KR" sz="12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운전자에게 가장 중요한 안전 정보를 실시간으로 제공하는 이용자 맞춤형 교통정보 서비스 구현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494088" y="6786563"/>
            <a:ext cx="31019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운전자에게 교통사고 예방에 필요한 주행 안전 정보를 실시간으로 서비스 함으로써 교통사고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30%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감소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연간 교통사고 비용 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2.6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조 원 절감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교통사고 </a:t>
            </a:r>
            <a:r>
              <a:rPr lang="en-US" altLang="ko-KR" dirty="0" smtClean="0"/>
              <a:t>30% </a:t>
            </a:r>
            <a:r>
              <a:rPr lang="ko-KR" altLang="en-US" dirty="0" smtClean="0"/>
              <a:t>감소로 우리나라 연간 교통사고 비용</a:t>
            </a:r>
            <a:r>
              <a:rPr lang="en-US" altLang="ko-KR" dirty="0" smtClean="0"/>
              <a:t>(8.6</a:t>
            </a:r>
            <a:r>
              <a:rPr lang="ko-KR" altLang="en-US" dirty="0" smtClean="0"/>
              <a:t>조 원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30%(</a:t>
            </a:r>
            <a:r>
              <a:rPr lang="ko-KR" altLang="en-US" dirty="0" smtClean="0"/>
              <a:t>약 </a:t>
            </a:r>
            <a:r>
              <a:rPr lang="en-US" altLang="ko-KR" dirty="0" smtClean="0"/>
              <a:t>2.6</a:t>
            </a:r>
            <a:r>
              <a:rPr lang="ko-KR" altLang="en-US" dirty="0" smtClean="0"/>
              <a:t>조 원</a:t>
            </a:r>
            <a:r>
              <a:rPr lang="en-US" altLang="ko-KR" dirty="0" smtClean="0"/>
              <a:t>)</a:t>
            </a:r>
            <a:r>
              <a:rPr lang="ko-KR" altLang="en-US" dirty="0" smtClean="0"/>
              <a:t> 절감</a:t>
            </a:r>
            <a:endParaRPr lang="ko-KR" altLang="en-US" dirty="0"/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65100" y="539552"/>
            <a:ext cx="669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6.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빅데이터를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활용한 실시간 안전운행 지원 기술 개발</a:t>
            </a:r>
          </a:p>
          <a:p>
            <a:pPr algn="ctr"/>
            <a:endParaRPr kumimoji="0"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296863" y="2585244"/>
            <a:ext cx="0" cy="10556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58787" y="3113088"/>
            <a:ext cx="6210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rPr>
              <a:t>공공 및 민간 부문의 교통정보 서비스는 주로 교통 소통 정보와 최적 경로 안내 서비스로 제한적이며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rPr>
              <a:t>안전 정보 제공 서비스는 이루어지지 못하고 있어 운전자의 사고 위험성 증대</a:t>
            </a:r>
          </a:p>
        </p:txBody>
      </p:sp>
      <p:grpSp>
        <p:nvGrpSpPr>
          <p:cNvPr id="28" name="그룹 15"/>
          <p:cNvGrpSpPr>
            <a:grpSpLocks/>
          </p:cNvGrpSpPr>
          <p:nvPr/>
        </p:nvGrpSpPr>
        <p:grpSpPr bwMode="auto">
          <a:xfrm>
            <a:off x="188913" y="2854325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250" y="3576638"/>
            <a:ext cx="6126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err="1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빅데이터</a:t>
            </a:r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 분석 시스템 부재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8788" y="3817938"/>
            <a:ext cx="64531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 안전 정보 생성에 필요한 교통 소통 정보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 사고 정보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기상 정보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대형 이벤트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행사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축제 등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정보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노면 정보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교량 정보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사면 정보 등이 개별 기관에서 독립적으로 운영되고 있어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종합적으로 데이터를 수집 분석할 수 있는 시스템이 없음</a:t>
            </a:r>
            <a:endParaRPr kumimoji="0"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187325" y="3590925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833688"/>
            <a:ext cx="24486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교통안전 정보 서비스 부재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6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93663" y="1149324"/>
          <a:ext cx="6676598" cy="264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128270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154">
                <a:tc>
                  <a:txBody>
                    <a:bodyPr/>
                    <a:lstStyle/>
                    <a:p>
                      <a:pPr latinLnBrk="1"/>
                      <a:endParaRPr lang="pl-PL" altLang="ko-K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6838" y="1158849"/>
            <a:ext cx="200818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</a:rPr>
              <a:t>데이터 </a:t>
            </a:r>
            <a:r>
              <a:rPr kumimoji="0" lang="ko-KR" altLang="en-US" sz="1100" b="1" dirty="0" err="1" smtClean="0">
                <a:solidFill>
                  <a:srgbClr val="506F39"/>
                </a:solidFill>
              </a:rPr>
              <a:t>웨어하우스</a:t>
            </a:r>
            <a:endParaRPr kumimoji="0" lang="ko-KR" altLang="en-US" sz="1100" b="1" dirty="0">
              <a:solidFill>
                <a:srgbClr val="506F39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1750" y="1490636"/>
            <a:ext cx="2016125" cy="5160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다양한 기관에서 수집되고 있는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빅데이터를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저장 관리하기 위한 데이터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웨어하우스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35350" y="1158849"/>
            <a:ext cx="2006600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 smtClean="0">
                <a:solidFill>
                  <a:srgbClr val="506F39"/>
                </a:solidFill>
                <a:latin typeface="+mn-lt"/>
                <a:ea typeface="+mn-ea"/>
              </a:rPr>
              <a:t>ETL 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시스템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6838" y="2430436"/>
            <a:ext cx="2008187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분석</a:t>
            </a:r>
            <a:r>
              <a:rPr kumimoji="0" lang="en-US" altLang="ko-KR" sz="1100" b="1" dirty="0" smtClean="0">
                <a:solidFill>
                  <a:srgbClr val="506F39"/>
                </a:solidFill>
                <a:latin typeface="+mn-lt"/>
                <a:ea typeface="+mn-ea"/>
              </a:rPr>
              <a:t> 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프로그램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35350" y="2430436"/>
            <a:ext cx="2006600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교통정보 서비스 </a:t>
            </a:r>
            <a:r>
              <a:rPr kumimoji="0" lang="en-US" altLang="ko-KR" sz="1100" b="1" dirty="0" smtClean="0">
                <a:solidFill>
                  <a:srgbClr val="506F39"/>
                </a:solidFill>
                <a:latin typeface="+mn-lt"/>
                <a:ea typeface="+mn-ea"/>
              </a:rPr>
              <a:t>App</a:t>
            </a:r>
            <a:endParaRPr kumimoji="0" lang="ko-KR" altLang="en-US" sz="1100" b="1" dirty="0">
              <a:solidFill>
                <a:srgbClr val="506F39"/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6881813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7119938"/>
            <a:ext cx="4164012" cy="53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소프트웨어 등록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14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 소프트웨어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/>
          </p:nvPr>
        </p:nvGraphicFramePr>
        <p:xfrm>
          <a:off x="265113" y="7656513"/>
          <a:ext cx="3811661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0902"/>
                <a:gridCol w="738039"/>
                <a:gridCol w="462720"/>
              </a:tblGrid>
              <a:tr h="2184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65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교통량과 속도를 이용하여 밀도를 계산하는 프로그램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2014-025225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65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출발시각기준 통행시간 산출 프로그램</a:t>
                      </a:r>
                      <a:endParaRPr lang="ko-KR" altLang="en-US" sz="10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2012-018095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643182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smtClean="0">
                <a:latin typeface="나눔고딕 ExtraBold" pitchFamily="50" charset="-127"/>
                <a:ea typeface="나눔고딕 ExtraBold" pitchFamily="50" charset="-127"/>
              </a:rPr>
              <a:t>기술내용 및 현장적용 실적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6929438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1750" y="2744761"/>
            <a:ext cx="2016125" cy="5160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주행 안전 정보 생성을 위한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빅데이터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분석 프로그램</a:t>
            </a: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78200" y="1503336"/>
            <a:ext cx="2016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DB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의 데이터를 자동으로 추출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변환하여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데이터웨어하우스에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전송하고 이를 로딩하는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ETL(Extraction, Transformation, Loading)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시스템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8200" y="2744761"/>
            <a:ext cx="2016125" cy="5355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스마트폰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네비게이션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등 차 내 단말기를 통해 제공되는 교통정보 서비스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App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/>
          </p:nvPr>
        </p:nvGraphicFramePr>
        <p:xfrm>
          <a:off x="4333875" y="5788025"/>
          <a:ext cx="2492896" cy="30881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423"/>
                <a:gridCol w="1737473"/>
              </a:tblGrid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도로교통기술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교통안전기술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63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□ 기술개념확립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■ 연구실환경검증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□ 시제품제작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□ 실제환경검증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□ 신뢰성평가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□ </a:t>
                      </a:r>
                      <a:r>
                        <a:rPr lang="ko-KR" altLang="en-US" sz="9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상용품</a:t>
                      </a: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제작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□ 사업화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7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재난 및 대형사고 예방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대응 서비스 수요 증가로 제안 기술의 수요 및 사업화 성공 가능성은 클 것으로 전망</a:t>
                      </a:r>
                      <a:endParaRPr lang="ko-KR" altLang="en-US" sz="9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                         임성한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atdaya@kict.re.kr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0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279400" y="6113463"/>
          <a:ext cx="3798314" cy="714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SK,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LG, KT </a:t>
                      </a:r>
                      <a:r>
                        <a:rPr lang="ko-KR" alt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등 교통정보 제공 서비스 회사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스마트폰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교통정보 서비스 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App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1" name="그룹 55"/>
          <p:cNvGrpSpPr>
            <a:grpSpLocks/>
          </p:cNvGrpSpPr>
          <p:nvPr/>
        </p:nvGrpSpPr>
        <p:grpSpPr bwMode="auto">
          <a:xfrm>
            <a:off x="69850" y="3822696"/>
            <a:ext cx="215900" cy="215900"/>
            <a:chOff x="183877" y="2770128"/>
            <a:chExt cx="216000" cy="216000"/>
          </a:xfrm>
        </p:grpSpPr>
        <p:sp>
          <p:nvSpPr>
            <p:cNvPr id="56" name="타원 55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38138" y="3783009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현장적용 실적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260350" y="4137029"/>
            <a:ext cx="6408738" cy="1006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7338" y="4162429"/>
            <a:ext cx="6381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Tx/>
              <a:buChar char="-"/>
              <a:defRPr kumimoji="0" sz="1100" b="1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현장 시공 또는 납품 실적은 없으며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제한된 데이터를 이용하여 일부 기능을 구현한 상태임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9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1187624"/>
            <a:ext cx="1296144" cy="1155576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</p:pic>
      <p:pic>
        <p:nvPicPr>
          <p:cNvPr id="60" name="그림 18"/>
          <p:cNvPicPr>
            <a:picLocks noChangeAspect="1"/>
          </p:cNvPicPr>
          <p:nvPr/>
        </p:nvPicPr>
        <p:blipFill>
          <a:blip r:embed="rId6" cstate="print"/>
          <a:srcRect l="16650" t="6223" r="24770" b="17459"/>
          <a:stretch>
            <a:fillRect/>
          </a:stretch>
        </p:blipFill>
        <p:spPr bwMode="auto">
          <a:xfrm>
            <a:off x="5445224" y="2411760"/>
            <a:ext cx="1296144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15333" t="15757" r="667" b="2296"/>
          <a:stretch/>
        </p:blipFill>
        <p:spPr bwMode="auto">
          <a:xfrm>
            <a:off x="2132857" y="2455193"/>
            <a:ext cx="1296144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1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l="15524" t="15757" r="953" b="4159"/>
          <a:stretch/>
        </p:blipFill>
        <p:spPr bwMode="auto">
          <a:xfrm>
            <a:off x="2406030" y="2896766"/>
            <a:ext cx="1001634" cy="834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6" name="직사각형 125"/>
          <p:cNvSpPr/>
          <p:nvPr/>
        </p:nvSpPr>
        <p:spPr>
          <a:xfrm>
            <a:off x="5450556" y="1187624"/>
            <a:ext cx="1290811" cy="280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ko-KR" sz="9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E</a:t>
            </a:r>
            <a:r>
              <a:rPr kumimoji="0" lang="en-US" altLang="ko-KR" sz="90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xtraction</a:t>
            </a:r>
            <a:endParaRPr kumimoji="0" lang="ko-KR" altLang="en-US" sz="90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5450556" y="1582912"/>
            <a:ext cx="1290811" cy="282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ko-KR" sz="9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T</a:t>
            </a:r>
            <a:r>
              <a:rPr kumimoji="0" lang="en-US" altLang="ko-KR" sz="90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ransformation</a:t>
            </a:r>
            <a:endParaRPr kumimoji="0" lang="ko-KR" altLang="en-US" sz="90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5450556" y="1979787"/>
            <a:ext cx="1290811" cy="280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ko-KR" sz="9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L</a:t>
            </a:r>
            <a:r>
              <a:rPr kumimoji="0" lang="en-US" altLang="ko-KR" sz="90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oading</a:t>
            </a:r>
            <a:endParaRPr kumimoji="0" lang="ko-KR" altLang="en-US" sz="90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15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직선 연결선 25"/>
          <p:cNvCxnSpPr>
            <a:endCxn id="43" idx="0"/>
          </p:cNvCxnSpPr>
          <p:nvPr/>
        </p:nvCxnSpPr>
        <p:spPr>
          <a:xfrm>
            <a:off x="296863" y="2585244"/>
            <a:ext cx="1588" cy="12106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212725" y="1447800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3825" indent="-123825"/>
            <a:r>
              <a:rPr lang="en-US" altLang="ko-KR" sz="100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 smtClean="0">
                <a:solidFill>
                  <a:schemeClr val="tx1"/>
                </a:solidFill>
              </a:rPr>
              <a:t>차세대 </a:t>
            </a:r>
            <a:r>
              <a:rPr lang="ko-KR" altLang="en-US" sz="1000" dirty="0">
                <a:solidFill>
                  <a:schemeClr val="tx1"/>
                </a:solidFill>
              </a:rPr>
              <a:t>첨단교통체계</a:t>
            </a:r>
            <a:r>
              <a:rPr lang="en-US" altLang="ko-KR" sz="1000" dirty="0">
                <a:solidFill>
                  <a:schemeClr val="tx1"/>
                </a:solidFill>
              </a:rPr>
              <a:t>(C-ITS : Cooperative Intelligent Transportation System)</a:t>
            </a:r>
            <a:r>
              <a:rPr lang="ko-KR" altLang="en-US" sz="1000" dirty="0">
                <a:solidFill>
                  <a:schemeClr val="tx1"/>
                </a:solidFill>
              </a:rPr>
              <a:t>에 대응하기 위한 노변 장비</a:t>
            </a:r>
            <a:r>
              <a:rPr lang="en-US" altLang="ko-KR" sz="1000" dirty="0">
                <a:solidFill>
                  <a:schemeClr val="tx1"/>
                </a:solidFill>
              </a:rPr>
              <a:t>(RSE : Road Side </a:t>
            </a:r>
            <a:r>
              <a:rPr lang="en-US" altLang="ko-KR" sz="1000" dirty="0" smtClean="0">
                <a:solidFill>
                  <a:schemeClr val="tx1"/>
                </a:solidFill>
              </a:rPr>
              <a:t>Equipment)</a:t>
            </a:r>
          </a:p>
          <a:p>
            <a:pPr marL="123825" indent="-123825"/>
            <a:r>
              <a:rPr lang="en-US" altLang="ko-KR" sz="10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 smtClean="0">
                <a:solidFill>
                  <a:schemeClr val="tx1"/>
                </a:solidFill>
              </a:rPr>
              <a:t>현장 </a:t>
            </a:r>
            <a:r>
              <a:rPr lang="ko-KR" altLang="en-US" sz="1000" dirty="0">
                <a:solidFill>
                  <a:schemeClr val="tx1"/>
                </a:solidFill>
              </a:rPr>
              <a:t>장비 성능평가의 고도화로 유지관리 비용 절감과 위험 해소</a:t>
            </a:r>
          </a:p>
          <a:p>
            <a:pPr marL="123825" indent="-123825"/>
            <a:r>
              <a:rPr lang="en-US" altLang="ko-KR" sz="10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 smtClean="0">
                <a:solidFill>
                  <a:schemeClr val="tx1"/>
                </a:solidFill>
              </a:rPr>
              <a:t>안전 </a:t>
            </a:r>
            <a:r>
              <a:rPr lang="ko-KR" altLang="en-US" sz="1000" dirty="0">
                <a:solidFill>
                  <a:schemeClr val="tx1"/>
                </a:solidFill>
              </a:rPr>
              <a:t>지향형 지능형 현장 장비</a:t>
            </a:r>
            <a:r>
              <a:rPr lang="en-US" altLang="ko-KR" sz="1000" dirty="0">
                <a:solidFill>
                  <a:schemeClr val="tx1"/>
                </a:solidFill>
              </a:rPr>
              <a:t>(ANPR</a:t>
            </a:r>
            <a:r>
              <a:rPr lang="en-US" altLang="ko-KR" sz="1000" dirty="0" smtClean="0">
                <a:solidFill>
                  <a:schemeClr val="tx1"/>
                </a:solidFill>
              </a:rPr>
              <a:t>)</a:t>
            </a:r>
            <a:endParaRPr lang="en-US" altLang="ko-KR" sz="10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무선 통신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ᆞ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자동 성능평가</a:t>
            </a:r>
            <a:r>
              <a:rPr kumimoji="0"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ᆞ</a:t>
            </a:r>
            <a:r>
              <a:rPr kumimoji="0"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다차로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검지 기능을 가진 안전 지향형 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ANPR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자동 성능평가 기능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699250"/>
            <a:ext cx="3100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현장 장비 정확도 </a:t>
            </a:r>
            <a:r>
              <a:rPr lang="ko-KR" altLang="en-US" dirty="0" smtClean="0">
                <a:solidFill>
                  <a:schemeClr val="tx1"/>
                </a:solidFill>
              </a:rPr>
              <a:t>검증을 위한 동영상과 </a:t>
            </a:r>
            <a:r>
              <a:rPr lang="ko-KR" altLang="en-US" dirty="0">
                <a:solidFill>
                  <a:schemeClr val="tx1"/>
                </a:solidFill>
              </a:rPr>
              <a:t>동영상 해석 </a:t>
            </a:r>
            <a:r>
              <a:rPr lang="ko-KR" altLang="en-US" dirty="0" smtClean="0">
                <a:solidFill>
                  <a:schemeClr val="tx1"/>
                </a:solidFill>
              </a:rPr>
              <a:t>결과를 </a:t>
            </a:r>
            <a:r>
              <a:rPr lang="ko-KR" altLang="en-US" dirty="0">
                <a:solidFill>
                  <a:schemeClr val="tx1"/>
                </a:solidFill>
              </a:rPr>
              <a:t>수집 및 분석하여 센터로 </a:t>
            </a:r>
            <a:r>
              <a:rPr lang="ko-KR" altLang="en-US" dirty="0" smtClean="0">
                <a:solidFill>
                  <a:schemeClr val="tx1"/>
                </a:solidFill>
              </a:rPr>
              <a:t>전송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무선통신을 </a:t>
            </a:r>
            <a:r>
              <a:rPr lang="ko-KR" altLang="en-US" dirty="0">
                <a:solidFill>
                  <a:schemeClr val="tx1"/>
                </a:solidFill>
              </a:rPr>
              <a:t>통해서 인근 </a:t>
            </a:r>
            <a:r>
              <a:rPr lang="ko-KR" altLang="en-US" dirty="0" err="1">
                <a:solidFill>
                  <a:schemeClr val="tx1"/>
                </a:solidFill>
              </a:rPr>
              <a:t>조사자에게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</a:rPr>
              <a:t>전달해줌으로 </a:t>
            </a:r>
            <a:r>
              <a:rPr lang="ko-KR" altLang="en-US" dirty="0">
                <a:solidFill>
                  <a:schemeClr val="tx1"/>
                </a:solidFill>
              </a:rPr>
              <a:t>현장 출장 </a:t>
            </a:r>
            <a:r>
              <a:rPr lang="ko-KR" altLang="en-US" dirty="0" smtClean="0">
                <a:solidFill>
                  <a:schemeClr val="tx1"/>
                </a:solidFill>
              </a:rPr>
              <a:t>업무 간소화하고 비용과 위험 경감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436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차세대 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ITS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에 대응하는 노변 장비 개발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8913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노변 </a:t>
            </a:r>
            <a:r>
              <a:rPr lang="ko-KR" altLang="en-US" sz="1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설치식</a:t>
            </a: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다차로</a:t>
            </a: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검지 카메라 </a:t>
            </a:r>
            <a:endParaRPr lang="ko-KR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한 대의 카메라로 </a:t>
            </a:r>
            <a:r>
              <a:rPr lang="en-US" altLang="ko-KR" dirty="0" smtClean="0">
                <a:solidFill>
                  <a:schemeClr val="tx1"/>
                </a:solidFill>
              </a:rPr>
              <a:t>2</a:t>
            </a:r>
            <a:r>
              <a:rPr lang="ko-KR" altLang="en-US" dirty="0" smtClean="0">
                <a:solidFill>
                  <a:schemeClr val="tx1"/>
                </a:solidFill>
              </a:rPr>
              <a:t>개 차로 이상의 차량번호판을 인식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카메라 설치를 위한 별도의 </a:t>
            </a:r>
            <a:r>
              <a:rPr lang="en-US" altLang="ko-KR" dirty="0" smtClean="0">
                <a:solidFill>
                  <a:schemeClr val="tx1"/>
                </a:solidFill>
              </a:rPr>
              <a:t>Arm </a:t>
            </a:r>
            <a:r>
              <a:rPr lang="ko-KR" altLang="en-US" dirty="0" smtClean="0">
                <a:solidFill>
                  <a:schemeClr val="tx1"/>
                </a:solidFill>
              </a:rPr>
              <a:t>구조물 없이 노변에 설치하여 운영하므로 </a:t>
            </a:r>
            <a:r>
              <a:rPr lang="ko-KR" altLang="en-US" dirty="0" err="1" smtClean="0">
                <a:solidFill>
                  <a:schemeClr val="tx1"/>
                </a:solidFill>
              </a:rPr>
              <a:t>구축비와</a:t>
            </a:r>
            <a:r>
              <a:rPr lang="ko-KR" altLang="en-US" dirty="0" smtClean="0">
                <a:solidFill>
                  <a:schemeClr val="tx1"/>
                </a:solidFill>
              </a:rPr>
              <a:t> 유지보수 비용을 절감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494088" y="6786563"/>
            <a:ext cx="31019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연간 </a:t>
            </a:r>
            <a:r>
              <a:rPr lang="en-US" altLang="ko-KR" dirty="0">
                <a:solidFill>
                  <a:schemeClr val="tx1"/>
                </a:solidFill>
              </a:rPr>
              <a:t>400</a:t>
            </a:r>
            <a:r>
              <a:rPr lang="ko-KR" altLang="en-US" dirty="0">
                <a:solidFill>
                  <a:schemeClr val="tx1"/>
                </a:solidFill>
              </a:rPr>
              <a:t>억 원의 관련 시장</a:t>
            </a:r>
            <a:r>
              <a:rPr lang="en-US" altLang="ko-KR" dirty="0">
                <a:solidFill>
                  <a:schemeClr val="tx1"/>
                </a:solidFill>
              </a:rPr>
              <a:t>(ITS) </a:t>
            </a:r>
            <a:r>
              <a:rPr lang="ko-KR" altLang="en-US" dirty="0">
                <a:solidFill>
                  <a:schemeClr val="tx1"/>
                </a:solidFill>
              </a:rPr>
              <a:t>중에서 </a:t>
            </a:r>
            <a:r>
              <a:rPr lang="en-US" altLang="ko-KR" dirty="0">
                <a:solidFill>
                  <a:schemeClr val="tx1"/>
                </a:solidFill>
              </a:rPr>
              <a:t>130</a:t>
            </a:r>
            <a:r>
              <a:rPr lang="ko-KR" altLang="en-US" dirty="0">
                <a:solidFill>
                  <a:schemeClr val="tx1"/>
                </a:solidFill>
              </a:rPr>
              <a:t>억 원이 본 장비에 해당될 것으로 </a:t>
            </a:r>
            <a:r>
              <a:rPr lang="ko-KR" altLang="en-US" dirty="0" smtClean="0">
                <a:solidFill>
                  <a:schemeClr val="tx1"/>
                </a:solidFill>
              </a:rPr>
              <a:t>예상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>
                <a:solidFill>
                  <a:schemeClr val="tx1"/>
                </a:solidFill>
              </a:rPr>
              <a:t>국내 교통 단속 시장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민간 시장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글로벌 시장은 연간 </a:t>
            </a:r>
            <a:r>
              <a:rPr lang="en-US" altLang="ko-KR" dirty="0">
                <a:solidFill>
                  <a:schemeClr val="tx1"/>
                </a:solidFill>
              </a:rPr>
              <a:t>100</a:t>
            </a:r>
            <a:r>
              <a:rPr lang="ko-KR" altLang="en-US" dirty="0">
                <a:solidFill>
                  <a:schemeClr val="tx1"/>
                </a:solidFill>
              </a:rPr>
              <a:t>억 원에 이를 것으로 예상</a:t>
            </a:r>
          </a:p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고속도로 졸음운전 사고 예방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구간 평균 속도가 규정 속도 이상으로 과속했는지를 판단하고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일정 시간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예를 들어 </a:t>
            </a:r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시간</a:t>
            </a:r>
            <a:r>
              <a:rPr lang="en-US" altLang="ko-KR" dirty="0">
                <a:solidFill>
                  <a:schemeClr val="tx1"/>
                </a:solidFill>
              </a:rPr>
              <a:t>) </a:t>
            </a:r>
            <a:r>
              <a:rPr lang="ko-KR" altLang="en-US" dirty="0">
                <a:solidFill>
                  <a:schemeClr val="tx1"/>
                </a:solidFill>
              </a:rPr>
              <a:t>이상 계속 주행하는 졸음 우려가 없는지를 판단하고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인근 쉼터로 운전자를 안내함으로써 교통안전도를 높임</a:t>
            </a: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0" y="53026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spc="-1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7. </a:t>
            </a:r>
            <a:r>
              <a:rPr kumimoji="0" lang="ko-KR" altLang="en-US" b="1" spc="-1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무선 </a:t>
            </a:r>
            <a:r>
              <a:rPr kumimoji="0" lang="ko-KR" altLang="en-US" b="1" spc="-15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통신 기능과 자동 성능평가 기능을 가진 안전 지향형 지능형 </a:t>
            </a:r>
            <a:r>
              <a:rPr kumimoji="0" lang="en-US" altLang="ko-KR" b="1" spc="-1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ANPR</a:t>
            </a:r>
            <a:endParaRPr kumimoji="0" lang="ko-KR" altLang="en-US" b="1" spc="-15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58787" y="3113088"/>
            <a:ext cx="62103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현장 장비의 정확도를 주기적으로 </a:t>
            </a:r>
            <a:r>
              <a:rPr lang="ko-KR" altLang="en-US" dirty="0" err="1">
                <a:solidFill>
                  <a:schemeClr val="tx1"/>
                </a:solidFill>
              </a:rPr>
              <a:t>검측하기</a:t>
            </a:r>
            <a:r>
              <a:rPr lang="ko-KR" altLang="en-US" dirty="0">
                <a:solidFill>
                  <a:schemeClr val="tx1"/>
                </a:solidFill>
              </a:rPr>
              <a:t> 위해 현장에서 차량을 이용한 조사를 수행하는데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이에 소요되는 시간과 비용 그리고 국민들이 겪는 교통 정체는 도심지에서는 매우 </a:t>
            </a:r>
            <a:r>
              <a:rPr lang="ko-KR" altLang="en-US" dirty="0" smtClean="0">
                <a:solidFill>
                  <a:schemeClr val="tx1"/>
                </a:solidFill>
              </a:rPr>
              <a:t>심함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장비를 현장에서 수작업으로 조정하기 때문에 작업자가 교통사고 위험에 노출됨 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8" name="그룹 15"/>
          <p:cNvGrpSpPr>
            <a:grpSpLocks/>
          </p:cNvGrpSpPr>
          <p:nvPr/>
        </p:nvGrpSpPr>
        <p:grpSpPr bwMode="auto">
          <a:xfrm>
            <a:off x="188913" y="2854325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250" y="3709050"/>
            <a:ext cx="6126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err="1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차로별</a:t>
            </a:r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 카메라 설치 및 제어기 노출로 인하여 도시 미관 저해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8788" y="3950350"/>
            <a:ext cx="6453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도로에서 </a:t>
            </a:r>
            <a:r>
              <a:rPr lang="ko-KR" altLang="en-US" sz="11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차로마다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카메라를 설치해야 하므로 설치 및 유지 보수 비용이 과다 발생함</a:t>
            </a:r>
            <a:endParaRPr lang="en-US" altLang="ko-KR" sz="11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노변의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제어기는 보행 통행에 지장을 주고 가로 미관을 해치는 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요인임</a:t>
            </a:r>
            <a:endParaRPr kumimoji="0" lang="ko-KR" altLang="en-US" sz="1100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187325" y="3780036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833688"/>
            <a:ext cx="58330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ITS </a:t>
            </a:r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현장 장비 정확도 검증에 비용 과다 발생 및 안전사고 우려  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11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/>
          <p:nvPr/>
        </p:nvCxnSpPr>
        <p:spPr>
          <a:xfrm>
            <a:off x="171450" y="5503863"/>
            <a:ext cx="0" cy="15382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450" y="654843"/>
            <a:ext cx="0" cy="3096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93663" y="1149324"/>
          <a:ext cx="6676598" cy="264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128270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154">
                <a:tc>
                  <a:txBody>
                    <a:bodyPr/>
                    <a:lstStyle/>
                    <a:p>
                      <a:pPr latinLnBrk="1"/>
                      <a:endParaRPr lang="pl-PL" altLang="ko-K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6838" y="1158849"/>
            <a:ext cx="200818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다차로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검지 카메라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8739" y="1490636"/>
            <a:ext cx="1930001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고해상도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(HD)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카메라를 적용하여 한 대의 카메라로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개 차로 이상 검지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별도의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Arm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구조물없이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노변에 설치하여 운용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35350" y="1158849"/>
            <a:ext cx="2006600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rgbClr val="506F39"/>
                </a:solidFill>
                <a:latin typeface="+mn-lt"/>
                <a:ea typeface="+mn-ea"/>
              </a:rPr>
              <a:t>W</a:t>
            </a:r>
            <a:r>
              <a:rPr kumimoji="0" lang="en-US" altLang="ko-K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AVE </a:t>
            </a:r>
            <a:r>
              <a:rPr kumimoji="0" lang="ko-KR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통신 모듈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6838" y="2430436"/>
            <a:ext cx="2008187" cy="261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지주삽입형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</a:t>
            </a: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제어함체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35350" y="2430436"/>
            <a:ext cx="2006600" cy="261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기술시험성적서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6881813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7119938"/>
            <a:ext cx="4164012" cy="2912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등록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/>
          </p:nvPr>
        </p:nvGraphicFramePr>
        <p:xfrm>
          <a:off x="265113" y="7441497"/>
          <a:ext cx="3811959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815"/>
                <a:gridCol w="720080"/>
                <a:gridCol w="576064"/>
              </a:tblGrid>
              <a:tr h="198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182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노변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설치식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다차로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구간 정보 수집 장치 및 방법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출원중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다차로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구간 정보 수집 장치 제어 프로그램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SW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82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spc="-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다차로</a:t>
                      </a:r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구간 정보 수집 장치 데이터 전송 프로그램</a:t>
                      </a:r>
                      <a:endParaRPr lang="ko-KR" altLang="en-US" sz="10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SW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개발현황 및 기술내용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15414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6929438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88739" y="2744761"/>
            <a:ext cx="2016125" cy="5355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제어기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함체를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슬림화하여  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트레이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구조로 설계하여 작업자의 유지보수 효율성 향상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78200" y="1503336"/>
            <a:ext cx="2016125" cy="5355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차세대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ITS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환경에 대응하는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V2X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통신기능 지원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8200" y="2744761"/>
            <a:ext cx="2016125" cy="5355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한 대의 카메라로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차로 인식률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95%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이상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최상급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27" name="Picture 2" descr="E:\Project\WAVE\photo\20130506\wave_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275" y="1176311"/>
            <a:ext cx="1223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7288" y="2033561"/>
            <a:ext cx="46196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1" name="그림 5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/>
          </p:nvPr>
        </p:nvGraphicFramePr>
        <p:xfrm>
          <a:off x="4333875" y="5788025"/>
          <a:ext cx="2492896" cy="3164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423"/>
                <a:gridCol w="1737473"/>
              </a:tblGrid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교통안전기술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63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98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국도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ITS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 연간 약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400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원</a:t>
                      </a:r>
                      <a:endParaRPr lang="en-US" altLang="ko-KR" sz="9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교통단속 시장 약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100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원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장진환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(031-910-0684)    jhjang@kict.re.kr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0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279400" y="6113463"/>
          <a:ext cx="379831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도로관리기관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지자체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교통정보수집용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구간과속단속용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주정자탄속용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6" t="3909" r="4633" b="4768"/>
          <a:stretch/>
        </p:blipFill>
        <p:spPr bwMode="auto">
          <a:xfrm>
            <a:off x="2145728" y="1176311"/>
            <a:ext cx="1211264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_x204217224" descr="EMB000004c432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7" y="2430436"/>
            <a:ext cx="1325563" cy="1320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427262"/>
            <a:ext cx="1223963" cy="13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782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직선 연결선 25"/>
          <p:cNvCxnSpPr>
            <a:endCxn id="43" idx="0"/>
          </p:cNvCxnSpPr>
          <p:nvPr/>
        </p:nvCxnSpPr>
        <p:spPr>
          <a:xfrm>
            <a:off x="296863" y="2441104"/>
            <a:ext cx="1588" cy="12106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212726" y="1447800"/>
            <a:ext cx="6529388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100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터</a:t>
            </a:r>
            <a:r>
              <a:rPr lang="ko-KR" altLang="en-US" sz="1000" dirty="0" smtClean="0">
                <a:solidFill>
                  <a:schemeClr val="tx1"/>
                </a:solidFill>
              </a:rPr>
              <a:t>널영상유고감지시스템의 </a:t>
            </a:r>
            <a:r>
              <a:rPr lang="ko-KR" altLang="en-US" sz="1000" dirty="0">
                <a:solidFill>
                  <a:schemeClr val="tx1"/>
                </a:solidFill>
              </a:rPr>
              <a:t>문제점인 </a:t>
            </a:r>
            <a:r>
              <a:rPr lang="ko-KR" altLang="en-US" sz="1000" dirty="0" err="1">
                <a:solidFill>
                  <a:schemeClr val="tx1"/>
                </a:solidFill>
              </a:rPr>
              <a:t>오검지율과</a:t>
            </a:r>
            <a:r>
              <a:rPr lang="ko-KR" altLang="en-US" sz="1000" dirty="0">
                <a:solidFill>
                  <a:schemeClr val="tx1"/>
                </a:solidFill>
              </a:rPr>
              <a:t> 미 감지영역에 대한 보완으로 </a:t>
            </a:r>
            <a:r>
              <a:rPr lang="ko-KR" altLang="en-US" sz="1000" dirty="0" err="1">
                <a:solidFill>
                  <a:schemeClr val="tx1"/>
                </a:solidFill>
              </a:rPr>
              <a:t>사고음을</a:t>
            </a:r>
            <a:r>
              <a:rPr lang="ko-KR" altLang="en-US" sz="1000" dirty="0">
                <a:solidFill>
                  <a:schemeClr val="tx1"/>
                </a:solidFill>
              </a:rPr>
              <a:t> 음향 센서로부터 </a:t>
            </a:r>
            <a:r>
              <a:rPr lang="ko-KR" altLang="en-US" sz="1000" dirty="0" smtClean="0">
                <a:solidFill>
                  <a:schemeClr val="tx1"/>
                </a:solidFill>
              </a:rPr>
              <a:t>                   </a:t>
            </a:r>
            <a:endParaRPr lang="en-US" altLang="ko-KR" sz="1000" dirty="0" smtClean="0">
              <a:solidFill>
                <a:schemeClr val="tx1"/>
              </a:solidFill>
            </a:endParaRPr>
          </a:p>
          <a:p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 smtClean="0">
                <a:solidFill>
                  <a:schemeClr val="tx1"/>
                </a:solidFill>
              </a:rPr>
              <a:t>  </a:t>
            </a:r>
            <a:r>
              <a:rPr lang="ko-KR" altLang="en-US" sz="1000" dirty="0" smtClean="0">
                <a:solidFill>
                  <a:schemeClr val="tx1"/>
                </a:solidFill>
              </a:rPr>
              <a:t>수집</a:t>
            </a:r>
            <a:endParaRPr lang="ko-KR" altLang="en-US" sz="1000" dirty="0">
              <a:solidFill>
                <a:schemeClr val="tx1"/>
              </a:solidFill>
            </a:endParaRPr>
          </a:p>
          <a:p>
            <a:r>
              <a:rPr lang="en-US" altLang="ko-KR" sz="100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ko-KR" altLang="en-US" sz="1000" dirty="0">
                <a:solidFill>
                  <a:schemeClr val="tx1"/>
                </a:solidFill>
              </a:rPr>
              <a:t>터널 내 돌발상황 대응 능력을 증대하여 </a:t>
            </a:r>
            <a:r>
              <a:rPr lang="en-US" altLang="ko-KR" sz="1000" dirty="0" smtClean="0">
                <a:solidFill>
                  <a:schemeClr val="tx1"/>
                </a:solidFill>
              </a:rPr>
              <a:t>2</a:t>
            </a:r>
            <a:r>
              <a:rPr lang="ko-KR" altLang="en-US" sz="1000" dirty="0" smtClean="0">
                <a:solidFill>
                  <a:schemeClr val="tx1"/>
                </a:solidFill>
              </a:rPr>
              <a:t>차 사고를 예방하고 운전자의 안전을 확보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영상 정보와 음향 정보의 융합을 통해 </a:t>
            </a:r>
            <a:r>
              <a:rPr kumimoji="0"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센싱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범위를 확장하여 유고감지 능력을 획기적으로 개선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음향 </a:t>
            </a:r>
            <a:r>
              <a:rPr lang="ko-KR" altLang="en-US" sz="1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센싱</a:t>
            </a: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기술로 </a:t>
            </a:r>
            <a:r>
              <a:rPr lang="ko-KR" altLang="en-US" sz="1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사고음을</a:t>
            </a: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감지</a:t>
            </a:r>
            <a:endParaRPr lang="ko-KR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588224"/>
            <a:ext cx="310038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충돌의 </a:t>
            </a:r>
            <a:r>
              <a:rPr lang="ko-KR" altLang="en-US" dirty="0">
                <a:solidFill>
                  <a:schemeClr val="tx1"/>
                </a:solidFill>
              </a:rPr>
              <a:t>사전 정보인 </a:t>
            </a:r>
            <a:r>
              <a:rPr lang="ko-KR" altLang="en-US" dirty="0" err="1">
                <a:solidFill>
                  <a:schemeClr val="tx1"/>
                </a:solidFill>
              </a:rPr>
              <a:t>스키드음이</a:t>
            </a:r>
            <a:r>
              <a:rPr lang="ko-KR" altLang="en-US" dirty="0">
                <a:solidFill>
                  <a:schemeClr val="tx1"/>
                </a:solidFill>
              </a:rPr>
              <a:t> 발생하는 경우 주파수는 다른 소음과 다른 파형을 가져 쉽게 구분이 가능하여 사고 </a:t>
            </a:r>
            <a:r>
              <a:rPr lang="ko-KR" altLang="en-US" dirty="0" err="1" smtClean="0">
                <a:solidFill>
                  <a:schemeClr val="tx1"/>
                </a:solidFill>
              </a:rPr>
              <a:t>탐지력</a:t>
            </a:r>
            <a:r>
              <a:rPr lang="ko-KR" altLang="en-US" dirty="0" smtClean="0">
                <a:solidFill>
                  <a:schemeClr val="tx1"/>
                </a:solidFill>
              </a:rPr>
              <a:t> 향상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사고 음향 패턴의 특수성을 분석하여 기존 대비 사고 검지 범위를 확장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터널 내  </a:t>
            </a:r>
            <a:r>
              <a:rPr lang="en-US" altLang="ko-KR" sz="13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3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차 사고 예방 및 돌발 대응능력 향상</a:t>
            </a:r>
            <a:endParaRPr lang="ko-KR" altLang="en-US" sz="13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8913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3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영상</a:t>
            </a:r>
            <a:r>
              <a:rPr lang="en-US" altLang="ko-KR" sz="13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ᆞ</a:t>
            </a:r>
            <a:r>
              <a:rPr lang="ko-KR" altLang="en-US" sz="13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음향</a:t>
            </a:r>
            <a:r>
              <a:rPr lang="en-US" altLang="ko-KR" sz="13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ᆞ</a:t>
            </a:r>
            <a:r>
              <a:rPr lang="ko-KR" altLang="en-US" sz="13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교통정보 융합 기술</a:t>
            </a: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err="1" smtClean="0">
                <a:solidFill>
                  <a:schemeClr val="tx1"/>
                </a:solidFill>
              </a:rPr>
              <a:t>센싱</a:t>
            </a:r>
            <a:r>
              <a:rPr lang="ko-KR" altLang="en-US" dirty="0" smtClean="0">
                <a:solidFill>
                  <a:schemeClr val="tx1"/>
                </a:solidFill>
              </a:rPr>
              <a:t> 범위의 확대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사고 탐지 알고리즘 개선을 통해 터널 내 사고 발생 시 획득 가능한 모든 정보를 활용하여 유고검지 정확도를 획기적으로 개선</a:t>
            </a:r>
            <a:endParaRPr lang="en-US" altLang="ko-KR" dirty="0" smtClean="0">
              <a:solidFill>
                <a:schemeClr val="tx1"/>
              </a:solidFill>
            </a:endParaRPr>
          </a:p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500438" y="6699250"/>
            <a:ext cx="31019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dirty="0" smtClean="0">
                <a:solidFill>
                  <a:schemeClr val="tx1"/>
                </a:solidFill>
              </a:rPr>
              <a:t>1</a:t>
            </a:r>
            <a:r>
              <a:rPr lang="ko-KR" altLang="en-US" dirty="0" smtClean="0">
                <a:solidFill>
                  <a:schemeClr val="tx1"/>
                </a:solidFill>
              </a:rPr>
              <a:t>차 사고 검지 정확도 향상을 통해 </a:t>
            </a:r>
            <a:r>
              <a:rPr lang="en-US" altLang="ko-KR" dirty="0" smtClean="0">
                <a:solidFill>
                  <a:schemeClr val="tx1"/>
                </a:solidFill>
              </a:rPr>
              <a:t>2</a:t>
            </a:r>
            <a:r>
              <a:rPr lang="ko-KR" altLang="en-US" dirty="0" smtClean="0">
                <a:solidFill>
                  <a:schemeClr val="tx1"/>
                </a:solidFill>
              </a:rPr>
              <a:t>차 대형사고를 방지</a:t>
            </a:r>
            <a:endParaRPr lang="ko-KR" altLang="en-US" dirty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돌발 대응능력 제고 및 운전자의 안전을 확보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4"/>
            <a:ext cx="3095625" cy="33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TTMS </a:t>
            </a:r>
            <a:r>
              <a:rPr lang="ko-KR" altLang="en-US" sz="1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센싱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분야 원천 기술 확보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성능 대비 센서 가격이 저렴하고 유지보수가 간편한 음향 센서를 도입하여 투자 대비 효율 극대화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영상과 음향 정보 융합 기술 기반의 </a:t>
            </a:r>
            <a:r>
              <a:rPr lang="en-US" altLang="ko-KR" dirty="0" smtClean="0">
                <a:solidFill>
                  <a:schemeClr val="tx1"/>
                </a:solidFill>
              </a:rPr>
              <a:t>TTMS </a:t>
            </a:r>
            <a:r>
              <a:rPr lang="ko-KR" altLang="en-US" dirty="0" smtClean="0">
                <a:solidFill>
                  <a:schemeClr val="tx1"/>
                </a:solidFill>
              </a:rPr>
              <a:t>표준 플랫폼 구축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0" y="53026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8. </a:t>
            </a:r>
            <a:r>
              <a:rPr kumimoji="0"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영상과 </a:t>
            </a:r>
            <a:r>
              <a:rPr kumimoji="0"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음향 </a:t>
            </a:r>
            <a:r>
              <a:rPr kumimoji="0" lang="ko-KR" altLang="en-US" b="1" dirty="0" err="1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센싱</a:t>
            </a:r>
            <a:r>
              <a:rPr kumimoji="0"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융합 기술 기반의 터널교통관리시스템 </a:t>
            </a:r>
            <a:r>
              <a:rPr kumimoji="0"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개발</a:t>
            </a:r>
            <a:endParaRPr kumimoji="0"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76672" y="2915816"/>
            <a:ext cx="62103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현재 터널영상유고감지시스템은 사고를 </a:t>
            </a:r>
            <a:r>
              <a:rPr lang="ko-KR" altLang="en-US" dirty="0" err="1" smtClean="0">
                <a:solidFill>
                  <a:schemeClr val="tx1"/>
                </a:solidFill>
              </a:rPr>
              <a:t>미탐지할</a:t>
            </a:r>
            <a:r>
              <a:rPr lang="ko-KR" altLang="en-US" dirty="0" smtClean="0">
                <a:solidFill>
                  <a:schemeClr val="tx1"/>
                </a:solidFill>
              </a:rPr>
              <a:t> 위험을 최소화하기 위해 정상 상황을 사고라고 판단하는 위험을 높게 운영하고 있어 시스템에 대한 신뢰도가 낮음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8" name="그룹 15"/>
          <p:cNvGrpSpPr>
            <a:grpSpLocks/>
          </p:cNvGrpSpPr>
          <p:nvPr/>
        </p:nvGrpSpPr>
        <p:grpSpPr bwMode="auto">
          <a:xfrm>
            <a:off x="188913" y="2699792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250" y="3635896"/>
            <a:ext cx="6126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단일 센서</a:t>
            </a:r>
            <a:r>
              <a:rPr kumimoji="0" lang="en-US" altLang="ko-KR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0" lang="ko-KR" altLang="en-US" sz="1200" b="1" dirty="0" err="1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영상식</a:t>
            </a:r>
            <a:r>
              <a:rPr kumimoji="0" lang="en-US" altLang="ko-KR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기반의 사고감지 시스템으로 정확도 향상에 한계 </a:t>
            </a:r>
            <a:endParaRPr kumimoji="0" lang="ko-KR" altLang="en-US" sz="1200" b="1" dirty="0">
              <a:solidFill>
                <a:srgbClr val="506F3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8788" y="3851920"/>
            <a:ext cx="645318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lang="ko-KR" altLang="en-US" sz="11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영상식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검지기</a:t>
            </a:r>
            <a:r>
              <a:rPr lang="en-US" altLang="ko-KR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(CCTV, VDS, 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유고감지시스템</a:t>
            </a:r>
            <a:r>
              <a:rPr lang="en-US" altLang="ko-KR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위주로 시스템이 구성되어 있어 사고감시 정확도</a:t>
            </a:r>
            <a:r>
              <a:rPr lang="en-US" altLang="ko-KR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현재 </a:t>
            </a:r>
            <a:r>
              <a:rPr lang="en-US" altLang="ko-KR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80% 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이상 유지가 목표</a:t>
            </a:r>
            <a:r>
              <a:rPr lang="en-US" altLang="ko-KR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향상이 어려움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정보 </a:t>
            </a:r>
            <a:r>
              <a:rPr lang="ko-KR" altLang="en-US" sz="11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수집원이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다양하지 못하여 알고리즘 개선과 같은 </a:t>
            </a:r>
            <a:r>
              <a:rPr lang="en-US" altLang="ko-KR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SW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적인 보완만으로는 성능 개선에 한계 발생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187325" y="3635896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699792"/>
            <a:ext cx="58330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높은 </a:t>
            </a:r>
            <a:r>
              <a:rPr kumimoji="0" lang="ko-KR" altLang="en-US" sz="1200" b="1" dirty="0" err="1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오보율로</a:t>
            </a:r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 인한 시스템 신뢰도 저하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1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>
            <a:endCxn id="108" idx="0"/>
          </p:cNvCxnSpPr>
          <p:nvPr/>
        </p:nvCxnSpPr>
        <p:spPr>
          <a:xfrm>
            <a:off x="171450" y="5503863"/>
            <a:ext cx="8732" cy="18923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450" y="654843"/>
            <a:ext cx="0" cy="3096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93663" y="1149324"/>
          <a:ext cx="6676598" cy="264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128270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154">
                <a:tc>
                  <a:txBody>
                    <a:bodyPr/>
                    <a:lstStyle/>
                    <a:p>
                      <a:pPr latinLnBrk="1"/>
                      <a:endParaRPr lang="pl-PL" altLang="ko-K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6838" y="1158849"/>
            <a:ext cx="200818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사고음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탐지 센서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8739" y="1490636"/>
            <a:ext cx="1930001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사고 시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차량충돌음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스키트음이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갖는 주파수 특성을 분석하여 사고 상황을 인식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6838" y="2430436"/>
            <a:ext cx="2008187" cy="261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i</a:t>
            </a:r>
            <a:r>
              <a:rPr kumimoji="0"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-TTMS </a:t>
            </a:r>
            <a:r>
              <a:rPr kumimoji="0"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운영 시스템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7332676"/>
            <a:ext cx="1128613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7570801"/>
            <a:ext cx="2291283" cy="312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/>
          </p:nvPr>
        </p:nvGraphicFramePr>
        <p:xfrm>
          <a:off x="265113" y="7892360"/>
          <a:ext cx="381195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815"/>
                <a:gridCol w="720080"/>
                <a:gridCol w="576064"/>
              </a:tblGrid>
              <a:tr h="198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182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영상과 음향 센서 융합 기반의 터널 유고감지를 위한 기기 및 그 방법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</a:t>
                      </a:r>
                      <a:endParaRPr lang="en-US" altLang="ko-KR" sz="10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예정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개발현황 및 기술내용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15414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7380301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88739" y="2744761"/>
            <a:ext cx="2016125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영상과 음향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사고음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),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교통량 정보를 융합하여 유고상황을 감지하는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SW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개발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터널 벽면에 일정 간격으로 음향 센서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마이크로폰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를 설치하여 운용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/>
          </p:nvPr>
        </p:nvGraphicFramePr>
        <p:xfrm>
          <a:off x="4333875" y="5746184"/>
          <a:ext cx="2492896" cy="3063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423"/>
                <a:gridCol w="1737473"/>
              </a:tblGrid>
              <a:tr h="34988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교통안전기술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59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0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지능형 감시 시스템 교통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안전 분야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글로벌 시장 약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달러 전망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0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최동원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(031-995-0843)     kictcdw@kict.re.kr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279400" y="6113463"/>
          <a:ext cx="379831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도로관리기관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지자체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방재청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터널 운영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재난방재 시스템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_x203168832" descr="EMB0000056824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7586"/>
            <a:ext cx="3428999" cy="2467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3573016" y="2051720"/>
            <a:ext cx="1656184" cy="716363"/>
          </a:xfrm>
          <a:prstGeom prst="roundRect">
            <a:avLst>
              <a:gd name="adj" fmla="val 8201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5229200" y="1158849"/>
            <a:ext cx="1080120" cy="430935"/>
          </a:xfrm>
          <a:prstGeom prst="roundRect">
            <a:avLst>
              <a:gd name="adj" fmla="val 8201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102" t="56807" r="6227" b="14423"/>
          <a:stretch/>
        </p:blipFill>
        <p:spPr bwMode="auto">
          <a:xfrm>
            <a:off x="2112492" y="1158850"/>
            <a:ext cx="1330223" cy="127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40" y="2438229"/>
            <a:ext cx="1268045" cy="13126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07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95362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srgbClr val="3795AF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52" y="55682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9.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지하매설관로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차원 좌표 획득</a:t>
            </a:r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/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도통시험</a:t>
            </a:r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/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구조적 손상 검출 겸용 장치 및  프로그램 개발</a:t>
            </a:r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2840" y="916277"/>
            <a:ext cx="6355058" cy="608002"/>
          </a:xfrm>
          <a:prstGeom prst="rect">
            <a:avLst/>
          </a:prstGeom>
          <a:noFill/>
          <a:ln w="9525">
            <a:solidFill>
              <a:srgbClr val="379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선박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항공 등에서 사용되는 항법장치 관련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IMU(Inertia Measurement Unit)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센서를 이용한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지중관로의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정확한 위치정보와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도통시험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구조적 손상 검출이 가능한 로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봇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시스템 기술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32856" y="1596106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115440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132856" y="4118290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640" y="520344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3501008" y="520344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3722" y="5583222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차원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맵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지도 구현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3423036" y="5868048"/>
            <a:ext cx="0" cy="2567719"/>
          </a:xfrm>
          <a:prstGeom prst="line">
            <a:avLst/>
          </a:prstGeom>
          <a:ln w="15875" cmpd="sng">
            <a:solidFill>
              <a:srgbClr val="41A7C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79115" y="615531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402" y="7991546"/>
            <a:ext cx="314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IMU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센서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적외선센서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소형카메라 등을 조합한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로봇형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하드웨어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정확한 좌표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손상검출 등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11752" y="5582551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IMU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센서를 활용한 정확도 높은 위치정보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17215" y="4791547"/>
            <a:ext cx="6408712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IMU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센서를 이용하여 기존 방법보다 정확하게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차원 위치정보 취득이 가능하고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손상과 위치정보를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연계하므로써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대상 시설물 수명 연장 도모 가능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88640" y="446978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40" name="직선 연결선 39"/>
          <p:cNvCxnSpPr/>
          <p:nvPr/>
        </p:nvCxnSpPr>
        <p:spPr>
          <a:xfrm>
            <a:off x="273675" y="1924005"/>
            <a:ext cx="0" cy="180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349310" y="2843942"/>
            <a:ext cx="6323400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손상검출과 </a:t>
            </a:r>
            <a:r>
              <a:rPr lang="ko-KR" altLang="en-US" sz="1400" b="1" dirty="0" err="1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도통시험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 겸용 장치 부재</a:t>
            </a:r>
            <a:r>
              <a:rPr lang="en-US" altLang="ko-KR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-&gt;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다용도 로봇시스템 개발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3" name="그룹 40"/>
          <p:cNvGrpSpPr/>
          <p:nvPr/>
        </p:nvGrpSpPr>
        <p:grpSpPr>
          <a:xfrm>
            <a:off x="158949" y="2915961"/>
            <a:ext cx="216000" cy="216000"/>
            <a:chOff x="183877" y="2770128"/>
            <a:chExt cx="257954" cy="257954"/>
          </a:xfrm>
        </p:grpSpPr>
        <p:sp>
          <p:nvSpPr>
            <p:cNvPr id="44" name="타원 43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0" y="1596106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기존 </a:t>
            </a:r>
            <a:r>
              <a:rPr lang="ko-KR" altLang="en-US" sz="15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기술대비 차별성</a:t>
            </a:r>
            <a:endParaRPr lang="ko-KR" altLang="en-US" sz="15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74948" y="2120792"/>
            <a:ext cx="5790356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정확한 위치 정보 취득 어려움</a:t>
            </a:r>
            <a:r>
              <a:rPr lang="en-US" altLang="ko-KR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-&gt;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정확한 </a:t>
            </a:r>
            <a:r>
              <a:rPr lang="en-US" altLang="ko-KR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차원 위치 정보 획득장치 개발</a:t>
            </a:r>
            <a:endParaRPr lang="en-US" altLang="ko-KR" sz="1400" b="1" dirty="0" smtClean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8" name="그룹 40"/>
          <p:cNvGrpSpPr/>
          <p:nvPr/>
        </p:nvGrpSpPr>
        <p:grpSpPr>
          <a:xfrm>
            <a:off x="165675" y="2182914"/>
            <a:ext cx="216000" cy="216000"/>
            <a:chOff x="183877" y="2770128"/>
            <a:chExt cx="257954" cy="257954"/>
          </a:xfrm>
        </p:grpSpPr>
        <p:sp>
          <p:nvSpPr>
            <p:cNvPr id="49" name="타원 4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타원 4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1" name="직사각형 50"/>
          <p:cNvSpPr/>
          <p:nvPr/>
        </p:nvSpPr>
        <p:spPr>
          <a:xfrm>
            <a:off x="374948" y="2434235"/>
            <a:ext cx="3918147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 위치 정보 파악기법 문제점 존재</a:t>
            </a:r>
            <a:endParaRPr lang="en-US" altLang="ko-KR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지반공사중</a:t>
            </a: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절단 사고 발생</a:t>
            </a:r>
            <a:endParaRPr lang="en-US" altLang="ko-KR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381675" y="3082342"/>
            <a:ext cx="3918147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관의 파손 및 노후화 위치 파악 어려움</a:t>
            </a:r>
            <a:endParaRPr lang="en-US" altLang="ko-KR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363083" y="3473635"/>
            <a:ext cx="6494915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 수명 단축</a:t>
            </a:r>
            <a:r>
              <a:rPr lang="en-US" altLang="ko-KR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-&gt;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손상 검출 기능 및 위치정보 </a:t>
            </a:r>
            <a:r>
              <a:rPr lang="ko-KR" altLang="en-US" sz="1400" b="1" dirty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연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계를 통한 수명 연장 도모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58" name="그룹 40"/>
          <p:cNvGrpSpPr/>
          <p:nvPr/>
        </p:nvGrpSpPr>
        <p:grpSpPr>
          <a:xfrm>
            <a:off x="172723" y="3545654"/>
            <a:ext cx="216000" cy="216000"/>
            <a:chOff x="183877" y="2770128"/>
            <a:chExt cx="257954" cy="257954"/>
          </a:xfrm>
        </p:grpSpPr>
        <p:sp>
          <p:nvSpPr>
            <p:cNvPr id="59" name="타원 5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1" name="직사각형 60"/>
          <p:cNvSpPr/>
          <p:nvPr/>
        </p:nvSpPr>
        <p:spPr>
          <a:xfrm>
            <a:off x="395449" y="3712035"/>
            <a:ext cx="3918147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유지관리 정보 부재로 수명 단축 및 예산 낭비 초래</a:t>
            </a:r>
            <a:endParaRPr lang="en-US" altLang="ko-KR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516943" y="6616082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유지관리 체계 변화 도모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80379" y="6999570"/>
            <a:ext cx="314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차원 형태를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차원 형태의 위치정보로 업그레이드 가능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16942" y="5959202"/>
            <a:ext cx="334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지하매설물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DB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구축사업에 활용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연간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1,400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억 규모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상수도관 규모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2,000km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등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10,000km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이상 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540710" y="7663101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유지관리 주체에 대량 보급 가능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04146" y="8046589"/>
            <a:ext cx="314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다양한 유형의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유지관리시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활용 가능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관로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요구조건에 부합하는 맞춤형 하드웨어 제작 가능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각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지자체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및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지중관로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관리주체 보급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2" y="6004396"/>
            <a:ext cx="3159500" cy="201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64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직선 연결선 58"/>
          <p:cNvCxnSpPr/>
          <p:nvPr/>
        </p:nvCxnSpPr>
        <p:spPr>
          <a:xfrm flipH="1">
            <a:off x="181503" y="5112122"/>
            <a:ext cx="3510" cy="1821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185013" y="383368"/>
            <a:ext cx="0" cy="10147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2856" y="98661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0" y="4947705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2856" y="4947705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088" y="5305888"/>
            <a:ext cx="2636912" cy="34937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260648" y="7016090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등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특허 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04" name="표 103"/>
          <p:cNvGraphicFramePr>
            <a:graphicFrameLocks noGrp="1"/>
          </p:cNvGraphicFramePr>
          <p:nvPr>
            <p:extLst/>
          </p:nvPr>
        </p:nvGraphicFramePr>
        <p:xfrm>
          <a:off x="4282380" y="5580112"/>
          <a:ext cx="2530996" cy="3259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0272"/>
                <a:gridCol w="1840724"/>
              </a:tblGrid>
              <a:tr h="4249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시설물안전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유지관리기술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시설물점검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진단기술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151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시작품제작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43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-85725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" charset="0"/>
                        <a:buChar char="•"/>
                      </a:pPr>
                      <a:r>
                        <a:rPr lang="en-US" altLang="ko-KR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900" spc="0" baseline="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지하매설물</a:t>
                      </a:r>
                      <a:r>
                        <a:rPr lang="ko-KR" altLang="en-US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DB</a:t>
                      </a:r>
                      <a:r>
                        <a:rPr lang="ko-KR" altLang="en-US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구축사업 시장규모는 약 </a:t>
                      </a:r>
                      <a:r>
                        <a:rPr lang="en-US" altLang="ko-KR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5,000</a:t>
                      </a:r>
                      <a:r>
                        <a:rPr lang="ko-KR" altLang="en-US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수준</a:t>
                      </a:r>
                      <a:r>
                        <a:rPr lang="en-US" altLang="ko-KR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(2015</a:t>
                      </a:r>
                      <a:r>
                        <a:rPr lang="ko-KR" altLang="en-US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년까지</a:t>
                      </a:r>
                      <a:r>
                        <a:rPr lang="en-US" altLang="ko-KR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국내 </a:t>
                      </a:r>
                      <a:r>
                        <a:rPr lang="en-US" altLang="ko-KR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DB</a:t>
                      </a:r>
                      <a:r>
                        <a:rPr lang="ko-KR" altLang="en-US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구축 시장 규모는 연간 </a:t>
                      </a:r>
                      <a:r>
                        <a:rPr lang="en-US" altLang="ko-KR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1,400</a:t>
                      </a:r>
                      <a:r>
                        <a:rPr lang="ko-KR" altLang="en-US" sz="900" spc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내외임</a:t>
                      </a:r>
                      <a:endParaRPr lang="en-US" altLang="ko-KR" sz="900" spc="-90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49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SOC</a:t>
                      </a:r>
                      <a:r>
                        <a:rPr lang="ko-KR" altLang="en-US" sz="900" kern="12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성능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연구소 연구위원  박기태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(ktpark@kict.re.kr)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43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4377804" y="5253605"/>
            <a:ext cx="285692" cy="250226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/>
          </p:nvPr>
        </p:nvGraphicFramePr>
        <p:xfrm>
          <a:off x="296883" y="7299459"/>
          <a:ext cx="3852196" cy="7860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5154"/>
                <a:gridCol w="784138"/>
                <a:gridCol w="462904"/>
              </a:tblGrid>
              <a:tr h="2572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발명의 명칭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특허번호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비고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3947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단차</a:t>
                      </a:r>
                      <a:r>
                        <a:rPr lang="ko-KR" altLang="en-US" sz="1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충격 흡수부재를 구비한 </a:t>
                      </a:r>
                      <a:r>
                        <a:rPr lang="ko-KR" altLang="en-US" sz="1000" b="0" i="0" u="none" strike="noStrike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지중관로</a:t>
                      </a:r>
                      <a:r>
                        <a:rPr lang="ko-KR" altLang="en-US" sz="1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위치 측정 장치</a:t>
                      </a:r>
                      <a:endParaRPr lang="ko-KR" altLang="en-US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10-1306154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등록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47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지중관로</a:t>
                      </a:r>
                      <a:r>
                        <a:rPr lang="ko-KR" altLang="en-US" sz="1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위치정보 획득 장치 및 그 방법</a:t>
                      </a:r>
                      <a:endParaRPr lang="ko-KR" altLang="en-US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10-1041780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등록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98661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시공실적 및 기술내용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/>
          </p:nvPr>
        </p:nvGraphicFramePr>
        <p:xfrm>
          <a:off x="309796" y="5768878"/>
          <a:ext cx="383928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9642"/>
                <a:gridCol w="1919642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기술 수요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적용처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중앙정부 및 지방관리단체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지중관로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유지관리 업체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한국전력공사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지중관로</a:t>
                      </a:r>
                      <a:r>
                        <a:rPr lang="en-US" altLang="ko-KR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상수도관</a:t>
                      </a:r>
                      <a:r>
                        <a:rPr lang="en-US" altLang="ko-KR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등</a:t>
                      </a:r>
                      <a:r>
                        <a:rPr lang="en-US" altLang="ko-KR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)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" name="직사각형 49"/>
          <p:cNvSpPr/>
          <p:nvPr/>
        </p:nvSpPr>
        <p:spPr>
          <a:xfrm>
            <a:off x="260648" y="530709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술구현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09796" y="890748"/>
            <a:ext cx="6408712" cy="383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통신관로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형태를 대상으로  모형 테스트 완료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(IMU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센서 </a:t>
            </a:r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적용성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확인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60648" y="1274729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술내용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116632" y="1705462"/>
          <a:ext cx="6676598" cy="31411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2468"/>
                <a:gridCol w="2564130"/>
              </a:tblGrid>
              <a:tr h="314116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ㅡ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" name="직사각형 60"/>
          <p:cNvSpPr/>
          <p:nvPr/>
        </p:nvSpPr>
        <p:spPr>
          <a:xfrm>
            <a:off x="260648" y="538707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60648" y="672795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0287" y="602728"/>
            <a:ext cx="216000" cy="216000"/>
            <a:chOff x="183877" y="2770128"/>
            <a:chExt cx="257954" cy="257954"/>
          </a:xfrm>
        </p:grpSpPr>
        <p:sp>
          <p:nvSpPr>
            <p:cNvPr id="39" name="타원 3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40"/>
          <p:cNvGrpSpPr/>
          <p:nvPr/>
        </p:nvGrpSpPr>
        <p:grpSpPr>
          <a:xfrm>
            <a:off x="70287" y="1346748"/>
            <a:ext cx="216000" cy="216000"/>
            <a:chOff x="183877" y="2770128"/>
            <a:chExt cx="257954" cy="257954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43"/>
          <p:cNvGrpSpPr/>
          <p:nvPr/>
        </p:nvGrpSpPr>
        <p:grpSpPr>
          <a:xfrm>
            <a:off x="70287" y="5459092"/>
            <a:ext cx="216000" cy="216000"/>
            <a:chOff x="183877" y="2770128"/>
            <a:chExt cx="257954" cy="257954"/>
          </a:xfrm>
        </p:grpSpPr>
        <p:sp>
          <p:nvSpPr>
            <p:cNvPr id="45" name="타원 44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그룹 46"/>
          <p:cNvGrpSpPr/>
          <p:nvPr/>
        </p:nvGrpSpPr>
        <p:grpSpPr>
          <a:xfrm>
            <a:off x="70287" y="6799974"/>
            <a:ext cx="216000" cy="216000"/>
            <a:chOff x="183877" y="2770128"/>
            <a:chExt cx="257954" cy="257954"/>
          </a:xfrm>
        </p:grpSpPr>
        <p:sp>
          <p:nvSpPr>
            <p:cNvPr id="48" name="타원 47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96472" y="521599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8067" y="1706617"/>
            <a:ext cx="3972989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IMU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센서 기반 </a:t>
            </a:r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지중관로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유지관리시스템 하드웨어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058" y="4252857"/>
            <a:ext cx="398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하드웨어 시작품 제작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데이터 분석 알고리즘 검증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모형 테스트 완료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7" y="2051719"/>
            <a:ext cx="3768119" cy="212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50" y="1724025"/>
            <a:ext cx="2540165" cy="30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83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2725" y="1447800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ko-KR" altLang="en-US" sz="105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주행 중 차량에서 카메라 촬영을 통해 얻은 전방의 노면 영상에서 </a:t>
            </a:r>
            <a:r>
              <a:rPr lang="ko-KR" altLang="en-US" sz="1050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포트홀을</a:t>
            </a:r>
            <a:r>
              <a:rPr lang="ko-KR" altLang="en-US" sz="105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자동으로 탐지 및 인식하는   시스템</a:t>
            </a:r>
            <a:endParaRPr lang="en-US" altLang="ko-KR" sz="1050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just">
              <a:defRPr/>
            </a:pPr>
            <a:r>
              <a:rPr lang="en-US" altLang="ko-KR" sz="105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국내 최초의 </a:t>
            </a:r>
            <a:r>
              <a:rPr lang="ko-KR" altLang="en-US" sz="1050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포트홀</a:t>
            </a:r>
            <a:r>
              <a:rPr lang="ko-KR" altLang="en-US" sz="105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영상 인식 시스템으로 단말기 제품 개발과 실증실험으로 통해 통합 단말기 시장과       </a:t>
            </a:r>
            <a:r>
              <a:rPr lang="en-US" altLang="ko-KR" sz="105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C-ITS </a:t>
            </a:r>
            <a:r>
              <a:rPr lang="ko-KR" altLang="en-US" sz="105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시장에 조기 진입의 가능성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자동으로 </a:t>
            </a:r>
            <a:r>
              <a:rPr kumimoji="0"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포트홀을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검출하여 데이터 관리하여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도로 관리 인력과 시간을 절약하여 도로관리 업무의 효율성을 획기적으로 개선함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4287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영상분할 및 </a:t>
            </a:r>
            <a:r>
              <a:rPr lang="ko-KR" altLang="en-US" sz="1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특징점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추출 방식으로     정밀도 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25% 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향상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699250"/>
            <a:ext cx="3100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 알고리즘 비교분석을 통해 영상 분할 및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특징정추출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기반의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포트홀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영상 인식 기술 개발로 기존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일라고리즘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방식과 비교하여 정밀도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(precision) 25%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향상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사회적 비용의 절감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PMS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의 개선 및 인력과 시간 절약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도로관리기관의 현장적용을 통해 도로유지보수 관련 효율성 증대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현장순찰 인력에만 의존하는 수동 관리체계를 자동화하여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포트홀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실시간 관리 체계로 발전함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494088" y="6672426"/>
            <a:ext cx="3101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포트홀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사전 경고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보수시기 의사결정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정밀진단 등의 기술적 지원으로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포트홀로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인한 교통사고 발생률을 저감시켜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포트홀로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인한 차량 파손사고 및 보험 소송 민원과 같은 사회적 비용의 절감을 가져옴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3"/>
            <a:ext cx="3095625" cy="3982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포트홀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관련 사고발생 감소를 통한     사회적 편익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pc="-80" dirty="0" smtClean="0"/>
              <a:t>연간 사고 감소 편익 </a:t>
            </a:r>
            <a:r>
              <a:rPr lang="en-US" altLang="ko-KR" spc="-80" dirty="0" smtClean="0"/>
              <a:t>= 12.8</a:t>
            </a:r>
            <a:r>
              <a:rPr lang="ko-KR" altLang="en-US" spc="-80" dirty="0" smtClean="0"/>
              <a:t>조원</a:t>
            </a:r>
            <a:r>
              <a:rPr lang="en-US" altLang="ko-KR" spc="-80" dirty="0" smtClean="0"/>
              <a:t>ⅹ0.4%ⅹ 30% ≒ 154</a:t>
            </a:r>
            <a:r>
              <a:rPr lang="ko-KR" altLang="en-US" spc="-80" dirty="0" err="1" smtClean="0"/>
              <a:t>억원</a:t>
            </a:r>
            <a:endParaRPr lang="en-US" altLang="ko-KR" spc="-80" dirty="0" smtClean="0"/>
          </a:p>
          <a:p>
            <a:r>
              <a:rPr lang="en-US" altLang="ko-KR" dirty="0" smtClean="0"/>
              <a:t>2011</a:t>
            </a:r>
            <a:r>
              <a:rPr lang="ko-KR" altLang="en-US" dirty="0" smtClean="0"/>
              <a:t>년 기준 연간 도로교통사고 비용</a:t>
            </a:r>
            <a:r>
              <a:rPr lang="en-US" altLang="ko-KR" dirty="0" smtClean="0"/>
              <a:t>: 12.8</a:t>
            </a:r>
            <a:r>
              <a:rPr lang="ko-KR" altLang="en-US" dirty="0" smtClean="0"/>
              <a:t>조원</a:t>
            </a:r>
            <a:endParaRPr lang="en-US" altLang="ko-KR" dirty="0" smtClean="0"/>
          </a:p>
          <a:p>
            <a:r>
              <a:rPr lang="ko-KR" altLang="en-US" spc="-50" dirty="0" smtClean="0"/>
              <a:t>최근 </a:t>
            </a:r>
            <a:r>
              <a:rPr lang="en-US" altLang="ko-KR" spc="-50" dirty="0" smtClean="0"/>
              <a:t>3</a:t>
            </a:r>
            <a:r>
              <a:rPr lang="ko-KR" altLang="en-US" spc="-50" dirty="0" smtClean="0"/>
              <a:t>년간 전체교통사고 중 </a:t>
            </a:r>
            <a:r>
              <a:rPr lang="ko-KR" altLang="en-US" spc="-50" dirty="0" err="1" smtClean="0"/>
              <a:t>포트홀</a:t>
            </a:r>
            <a:r>
              <a:rPr lang="ko-KR" altLang="en-US" spc="-50" dirty="0" smtClean="0"/>
              <a:t> 관련사고 비율</a:t>
            </a:r>
            <a:r>
              <a:rPr lang="en-US" altLang="ko-KR" spc="-50" dirty="0" smtClean="0"/>
              <a:t>: 0.4%</a:t>
            </a:r>
          </a:p>
          <a:p>
            <a:r>
              <a:rPr lang="ko-KR" altLang="en-US" spc="-50" dirty="0" err="1" smtClean="0"/>
              <a:t>포트홀</a:t>
            </a:r>
            <a:r>
              <a:rPr lang="ko-KR" altLang="en-US" spc="-50" dirty="0" smtClean="0"/>
              <a:t> 영상 인식 시스템 개발에 따른 </a:t>
            </a:r>
            <a:r>
              <a:rPr lang="ko-KR" altLang="en-US" spc="-50" dirty="0" err="1" smtClean="0"/>
              <a:t>포트홀</a:t>
            </a:r>
            <a:r>
              <a:rPr lang="ko-KR" altLang="en-US" spc="-50" dirty="0" smtClean="0"/>
              <a:t> 관련사고 감소 비율</a:t>
            </a:r>
            <a:r>
              <a:rPr lang="en-US" altLang="ko-KR" spc="-50" dirty="0" smtClean="0"/>
              <a:t>(</a:t>
            </a:r>
            <a:r>
              <a:rPr lang="ko-KR" altLang="en-US" spc="-50" dirty="0" smtClean="0"/>
              <a:t>추정치</a:t>
            </a:r>
            <a:r>
              <a:rPr lang="en-US" altLang="ko-KR" spc="-50" dirty="0" smtClean="0"/>
              <a:t>): 20%</a:t>
            </a:r>
            <a:endParaRPr lang="ko-KR" altLang="en-US" spc="-50" dirty="0"/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0963" y="578916"/>
            <a:ext cx="6692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kumimoji="0"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포트홀</a:t>
            </a:r>
            <a:r>
              <a:rPr kumimoji="0"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영상 인식 시스템</a:t>
            </a:r>
            <a:endParaRPr kumimoji="0"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115747"/>
              </p:ext>
            </p:extLst>
          </p:nvPr>
        </p:nvGraphicFramePr>
        <p:xfrm>
          <a:off x="116632" y="2657080"/>
          <a:ext cx="6532499" cy="1914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5"/>
                <a:gridCol w="2105687"/>
                <a:gridCol w="1865870"/>
                <a:gridCol w="1989437"/>
              </a:tblGrid>
              <a:tr h="2615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구  분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기존기술 </a:t>
                      </a:r>
                      <a:r>
                        <a:rPr lang="en-US" altLang="ko-KR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</a:t>
                      </a:r>
                      <a:endParaRPr lang="ko-KR" altLang="en-US" sz="11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기존기술 </a:t>
                      </a:r>
                      <a:r>
                        <a:rPr lang="en-US" altLang="ko-KR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2</a:t>
                      </a:r>
                      <a:endParaRPr lang="ko-KR" altLang="en-US" sz="11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기존기술 </a:t>
                      </a:r>
                      <a:r>
                        <a:rPr lang="en-US" altLang="ko-KR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3</a:t>
                      </a:r>
                      <a:endParaRPr lang="ko-KR" altLang="en-US" sz="11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08471">
                <a:tc>
                  <a:txBody>
                    <a:bodyPr/>
                    <a:lstStyle/>
                    <a:p>
                      <a:pPr lvl="0" algn="ctr" fontAlgn="base" latinLnBrk="1"/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개념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ase" latinLnBrk="1"/>
                      <a:r>
                        <a:rPr lang="en-US" altLang="ko-KR" sz="900" kern="1200" dirty="0" smtClean="0"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endParaRPr lang="ko-KR" altLang="en-US" sz="900" kern="1200" dirty="0" smtClean="0">
                        <a:solidFill>
                          <a:srgbClr val="FF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ase" latinLnBrk="1"/>
                      <a:endParaRPr lang="ko-KR" altLang="en-US" sz="900" kern="1200" dirty="0" smtClean="0">
                        <a:solidFill>
                          <a:srgbClr val="FF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887">
                <a:tc>
                  <a:txBody>
                    <a:bodyPr/>
                    <a:lstStyle/>
                    <a:p>
                      <a:pPr lvl="0" algn="ctr" fontAlgn="base" latinLnBrk="1"/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장단점</a:t>
                      </a: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장점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저비용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실시간 검출</a:t>
                      </a:r>
                      <a:endParaRPr lang="en-US" altLang="ko-KR" sz="1000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단점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정확도 낮음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오인식율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높음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장점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정확도 높음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체적계산</a:t>
                      </a:r>
                      <a:endParaRPr lang="en-US" altLang="ko-KR" sz="1000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단점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고비용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장점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저비용</a:t>
                      </a:r>
                      <a:endParaRPr lang="en-US" altLang="ko-KR" sz="1000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단점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자료수집시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잡음발생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</a:t>
                      </a: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검출알고리즘 개발 필요</a:t>
                      </a:r>
                      <a:endParaRPr lang="ko-KR" altLang="en-US" sz="1000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4" cstate="print"/>
          <a:srcRect l="17522" t="34190" r="14581" b="8830"/>
          <a:stretch/>
        </p:blipFill>
        <p:spPr>
          <a:xfrm>
            <a:off x="1003434" y="2990307"/>
            <a:ext cx="1461820" cy="96946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5" cstate="print"/>
          <a:srcRect l="3114" t="33209" r="38279" b="11902"/>
          <a:stretch/>
        </p:blipFill>
        <p:spPr>
          <a:xfrm>
            <a:off x="2911624" y="2954337"/>
            <a:ext cx="1584176" cy="104823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6" cstate="print"/>
          <a:srcRect l="30259" t="49351" r="26311" b="23506"/>
          <a:stretch/>
        </p:blipFill>
        <p:spPr>
          <a:xfrm>
            <a:off x="4942170" y="2975153"/>
            <a:ext cx="1639818" cy="1027417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179388" y="7504087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도로포장관리시스템의 고도화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9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4"/>
          <p:cNvGrpSpPr/>
          <p:nvPr/>
        </p:nvGrpSpPr>
        <p:grpSpPr>
          <a:xfrm>
            <a:off x="298291" y="323529"/>
            <a:ext cx="6083037" cy="936103"/>
            <a:chOff x="344361" y="611560"/>
            <a:chExt cx="5996649" cy="2015620"/>
          </a:xfrm>
        </p:grpSpPr>
        <p:sp>
          <p:nvSpPr>
            <p:cNvPr id="8" name="TextBox 7"/>
            <p:cNvSpPr txBox="1"/>
            <p:nvPr/>
          </p:nvSpPr>
          <p:spPr>
            <a:xfrm>
              <a:off x="637702" y="1224499"/>
              <a:ext cx="5599610" cy="11928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rgbClr val="0070C0"/>
                  </a:solidFill>
                  <a:latin typeface="휴먼엑스포" pitchFamily="18" charset="-127"/>
                  <a:ea typeface="휴먼엑스포" pitchFamily="18" charset="-127"/>
                </a:rPr>
                <a:t>10. </a:t>
              </a:r>
              <a:r>
                <a:rPr lang="ko-KR" altLang="en-US" sz="1500" b="1" dirty="0" smtClean="0">
                  <a:solidFill>
                    <a:srgbClr val="0070C0"/>
                  </a:solidFill>
                  <a:latin typeface="휴먼엑스포" pitchFamily="18" charset="-127"/>
                  <a:ea typeface="휴먼엑스포" pitchFamily="18" charset="-127"/>
                </a:rPr>
                <a:t>지반조사장비의  개량 연구를  통한 정확한</a:t>
              </a:r>
              <a:endParaRPr lang="en-US" altLang="ko-KR" sz="1500" b="1" dirty="0" smtClean="0">
                <a:solidFill>
                  <a:srgbClr val="0070C0"/>
                </a:solidFill>
                <a:latin typeface="휴먼엑스포" pitchFamily="18" charset="-127"/>
                <a:ea typeface="휴먼엑스포" pitchFamily="18" charset="-127"/>
              </a:endParaRPr>
            </a:p>
            <a:p>
              <a:pPr algn="ctr"/>
              <a:r>
                <a:rPr lang="ko-KR" altLang="en-US" sz="1500" b="1" dirty="0" smtClean="0">
                  <a:solidFill>
                    <a:srgbClr val="0070C0"/>
                  </a:solidFill>
                  <a:latin typeface="휴먼엑스포" pitchFamily="18" charset="-127"/>
                  <a:ea typeface="휴먼엑스포" pitchFamily="18" charset="-127"/>
                </a:rPr>
                <a:t> 지반조사</a:t>
              </a:r>
              <a:r>
                <a:rPr lang="en-US" altLang="ko-KR" sz="1500" b="1" dirty="0" smtClean="0">
                  <a:solidFill>
                    <a:srgbClr val="0070C0"/>
                  </a:solidFill>
                  <a:latin typeface="휴먼엑스포" pitchFamily="18" charset="-127"/>
                  <a:ea typeface="휴먼엑스포" pitchFamily="18" charset="-127"/>
                </a:rPr>
                <a:t>, </a:t>
              </a:r>
              <a:r>
                <a:rPr lang="ko-KR" altLang="en-US" sz="1500" b="1" dirty="0" smtClean="0">
                  <a:solidFill>
                    <a:srgbClr val="0070C0"/>
                  </a:solidFill>
                  <a:latin typeface="휴먼엑스포" pitchFamily="18" charset="-127"/>
                  <a:ea typeface="휴먼엑스포" pitchFamily="18" charset="-127"/>
                </a:rPr>
                <a:t>평가기술 개발</a:t>
              </a:r>
              <a:endParaRPr lang="ko-KR" altLang="en-US" sz="1500" b="1" dirty="0">
                <a:solidFill>
                  <a:srgbClr val="0070C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4361" y="611560"/>
              <a:ext cx="601447" cy="1927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1000" dirty="0">
                <a:solidFill>
                  <a:srgbClr val="002060"/>
                </a:solidFill>
                <a:latin typeface="HY나무L" pitchFamily="18" charset="-127"/>
                <a:ea typeface="HY나무L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0800000">
              <a:off x="6158997" y="699268"/>
              <a:ext cx="182013" cy="1927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sz="11000" dirty="0">
                <a:solidFill>
                  <a:srgbClr val="002060"/>
                </a:solidFill>
                <a:latin typeface="HY나무L" pitchFamily="18" charset="-127"/>
                <a:ea typeface="HY나무L" pitchFamily="18" charset="-127"/>
              </a:endParaRPr>
            </a:p>
          </p:txBody>
        </p:sp>
      </p:grpSp>
      <p:grpSp>
        <p:nvGrpSpPr>
          <p:cNvPr id="3" name="그룹 21"/>
          <p:cNvGrpSpPr/>
          <p:nvPr/>
        </p:nvGrpSpPr>
        <p:grpSpPr>
          <a:xfrm>
            <a:off x="692696" y="3347864"/>
            <a:ext cx="5472608" cy="936104"/>
            <a:chOff x="548680" y="2483768"/>
            <a:chExt cx="5760640" cy="1656182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548680" y="2483768"/>
              <a:ext cx="57606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92695" y="2564770"/>
              <a:ext cx="5616625" cy="131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300" dirty="0"/>
            </a:p>
            <a:p>
              <a:endParaRPr lang="en-US" altLang="ko-KR" sz="800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548680" y="4139950"/>
              <a:ext cx="57606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모서리가 둥근 직사각형 22"/>
          <p:cNvSpPr/>
          <p:nvPr/>
        </p:nvSpPr>
        <p:spPr>
          <a:xfrm>
            <a:off x="764704" y="2843808"/>
            <a:ext cx="1944216" cy="36004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기존 방법과의 비교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6712" y="3419872"/>
            <a:ext cx="561662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SzPct val="50000"/>
            </a:pPr>
            <a:r>
              <a:rPr lang="ko-KR" altLang="en-US" sz="1100" dirty="0" smtClean="0">
                <a:latin typeface="+mn-ea"/>
              </a:rPr>
              <a:t>기존 국내의 지반조사 시  시료 채취는 </a:t>
            </a:r>
            <a:r>
              <a:rPr lang="en-US" altLang="ko-KR" sz="1100" dirty="0" smtClean="0">
                <a:latin typeface="+mn-ea"/>
              </a:rPr>
              <a:t>NX </a:t>
            </a:r>
            <a:r>
              <a:rPr lang="ko-KR" altLang="en-US" sz="1100" dirty="0" smtClean="0">
                <a:latin typeface="+mn-ea"/>
              </a:rPr>
              <a:t>사이즈</a:t>
            </a:r>
            <a:r>
              <a:rPr lang="en-US" altLang="ko-KR" sz="1100" dirty="0" smtClean="0">
                <a:latin typeface="+mn-ea"/>
              </a:rPr>
              <a:t>(76mm) </a:t>
            </a:r>
            <a:r>
              <a:rPr lang="ko-KR" altLang="en-US" sz="1100" dirty="0" err="1" smtClean="0">
                <a:latin typeface="+mn-ea"/>
              </a:rPr>
              <a:t>피스톤샘플러에</a:t>
            </a:r>
            <a:r>
              <a:rPr lang="en-US" altLang="ko-KR" sz="1100" dirty="0" smtClean="0">
                <a:latin typeface="+mn-ea"/>
              </a:rPr>
              <a:t> </a:t>
            </a:r>
            <a:r>
              <a:rPr lang="ko-KR" altLang="en-US" sz="1100" dirty="0" err="1" smtClean="0">
                <a:latin typeface="+mn-ea"/>
              </a:rPr>
              <a:t>의존하였는</a:t>
            </a:r>
            <a:r>
              <a:rPr lang="ko-KR" altLang="en-US" sz="1100" dirty="0" smtClean="0">
                <a:latin typeface="+mn-ea"/>
              </a:rPr>
              <a:t> 바 사실상 불교란 시료 채취가 어려웠고</a:t>
            </a:r>
            <a:r>
              <a:rPr lang="en-US" altLang="ko-KR" sz="1100" dirty="0" smtClean="0">
                <a:latin typeface="+mn-ea"/>
              </a:rPr>
              <a:t>, </a:t>
            </a:r>
            <a:r>
              <a:rPr lang="ko-KR" altLang="en-US" sz="1100" dirty="0" smtClean="0">
                <a:latin typeface="+mn-ea"/>
              </a:rPr>
              <a:t>특히 </a:t>
            </a:r>
            <a:r>
              <a:rPr lang="ko-KR" altLang="en-US" sz="1100" dirty="0" err="1" smtClean="0">
                <a:latin typeface="+mn-ea"/>
              </a:rPr>
              <a:t>사질지반이나</a:t>
            </a:r>
            <a:r>
              <a:rPr lang="ko-KR" altLang="en-US" sz="1100" dirty="0" smtClean="0">
                <a:latin typeface="+mn-ea"/>
              </a:rPr>
              <a:t> 풍화토에서는 작업이 불가능하였음</a:t>
            </a:r>
            <a:r>
              <a:rPr lang="en-US" altLang="ko-KR" sz="1100" dirty="0" smtClean="0">
                <a:latin typeface="+mn-ea"/>
              </a:rPr>
              <a:t>.  </a:t>
            </a:r>
            <a:r>
              <a:rPr lang="ko-KR" altLang="en-US" sz="1100" dirty="0" smtClean="0">
                <a:latin typeface="+mn-ea"/>
              </a:rPr>
              <a:t>본 기술은 시료 채취 시 교란을 최소화할 수 있고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 </a:t>
            </a:r>
            <a:r>
              <a:rPr lang="ko-KR" altLang="en-US" sz="1100" dirty="0" err="1" smtClean="0">
                <a:latin typeface="+mn-ea"/>
              </a:rPr>
              <a:t>화강토</a:t>
            </a:r>
            <a:r>
              <a:rPr lang="en-US" altLang="ko-KR" sz="1100" dirty="0" smtClean="0">
                <a:latin typeface="+mn-ea"/>
              </a:rPr>
              <a:t>, </a:t>
            </a:r>
            <a:r>
              <a:rPr lang="ko-KR" altLang="en-US" sz="1100" dirty="0" smtClean="0">
                <a:latin typeface="+mn-ea"/>
              </a:rPr>
              <a:t>사질토의 불교란 시료 채취가 가능하며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 현장 간극수압 측정이 가능한 다목적 현장조사 및 평가기술임</a:t>
            </a:r>
            <a:r>
              <a:rPr lang="en-US" altLang="ko-KR" sz="1200" dirty="0" smtClean="0"/>
              <a:t>. </a:t>
            </a:r>
          </a:p>
          <a:p>
            <a:pPr>
              <a:buSzPct val="50000"/>
            </a:pPr>
            <a:endParaRPr lang="en-US" altLang="ko-KR" sz="500" dirty="0" smtClean="0"/>
          </a:p>
        </p:txBody>
      </p:sp>
      <p:graphicFrame>
        <p:nvGraphicFramePr>
          <p:cNvPr id="27" name="표 26"/>
          <p:cNvGraphicFramePr>
            <a:graphicFrameLocks noGrp="1"/>
          </p:cNvGraphicFramePr>
          <p:nvPr/>
        </p:nvGraphicFramePr>
        <p:xfrm>
          <a:off x="620688" y="4951188"/>
          <a:ext cx="5760640" cy="3825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/>
                <a:gridCol w="4824536"/>
              </a:tblGrid>
              <a:tr h="158417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차별성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altLang="ko-KR" sz="1100" b="0" dirty="0" smtClean="0">
                          <a:latin typeface="+mn-ea"/>
                          <a:ea typeface="+mn-ea"/>
                        </a:rPr>
                        <a:t>Sampler</a:t>
                      </a:r>
                      <a:r>
                        <a:rPr lang="ko-KR" altLang="en-US" sz="1100" b="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직경이 크고</a:t>
                      </a:r>
                      <a:r>
                        <a:rPr lang="en-US" altLang="ko-KR" sz="1100" b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100" b="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100" b="0" dirty="0" err="1" smtClean="0">
                          <a:latin typeface="+mn-ea"/>
                          <a:ea typeface="+mn-ea"/>
                        </a:rPr>
                        <a:t>중관식으로서</a:t>
                      </a: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="0" dirty="0" err="1" smtClean="0">
                          <a:latin typeface="+mn-ea"/>
                          <a:ea typeface="+mn-ea"/>
                        </a:rPr>
                        <a:t>관입</a:t>
                      </a: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 시 내관이 회전하지 않으며</a:t>
                      </a:r>
                      <a:r>
                        <a:rPr lang="en-US" altLang="ko-KR" sz="1100" b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="0" dirty="0" err="1" smtClean="0">
                          <a:latin typeface="+mn-ea"/>
                          <a:ea typeface="+mn-ea"/>
                        </a:rPr>
                        <a:t>관입</a:t>
                      </a: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 후 카메라 조리개 형태의 시료 절단장치가 시료를 하부에서 절단하여 폐합하므로 사질토</a:t>
                      </a:r>
                      <a:r>
                        <a:rPr lang="en-US" altLang="ko-KR" sz="1100" b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풍화토 시료 채취 시에도 교란이 생기지 않음</a:t>
                      </a:r>
                      <a:r>
                        <a:rPr lang="en-US" altLang="ko-KR" sz="1100" b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100" b="0" dirty="0" smtClean="0">
                          <a:latin typeface="+mn-ea"/>
                          <a:ea typeface="+mn-ea"/>
                        </a:rPr>
                        <a:t>강력한 </a:t>
                      </a:r>
                      <a:r>
                        <a:rPr lang="en-US" altLang="ko-KR" sz="1100" b="0" dirty="0" smtClean="0">
                          <a:latin typeface="+mn-ea"/>
                          <a:ea typeface="+mn-ea"/>
                        </a:rPr>
                        <a:t>bit</a:t>
                      </a:r>
                      <a:r>
                        <a:rPr lang="ko-KR" altLang="en-US" sz="1100" b="0" baseline="0" dirty="0" smtClean="0">
                          <a:latin typeface="+mn-ea"/>
                          <a:ea typeface="+mn-ea"/>
                        </a:rPr>
                        <a:t>가 장착되어 있어 풍화토 시료도 채취 가능</a:t>
                      </a:r>
                      <a:endParaRPr lang="en-US" altLang="ko-KR" sz="1100" b="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100" b="0" baseline="0" dirty="0" smtClean="0">
                          <a:latin typeface="+mn-ea"/>
                          <a:ea typeface="+mn-ea"/>
                        </a:rPr>
                        <a:t>장착된 간극수압계로  시료 채취 시 현장 지반의 간극수압 측정을 할 수 있음</a:t>
                      </a:r>
                      <a:r>
                        <a:rPr lang="en-US" altLang="ko-KR" sz="1100" b="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en-US" altLang="ko-KR" sz="1100" b="0" dirty="0" smtClean="0">
                        <a:latin typeface="+mn-ea"/>
                        <a:ea typeface="+mn-ea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</a:tr>
              <a:tr h="90973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기술적 </a:t>
                      </a:r>
                      <a:endParaRPr lang="en-US" altLang="ko-KR" sz="1300" b="1" dirty="0" smtClean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효과</a:t>
                      </a:r>
                      <a:endParaRPr lang="ko-KR" altLang="en-US" sz="13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1F98F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일축압축시험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dirty="0" err="1" smtClean="0">
                          <a:latin typeface="+mn-ea"/>
                          <a:ea typeface="+mn-ea"/>
                        </a:rPr>
                        <a:t>삼축압축시험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압밀시험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수행 시 교란되지 않은 시료를 사          용하므로 정확한 현장 강도와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압밀도를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평가할 수 있음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풍화토지반에 대해서도 강도를 정확히 측정할 수 있음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.</a:t>
                      </a:r>
                    </a:p>
                  </a:txBody>
                  <a:tcPr>
                    <a:lnR w="12700" cmpd="sng">
                      <a:noFill/>
                    </a:lnR>
                    <a:solidFill>
                      <a:srgbClr val="F1F98F">
                        <a:alpha val="68000"/>
                      </a:srgbClr>
                    </a:solidFill>
                  </a:tcPr>
                </a:tc>
              </a:tr>
              <a:tr h="99952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경제적 </a:t>
                      </a:r>
                      <a:endParaRPr lang="en-US" altLang="ko-KR" sz="1300" b="1" dirty="0" smtClean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효과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EF4C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100" dirty="0" err="1" smtClean="0">
                          <a:latin typeface="+mn-ea"/>
                          <a:ea typeface="+mn-ea"/>
                        </a:rPr>
                        <a:t>싱크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홀 발생 지반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연약지반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쓰레기 매립지반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풍화토 지반을 정확히 평가하므로 토목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ㆍ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건축구조물 기초를 경제적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안정적으로 설계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시공할 수 있음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lnSpc>
                          <a:spcPct val="110000"/>
                        </a:lnSpc>
                        <a:buNone/>
                      </a:pPr>
                      <a:endParaRPr lang="en-US" altLang="ko-KR" sz="50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lnSpc>
                          <a:spcPct val="110000"/>
                        </a:lnSpc>
                        <a:buNone/>
                      </a:pPr>
                      <a:endParaRPr lang="en-US" altLang="ko-KR" sz="800" dirty="0" smtClean="0">
                        <a:latin typeface="+mn-ea"/>
                        <a:ea typeface="+mn-ea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BEF4C3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1" name="모서리가 둥근 직사각형 20"/>
          <p:cNvSpPr/>
          <p:nvPr/>
        </p:nvSpPr>
        <p:spPr>
          <a:xfrm>
            <a:off x="836712" y="1331640"/>
            <a:ext cx="1728192" cy="36004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</a:t>
            </a:r>
            <a:r>
              <a:rPr lang="en-US" altLang="ko-K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술</a:t>
            </a:r>
            <a:r>
              <a:rPr lang="en-US" altLang="ko-K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</a:t>
            </a:r>
            <a:r>
              <a:rPr lang="en-US" altLang="ko-K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 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그룹 21"/>
          <p:cNvGrpSpPr/>
          <p:nvPr/>
        </p:nvGrpSpPr>
        <p:grpSpPr>
          <a:xfrm>
            <a:off x="692696" y="1907704"/>
            <a:ext cx="5472608" cy="754971"/>
            <a:chOff x="548680" y="2483768"/>
            <a:chExt cx="5760640" cy="1929374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548680" y="2483768"/>
              <a:ext cx="57606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92695" y="2564769"/>
              <a:ext cx="5616625" cy="1848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>
                  <a:latin typeface="+mn-ea"/>
                </a:rPr>
                <a:t>직경 </a:t>
              </a:r>
              <a:r>
                <a:rPr lang="en-US" altLang="ko-KR" sz="1100" dirty="0" smtClean="0">
                  <a:latin typeface="+mn-ea"/>
                </a:rPr>
                <a:t>20cm, </a:t>
              </a:r>
              <a:r>
                <a:rPr lang="ko-KR" altLang="en-US" sz="1100" dirty="0" smtClean="0">
                  <a:latin typeface="+mn-ea"/>
                </a:rPr>
                <a:t>길이</a:t>
              </a:r>
              <a:r>
                <a:rPr lang="en-US" altLang="ko-KR" sz="1100" dirty="0" smtClean="0">
                  <a:latin typeface="+mn-ea"/>
                </a:rPr>
                <a:t> 50cm</a:t>
              </a:r>
              <a:r>
                <a:rPr lang="ko-KR" altLang="en-US" sz="1100" dirty="0" smtClean="0">
                  <a:latin typeface="+mn-ea"/>
                </a:rPr>
                <a:t>의 </a:t>
              </a:r>
              <a:r>
                <a:rPr lang="en-US" altLang="ko-KR" sz="1100" dirty="0" smtClean="0">
                  <a:latin typeface="+mn-ea"/>
                </a:rPr>
                <a:t>triple core barrel </a:t>
              </a:r>
              <a:r>
                <a:rPr lang="ko-KR" altLang="en-US" sz="1100" dirty="0" smtClean="0">
                  <a:latin typeface="+mn-ea"/>
                </a:rPr>
                <a:t>타입  </a:t>
              </a:r>
              <a:r>
                <a:rPr lang="ko-KR" altLang="en-US" sz="1100" dirty="0" err="1" smtClean="0">
                  <a:latin typeface="+mn-ea"/>
                </a:rPr>
                <a:t>샘플러와</a:t>
              </a:r>
              <a:r>
                <a:rPr lang="ko-KR" altLang="en-US" sz="1100" dirty="0" smtClean="0">
                  <a:latin typeface="+mn-ea"/>
                </a:rPr>
                <a:t>  </a:t>
              </a:r>
              <a:r>
                <a:rPr lang="en-US" altLang="ko-KR" sz="1100" dirty="0" smtClean="0">
                  <a:latin typeface="+mn-ea"/>
                </a:rPr>
                <a:t>bit,  </a:t>
              </a:r>
              <a:r>
                <a:rPr lang="ko-KR" altLang="en-US" sz="1100" dirty="0" smtClean="0">
                  <a:latin typeface="+mn-ea"/>
                </a:rPr>
                <a:t>카메라 조리개처럼 폐합되는 시료 절단장치</a:t>
              </a:r>
              <a:r>
                <a:rPr lang="en-US" altLang="ko-KR" sz="1100" dirty="0" smtClean="0">
                  <a:latin typeface="+mn-ea"/>
                </a:rPr>
                <a:t>,  </a:t>
              </a:r>
              <a:r>
                <a:rPr lang="ko-KR" altLang="en-US" sz="1100" dirty="0" smtClean="0">
                  <a:latin typeface="+mn-ea"/>
                </a:rPr>
                <a:t>간극수압계</a:t>
              </a:r>
              <a:r>
                <a:rPr lang="en-US" altLang="ko-KR" sz="1100" dirty="0" smtClean="0">
                  <a:latin typeface="+mn-ea"/>
                </a:rPr>
                <a:t>, casing</a:t>
              </a:r>
              <a:r>
                <a:rPr lang="ko-KR" altLang="en-US" sz="1100" dirty="0" smtClean="0">
                  <a:latin typeface="+mn-ea"/>
                </a:rPr>
                <a:t>으로 구성된 점성토</a:t>
              </a:r>
              <a:r>
                <a:rPr lang="en-US" altLang="ko-KR" sz="1100" dirty="0" smtClean="0">
                  <a:latin typeface="+mn-ea"/>
                </a:rPr>
                <a:t>, </a:t>
              </a:r>
              <a:r>
                <a:rPr lang="ko-KR" altLang="en-US" sz="1100" dirty="0" smtClean="0">
                  <a:latin typeface="+mn-ea"/>
                </a:rPr>
                <a:t>풍화토</a:t>
              </a:r>
              <a:r>
                <a:rPr lang="en-US" altLang="ko-KR" sz="1100" dirty="0" smtClean="0">
                  <a:latin typeface="+mn-ea"/>
                </a:rPr>
                <a:t>, </a:t>
              </a:r>
              <a:r>
                <a:rPr lang="ko-KR" altLang="en-US" sz="1100" dirty="0" smtClean="0">
                  <a:latin typeface="+mn-ea"/>
                </a:rPr>
                <a:t>사질토 지반의 </a:t>
              </a:r>
              <a:r>
                <a:rPr lang="ko-KR" altLang="en-US" sz="1100" dirty="0" err="1" smtClean="0">
                  <a:latin typeface="+mn-ea"/>
                </a:rPr>
                <a:t>불교란시료</a:t>
              </a:r>
              <a:r>
                <a:rPr lang="ko-KR" altLang="en-US" sz="1100" dirty="0" smtClean="0">
                  <a:latin typeface="+mn-ea"/>
                </a:rPr>
                <a:t> 채취 및 현장 조사가 가능한 정도 높은 지반조사</a:t>
              </a:r>
              <a:r>
                <a:rPr lang="en-US" altLang="ko-KR" sz="1100" dirty="0" smtClean="0">
                  <a:latin typeface="+mn-ea"/>
                </a:rPr>
                <a:t>,</a:t>
              </a:r>
              <a:r>
                <a:rPr lang="ko-KR" altLang="en-US" sz="1100" dirty="0" smtClean="0">
                  <a:latin typeface="+mn-ea"/>
                </a:rPr>
                <a:t> 평가 기술</a:t>
              </a:r>
              <a:endParaRPr lang="en-US" altLang="ko-KR" sz="1300" dirty="0"/>
            </a:p>
            <a:p>
              <a:endParaRPr lang="en-US" altLang="ko-KR" sz="800" dirty="0"/>
            </a:p>
          </p:txBody>
        </p:sp>
        <p:cxnSp>
          <p:nvCxnSpPr>
            <p:cNvPr id="22" name="직선 연결선 21"/>
            <p:cNvCxnSpPr/>
            <p:nvPr/>
          </p:nvCxnSpPr>
          <p:spPr>
            <a:xfrm>
              <a:off x="548680" y="4139950"/>
              <a:ext cx="57606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모서리가 둥근 직사각형 29"/>
          <p:cNvSpPr/>
          <p:nvPr/>
        </p:nvSpPr>
        <p:spPr>
          <a:xfrm>
            <a:off x="764704" y="4499992"/>
            <a:ext cx="1944216" cy="36004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차별성 및 효과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23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모서리가 둥근 직사각형 22"/>
          <p:cNvSpPr/>
          <p:nvPr/>
        </p:nvSpPr>
        <p:spPr>
          <a:xfrm>
            <a:off x="620688" y="5652120"/>
            <a:ext cx="2320601" cy="32576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수요처</a:t>
            </a:r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및 권리 현황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8699" y="6084168"/>
            <a:ext cx="5790622" cy="1492716"/>
          </a:xfrm>
          <a:prstGeom prst="rect">
            <a:avLst/>
          </a:prstGeom>
          <a:gradFill flip="none" rotWithShape="0">
            <a:gsLst>
              <a:gs pos="2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buSzPct val="50000"/>
            </a:pPr>
            <a:r>
              <a:rPr lang="en-US" altLang="ko-KR" sz="1300" dirty="0" smtClean="0"/>
              <a:t>(1) </a:t>
            </a:r>
            <a:r>
              <a:rPr lang="ko-KR" altLang="en-US" sz="1300" dirty="0" err="1" smtClean="0"/>
              <a:t>수요처</a:t>
            </a:r>
            <a:r>
              <a:rPr lang="ko-KR" altLang="en-US" sz="1300" dirty="0" smtClean="0"/>
              <a:t>                                                     </a:t>
            </a:r>
            <a:r>
              <a:rPr lang="ko-KR" altLang="en-US" sz="1300" dirty="0" err="1" smtClean="0"/>
              <a:t>적용처</a:t>
            </a:r>
            <a:endParaRPr lang="en-US" altLang="ko-KR" sz="1300" dirty="0" smtClean="0"/>
          </a:p>
          <a:p>
            <a:pPr>
              <a:buSzPct val="50000"/>
              <a:buFont typeface="맑은 고딕" pitchFamily="50" charset="-127"/>
              <a:buChar char="○"/>
            </a:pPr>
            <a:r>
              <a:rPr lang="en-US" altLang="ko-KR" sz="1100" dirty="0" smtClean="0"/>
              <a:t> </a:t>
            </a:r>
            <a:r>
              <a:rPr lang="ko-KR" altLang="en-US" sz="1100" dirty="0" smtClean="0"/>
              <a:t>국내외 지반조사 회사                                  </a:t>
            </a:r>
            <a:r>
              <a:rPr lang="ko-KR" altLang="en-US" sz="1100" dirty="0" err="1" smtClean="0"/>
              <a:t>싱크</a:t>
            </a:r>
            <a:r>
              <a:rPr lang="ko-KR" altLang="en-US" sz="1100" dirty="0" smtClean="0"/>
              <a:t> 홀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연약지반조사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육상 조사</a:t>
            </a:r>
            <a:r>
              <a:rPr lang="en-US" altLang="ko-KR" sz="1100" dirty="0" smtClean="0"/>
              <a:t>/</a:t>
            </a:r>
            <a:r>
              <a:rPr lang="ko-KR" altLang="en-US" sz="1100" dirty="0" smtClean="0"/>
              <a:t>해상조사</a:t>
            </a:r>
            <a:r>
              <a:rPr lang="en-US" altLang="ko-KR" sz="1100" dirty="0" smtClean="0"/>
              <a:t>)</a:t>
            </a:r>
          </a:p>
          <a:p>
            <a:pPr>
              <a:buSzPct val="50000"/>
              <a:buFont typeface="맑은 고딕" pitchFamily="50" charset="-127"/>
              <a:buChar char="○"/>
            </a:pPr>
            <a:r>
              <a:rPr lang="en-US" altLang="ko-KR" sz="1100" dirty="0"/>
              <a:t> </a:t>
            </a:r>
            <a:r>
              <a:rPr lang="ko-KR" altLang="en-US" sz="1100" dirty="0" smtClean="0"/>
              <a:t>국내외 토목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건축 설계회사                          </a:t>
            </a:r>
            <a:r>
              <a:rPr lang="ko-KR" altLang="en-US" sz="1100" dirty="0" err="1" smtClean="0"/>
              <a:t>싱크</a:t>
            </a:r>
            <a:r>
              <a:rPr lang="ko-KR" altLang="en-US" sz="1100" dirty="0" smtClean="0"/>
              <a:t> 홀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매립지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대형건물 기초 지반조사</a:t>
            </a:r>
            <a:endParaRPr lang="en-US" altLang="ko-KR" sz="1100" dirty="0"/>
          </a:p>
          <a:p>
            <a:pPr>
              <a:buSzPct val="50000"/>
            </a:pPr>
            <a:endParaRPr lang="en-US" altLang="ko-KR" sz="500" dirty="0"/>
          </a:p>
          <a:p>
            <a:pPr>
              <a:buSzPct val="50000"/>
            </a:pPr>
            <a:r>
              <a:rPr lang="en-US" altLang="ko-KR" sz="1300" dirty="0" smtClean="0"/>
              <a:t>(2)</a:t>
            </a:r>
            <a:r>
              <a:rPr lang="ko-KR" altLang="en-US" sz="1300" dirty="0" smtClean="0"/>
              <a:t>권리현황</a:t>
            </a:r>
            <a:endParaRPr lang="en-US" altLang="ko-KR" sz="1300" dirty="0" smtClean="0"/>
          </a:p>
          <a:p>
            <a:pPr>
              <a:buSzPct val="50000"/>
              <a:buFont typeface="맑은 고딕" pitchFamily="50" charset="-127"/>
              <a:buChar char="○"/>
            </a:pPr>
            <a:r>
              <a:rPr lang="en-US" altLang="ko-KR" sz="1100" dirty="0" smtClean="0"/>
              <a:t> </a:t>
            </a:r>
            <a:r>
              <a:rPr lang="ko-KR" altLang="en-US" sz="1100" dirty="0" smtClean="0"/>
              <a:t>국내 특허 </a:t>
            </a:r>
            <a:r>
              <a:rPr lang="en-US" altLang="ko-KR" sz="1100" dirty="0" smtClean="0"/>
              <a:t>:</a:t>
            </a:r>
            <a:r>
              <a:rPr lang="ko-KR" altLang="en-US" sz="1100" dirty="0" err="1" smtClean="0"/>
              <a:t>비교란시료</a:t>
            </a:r>
            <a:r>
              <a:rPr lang="ko-KR" altLang="en-US" sz="1100" dirty="0" smtClean="0"/>
              <a:t> 채취가 가능한 </a:t>
            </a:r>
            <a:r>
              <a:rPr lang="ko-KR" altLang="en-US" sz="1100" dirty="0" err="1" smtClean="0"/>
              <a:t>대구경</a:t>
            </a:r>
            <a:r>
              <a:rPr lang="ko-KR" altLang="en-US" sz="1100" dirty="0" smtClean="0"/>
              <a:t> </a:t>
            </a:r>
            <a:r>
              <a:rPr lang="ko-KR" altLang="en-US" sz="1100" dirty="0" err="1" smtClean="0"/>
              <a:t>샘플러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등록번호 </a:t>
            </a:r>
            <a:r>
              <a:rPr lang="en-US" altLang="ko-KR" sz="1100" dirty="0" smtClean="0"/>
              <a:t>P2000-0038KR)</a:t>
            </a:r>
          </a:p>
          <a:p>
            <a:pPr>
              <a:buSzPct val="50000"/>
              <a:buFont typeface="맑은 고딕" pitchFamily="50" charset="-127"/>
              <a:buChar char="○"/>
            </a:pPr>
            <a:r>
              <a:rPr lang="en-US" altLang="ko-KR" sz="1100" dirty="0" smtClean="0"/>
              <a:t> </a:t>
            </a:r>
            <a:r>
              <a:rPr lang="ko-KR" altLang="en-US" sz="1100" dirty="0" smtClean="0"/>
              <a:t>국제특허  </a:t>
            </a:r>
            <a:r>
              <a:rPr lang="en-US" altLang="ko-KR" sz="1100" dirty="0" smtClean="0"/>
              <a:t>:Large Diameter Sampler for Gathering Undisturbed Sample(</a:t>
            </a:r>
            <a:r>
              <a:rPr lang="ko-KR" altLang="en-US" sz="1100" dirty="0" smtClean="0"/>
              <a:t>등록번호</a:t>
            </a:r>
            <a:endParaRPr lang="en-US" altLang="ko-KR" sz="1100" dirty="0" smtClean="0"/>
          </a:p>
          <a:p>
            <a:pPr>
              <a:buSzPct val="50000"/>
            </a:pPr>
            <a:r>
              <a:rPr lang="en-US" altLang="ko-KR" sz="1100" dirty="0" smtClean="0"/>
              <a:t>          </a:t>
            </a:r>
            <a:r>
              <a:rPr lang="ko-KR" altLang="en-US" sz="1100" dirty="0" smtClean="0"/>
              <a:t>        </a:t>
            </a:r>
            <a:r>
              <a:rPr lang="en-US" altLang="ko-KR" sz="1100" dirty="0" smtClean="0"/>
              <a:t>US 6,695,078B2)</a:t>
            </a:r>
          </a:p>
          <a:p>
            <a:pPr>
              <a:buSzPct val="50000"/>
            </a:pPr>
            <a:endParaRPr lang="en-US" altLang="ko-KR" sz="500" dirty="0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532334" y="544488"/>
            <a:ext cx="2536626" cy="32576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적용 실적 및 기술 내용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529429" y="1086272"/>
          <a:ext cx="5707883" cy="8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7883"/>
              </a:tblGrid>
              <a:tr h="2984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적용실적</a:t>
                      </a:r>
                      <a:endParaRPr lang="ko-KR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95002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100" dirty="0" smtClean="0"/>
                        <a:t>▷</a:t>
                      </a:r>
                      <a:r>
                        <a:rPr lang="ko-KR" altLang="en-US" sz="1100" dirty="0" smtClean="0"/>
                        <a:t>인천국제공항 신축지 지반조사</a:t>
                      </a:r>
                      <a:r>
                        <a:rPr lang="en-US" altLang="ko-KR" sz="1100" baseline="0" dirty="0" smtClean="0"/>
                        <a:t>        </a:t>
                      </a:r>
                      <a:r>
                        <a:rPr lang="ko-KR" altLang="ko-KR" sz="1100" dirty="0" smtClean="0"/>
                        <a:t>▷</a:t>
                      </a:r>
                      <a:r>
                        <a:rPr lang="ko-KR" altLang="en-US" sz="1100" dirty="0" smtClean="0"/>
                        <a:t>남해고속도로 김해 진입로 교량 기초 지반조사 </a:t>
                      </a:r>
                      <a:endParaRPr lang="en-US" altLang="ko-KR" sz="1100" dirty="0" smtClean="0"/>
                    </a:p>
                    <a:p>
                      <a:pPr algn="l" latinLnBrk="1"/>
                      <a:r>
                        <a:rPr lang="ko-KR" altLang="ko-KR" sz="1100" dirty="0" smtClean="0"/>
                        <a:t>▷</a:t>
                      </a:r>
                      <a:r>
                        <a:rPr lang="ko-KR" altLang="en-US" sz="1100" dirty="0" smtClean="0"/>
                        <a:t>인천남항</a:t>
                      </a:r>
                      <a:r>
                        <a:rPr lang="en-US" altLang="ko-KR" sz="1100" dirty="0" smtClean="0"/>
                        <a:t>(</a:t>
                      </a:r>
                      <a:r>
                        <a:rPr lang="ko-KR" altLang="en-US" sz="1100" dirty="0" smtClean="0"/>
                        <a:t>해상</a:t>
                      </a:r>
                      <a:r>
                        <a:rPr lang="en-US" altLang="ko-KR" sz="1100" dirty="0" smtClean="0"/>
                        <a:t>) </a:t>
                      </a:r>
                      <a:r>
                        <a:rPr lang="ko-KR" altLang="en-US" sz="1100" dirty="0" smtClean="0"/>
                        <a:t>지반조사 </a:t>
                      </a:r>
                      <a:r>
                        <a:rPr lang="en-US" altLang="ko-KR" sz="1100" baseline="0" dirty="0" smtClean="0"/>
                        <a:t>               </a:t>
                      </a:r>
                      <a:r>
                        <a:rPr lang="ko-KR" altLang="ko-KR" sz="1100" dirty="0" smtClean="0"/>
                        <a:t>▷</a:t>
                      </a:r>
                      <a:r>
                        <a:rPr lang="ko-KR" altLang="en-US" sz="1100" dirty="0" smtClean="0"/>
                        <a:t>인천 </a:t>
                      </a:r>
                      <a:r>
                        <a:rPr lang="ko-KR" altLang="en-US" sz="1100" dirty="0" err="1" smtClean="0"/>
                        <a:t>청라지구</a:t>
                      </a:r>
                      <a:r>
                        <a:rPr lang="ko-KR" altLang="en-US" sz="1100" dirty="0" smtClean="0"/>
                        <a:t> 지반조사</a:t>
                      </a:r>
                      <a:endParaRPr lang="en-US" altLang="ko-KR" sz="1100" dirty="0" smtClean="0"/>
                    </a:p>
                    <a:p>
                      <a:pPr algn="l" latinLnBrk="1"/>
                      <a:r>
                        <a:rPr lang="ko-KR" altLang="ko-KR" sz="1100" dirty="0" smtClean="0"/>
                        <a:t>▷</a:t>
                      </a:r>
                      <a:r>
                        <a:rPr lang="ko-KR" altLang="en-US" sz="1100" dirty="0" smtClean="0"/>
                        <a:t>당진 국도 개설지 지반조사</a:t>
                      </a:r>
                      <a:r>
                        <a:rPr lang="en-US" altLang="ko-KR" sz="1100" baseline="0" dirty="0" smtClean="0"/>
                        <a:t>             </a:t>
                      </a:r>
                      <a:r>
                        <a:rPr lang="ko-KR" altLang="ko-KR" sz="1100" dirty="0" smtClean="0"/>
                        <a:t>▷</a:t>
                      </a:r>
                      <a:r>
                        <a:rPr lang="ko-KR" altLang="en-US" sz="1100" dirty="0" smtClean="0"/>
                        <a:t>광양만 진입로 지반조사 외 다수</a:t>
                      </a:r>
                      <a:endParaRPr lang="ko-KR" alt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표 29"/>
          <p:cNvGraphicFramePr>
            <a:graphicFrameLocks noGrp="1"/>
          </p:cNvGraphicFramePr>
          <p:nvPr/>
        </p:nvGraphicFramePr>
        <p:xfrm>
          <a:off x="548680" y="2339752"/>
          <a:ext cx="5688632" cy="3017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/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기술 내용</a:t>
                      </a:r>
                      <a:endParaRPr lang="ko-KR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727732"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6" name="모서리가 둥근 직사각형 85"/>
          <p:cNvSpPr/>
          <p:nvPr/>
        </p:nvSpPr>
        <p:spPr>
          <a:xfrm>
            <a:off x="548680" y="7740352"/>
            <a:ext cx="2536626" cy="32576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추가 기술정보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76672" y="8172400"/>
            <a:ext cx="5790622" cy="57900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SzPct val="50000"/>
            </a:pPr>
            <a:r>
              <a:rPr lang="ko-KR" altLang="ko-KR" sz="1100" dirty="0" smtClean="0"/>
              <a:t>▷</a:t>
            </a:r>
            <a:r>
              <a:rPr lang="ko-KR" altLang="en-US" sz="1100" dirty="0" smtClean="0"/>
              <a:t>기술분류 </a:t>
            </a:r>
            <a:r>
              <a:rPr lang="en-US" altLang="ko-KR" sz="1100" dirty="0" smtClean="0"/>
              <a:t>: </a:t>
            </a:r>
            <a:r>
              <a:rPr lang="ko-KR" altLang="en-US" sz="1100" dirty="0" smtClean="0"/>
              <a:t>시설물 설계 해석 기술 </a:t>
            </a:r>
            <a:r>
              <a:rPr lang="en-US" altLang="ko-KR" sz="1100" dirty="0" smtClean="0"/>
              <a:t>/</a:t>
            </a:r>
            <a:r>
              <a:rPr lang="ko-KR" altLang="en-US" sz="1100" dirty="0" smtClean="0"/>
              <a:t>시장 전망 </a:t>
            </a:r>
            <a:r>
              <a:rPr lang="en-US" altLang="ko-KR" sz="1100" dirty="0" smtClean="0"/>
              <a:t>: </a:t>
            </a:r>
            <a:r>
              <a:rPr lang="ko-KR" altLang="en-US" sz="1100" dirty="0" smtClean="0"/>
              <a:t>국제 연간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억불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국내 연간 </a:t>
            </a:r>
            <a:r>
              <a:rPr lang="en-US" altLang="ko-KR" sz="1100" dirty="0" smtClean="0"/>
              <a:t>100</a:t>
            </a:r>
            <a:r>
              <a:rPr lang="ko-KR" altLang="en-US" sz="1100" dirty="0" smtClean="0"/>
              <a:t>억 원 </a:t>
            </a:r>
            <a:endParaRPr lang="en-US" altLang="ko-KR" sz="1100" dirty="0" smtClean="0"/>
          </a:p>
          <a:p>
            <a:pPr>
              <a:lnSpc>
                <a:spcPct val="150000"/>
              </a:lnSpc>
              <a:buSzPct val="50000"/>
            </a:pPr>
            <a:r>
              <a:rPr lang="ko-KR" altLang="ko-KR" sz="1100" dirty="0" smtClean="0"/>
              <a:t>▷</a:t>
            </a:r>
            <a:r>
              <a:rPr lang="ko-KR" altLang="en-US" sz="1100" dirty="0" smtClean="0"/>
              <a:t>기술문의  </a:t>
            </a:r>
            <a:r>
              <a:rPr lang="en-US" altLang="ko-KR" sz="1100" dirty="0" smtClean="0"/>
              <a:t>: </a:t>
            </a:r>
            <a:r>
              <a:rPr lang="ko-KR" altLang="en-US" sz="1100" dirty="0" smtClean="0"/>
              <a:t>한국건설기술연구원  </a:t>
            </a:r>
            <a:r>
              <a:rPr lang="en-US" altLang="ko-KR" sz="1100" dirty="0" smtClean="0"/>
              <a:t>Geo- </a:t>
            </a:r>
            <a:r>
              <a:rPr lang="ko-KR" altLang="en-US" sz="1100" dirty="0" smtClean="0"/>
              <a:t>인프라연구실 김영진 </a:t>
            </a:r>
            <a:r>
              <a:rPr lang="en-US" altLang="ko-KR" sz="1100" dirty="0" smtClean="0"/>
              <a:t>(Tel. 031-910-0215)</a:t>
            </a:r>
          </a:p>
        </p:txBody>
      </p:sp>
      <p:pic>
        <p:nvPicPr>
          <p:cNvPr id="1026" name="Picture 2" descr="F:\청라지구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2843808"/>
            <a:ext cx="2664296" cy="2160240"/>
          </a:xfrm>
          <a:prstGeom prst="rect">
            <a:avLst/>
          </a:prstGeom>
          <a:noFill/>
        </p:spPr>
      </p:pic>
      <p:pic>
        <p:nvPicPr>
          <p:cNvPr id="1027" name="Picture 3" descr="F:\인천남항 시료의 응력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843808"/>
            <a:ext cx="2754092" cy="2163402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/>
        </p:nvSpPr>
        <p:spPr>
          <a:xfrm>
            <a:off x="2924944" y="8172400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971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21454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500">
              <a:solidFill>
                <a:srgbClr val="3795AF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0648" y="31966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11.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막공정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중심의 플랜트 설계용 </a:t>
            </a:r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3D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해석프로그램 개발</a:t>
            </a:r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11500" y="1070114"/>
            <a:ext cx="6408712" cy="608002"/>
          </a:xfrm>
          <a:prstGeom prst="rect">
            <a:avLst/>
          </a:prstGeom>
          <a:noFill/>
          <a:ln w="9525">
            <a:solidFill>
              <a:srgbClr val="379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플랜트 공정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설계시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발생하는 배관 간섭 문제 등을 해결하고 유량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압력 등을 해석할 수 있는 전용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3D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 및 해석 프로그램 개발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846070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</a:t>
            </a:r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기술 비교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32856" y="1846070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166857" y="2341618"/>
            <a:ext cx="0" cy="195596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0" y="5058497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132856" y="5058497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88640" y="6444208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501008" y="6444208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제적 효과</a:t>
            </a:r>
          </a:p>
        </p:txBody>
      </p:sp>
      <p:sp>
        <p:nvSpPr>
          <p:cNvPr id="14" name="TextBox 59"/>
          <p:cNvSpPr txBox="1"/>
          <p:nvPr/>
        </p:nvSpPr>
        <p:spPr>
          <a:xfrm>
            <a:off x="288032" y="2320007"/>
            <a:ext cx="6381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존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2D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설계방법과의 비교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501008" y="6912469"/>
            <a:ext cx="3096344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설계비용 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20%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절감 및 기간 단축 효과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88640" y="5838711"/>
            <a:ext cx="6408712" cy="5334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기존의 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2D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방식의 설계를 한계를 극복하기 위하여 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3D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설계를 통해서 쉽게 공정 설계와 배관 구성을 확인할 수 있으며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각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소재별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물성 특성의 자체 내부 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DB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확보에 따른 손쉬운 전용 설계 및 해석 프로그램  기능 보유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88640" y="548398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19" name="직선 연결선 18"/>
          <p:cNvCxnSpPr/>
          <p:nvPr/>
        </p:nvCxnSpPr>
        <p:spPr>
          <a:xfrm>
            <a:off x="3390900" y="6468777"/>
            <a:ext cx="0" cy="2567719"/>
          </a:xfrm>
          <a:prstGeom prst="line">
            <a:avLst/>
          </a:prstGeom>
          <a:ln w="15875" cmpd="sng">
            <a:solidFill>
              <a:srgbClr val="41A7C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/>
          <p:cNvGrpSpPr/>
          <p:nvPr/>
        </p:nvGrpSpPr>
        <p:grpSpPr>
          <a:xfrm>
            <a:off x="44624" y="2388529"/>
            <a:ext cx="216000" cy="216000"/>
            <a:chOff x="183877" y="2770128"/>
            <a:chExt cx="257954" cy="257954"/>
          </a:xfrm>
        </p:grpSpPr>
        <p:sp>
          <p:nvSpPr>
            <p:cNvPr id="37" name="타원 36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1" name="TextBox 38"/>
          <p:cNvSpPr txBox="1"/>
          <p:nvPr/>
        </p:nvSpPr>
        <p:spPr>
          <a:xfrm>
            <a:off x="179115" y="813450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TextBox 40"/>
          <p:cNvSpPr txBox="1"/>
          <p:nvPr/>
        </p:nvSpPr>
        <p:spPr>
          <a:xfrm>
            <a:off x="3501008" y="7385770"/>
            <a:ext cx="3096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3D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전용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 프로그램에 따른 설계비용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20%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절감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전용 프로그램 적용에 따른 설계기간 단축효과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전문 인력 대체에 따른 비용 절감 효과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41"/>
          <p:cNvSpPr txBox="1"/>
          <p:nvPr/>
        </p:nvSpPr>
        <p:spPr>
          <a:xfrm>
            <a:off x="188640" y="6830203"/>
            <a:ext cx="319116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콘크리트 </a:t>
            </a:r>
            <a:r>
              <a:rPr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거더를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곡선교에 적용하여 </a:t>
            </a:r>
            <a:r>
              <a:rPr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강재량을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절감하고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이에 따라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CO2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발생량 감소 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플랜트 공정 전용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3D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 프로그램개발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각 </a:t>
            </a:r>
            <a:r>
              <a:rPr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소재별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자체 물성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DB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확보에 따른 신속한 설계 및 해석 기능 확보 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사용자 중심의 인터페이스 및 기능 제공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해당 분야 설계인력 확보를 위한 교육 프로그램 기능 제공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14290" y="6911798"/>
            <a:ext cx="3096344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플랜트 설계 전용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3D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 및 해석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프로그램 개발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2661423"/>
            <a:ext cx="4702278" cy="233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96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92533" y="197768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-40323" y="4860032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92533" y="4860032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180765" y="4965782"/>
            <a:ext cx="2636912" cy="36582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" name="TextBox 102"/>
          <p:cNvSpPr txBox="1"/>
          <p:nvPr/>
        </p:nvSpPr>
        <p:spPr>
          <a:xfrm>
            <a:off x="220325" y="6994087"/>
            <a:ext cx="4162772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소프트웨어 등록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대표프로그램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337481" y="4913499"/>
            <a:ext cx="285692" cy="250226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40323" y="197768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개발현황 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및 기술내용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20325" y="629816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발현황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9473" y="989855"/>
            <a:ext cx="6408712" cy="7920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해수담수화플랜트사업단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참여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1,000 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톤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일 대용량 플랜트를 대상으로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3D 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설계 기본 프로그램 개발</a:t>
            </a:r>
            <a:endParaRPr lang="en-US" altLang="ko-KR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소재 중심의 </a:t>
            </a:r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소재별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물성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DB 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확보 완료</a:t>
            </a:r>
            <a:endParaRPr lang="en-US" altLang="ko-KR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유체 해석을 위한 모델 및 전용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Solver 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개발 완료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20325" y="1925960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술내용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7" name="tabl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09" y="2356693"/>
            <a:ext cx="6822015" cy="279221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220325" y="5299400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 err="1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20325" y="6705952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37964" y="629816"/>
            <a:ext cx="0" cy="16840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37964" y="5331438"/>
            <a:ext cx="0" cy="17574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/>
        </p:nvGrpSpPr>
        <p:grpSpPr>
          <a:xfrm>
            <a:off x="29964" y="701835"/>
            <a:ext cx="216000" cy="216000"/>
            <a:chOff x="183877" y="2770128"/>
            <a:chExt cx="257954" cy="257954"/>
          </a:xfrm>
        </p:grpSpPr>
        <p:sp>
          <p:nvSpPr>
            <p:cNvPr id="38" name="타원 37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29964" y="1997979"/>
            <a:ext cx="216000" cy="216000"/>
            <a:chOff x="183877" y="2770128"/>
            <a:chExt cx="257954" cy="257954"/>
          </a:xfrm>
        </p:grpSpPr>
        <p:sp>
          <p:nvSpPr>
            <p:cNvPr id="36" name="타원 35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29964" y="5371419"/>
            <a:ext cx="216000" cy="216000"/>
            <a:chOff x="183877" y="2770128"/>
            <a:chExt cx="257954" cy="257954"/>
          </a:xfrm>
        </p:grpSpPr>
        <p:sp>
          <p:nvSpPr>
            <p:cNvPr id="34" name="타원 33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29964" y="6777971"/>
            <a:ext cx="216000" cy="216000"/>
            <a:chOff x="183877" y="2770128"/>
            <a:chExt cx="257954" cy="257954"/>
          </a:xfrm>
        </p:grpSpPr>
        <p:sp>
          <p:nvSpPr>
            <p:cNvPr id="32" name="타원 31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8" name="TextBox 56"/>
          <p:cNvSpPr txBox="1"/>
          <p:nvPr/>
        </p:nvSpPr>
        <p:spPr>
          <a:xfrm>
            <a:off x="4356149" y="487588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3279339"/>
              </p:ext>
            </p:extLst>
          </p:nvPr>
        </p:nvGraphicFramePr>
        <p:xfrm>
          <a:off x="4365104" y="5241504"/>
          <a:ext cx="2376264" cy="34482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80"/>
                <a:gridCol w="1656184"/>
              </a:tblGrid>
              <a:tr h="3608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건설교통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&gt;</a:t>
                      </a: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시설물 설계 및 해석 기술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73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■</a:t>
                      </a: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 시제품제작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■</a:t>
                      </a: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 실제환경검증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상용품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 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나눔고딕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06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세계 해수담수화 시장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, 2018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년   시장규모 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150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억 달러 예상</a:t>
                      </a:r>
                      <a:endParaRPr lang="en-US" altLang="ko-KR" sz="900" baseline="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92075" indent="-92075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국내 </a:t>
                      </a:r>
                      <a:r>
                        <a:rPr lang="ko-KR" altLang="en-US" sz="900" baseline="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물기업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시장 진입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900" baseline="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두산중공업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, GS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건설 등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8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최준석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(031-910-0759)</a:t>
                      </a:r>
                    </a:p>
                    <a:p>
                      <a:pPr mar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  <a:hlinkClick r:id="rId3"/>
                        </a:rPr>
                        <a:t>jschoi@kict.re.kr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1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aseline="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촐괄</a:t>
                      </a:r>
                      <a:r>
                        <a:rPr lang="ko-KR" altLang="en-US" sz="90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문의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 </a:t>
                      </a:r>
                      <a:r>
                        <a:rPr lang="ko-KR" altLang="en-US" sz="90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r>
                        <a:rPr lang="en-US" altLang="ko-KR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(031-389-6364~5)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4" y="2555776"/>
            <a:ext cx="328445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11" y="2555776"/>
            <a:ext cx="317655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2106603"/>
              </p:ext>
            </p:extLst>
          </p:nvPr>
        </p:nvGraphicFramePr>
        <p:xfrm>
          <a:off x="417857" y="5685293"/>
          <a:ext cx="33493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023"/>
                <a:gridCol w="1418329"/>
              </a:tblGrid>
              <a:tr h="2000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기술 수요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적용처</a:t>
                      </a:r>
                      <a:endParaRPr lang="ko-KR" altLang="en-US" sz="1200" dirty="0"/>
                    </a:p>
                  </a:txBody>
                  <a:tcPr/>
                </a:tc>
              </a:tr>
              <a:tr h="20279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- </a:t>
                      </a:r>
                      <a:r>
                        <a:rPr lang="ko-KR" altLang="en-US" sz="1000" dirty="0" smtClean="0"/>
                        <a:t>국내외 </a:t>
                      </a:r>
                      <a:r>
                        <a:rPr lang="en-US" altLang="ko-KR" sz="1000" dirty="0" smtClean="0"/>
                        <a:t>EPC </a:t>
                      </a:r>
                      <a:r>
                        <a:rPr lang="ko-KR" altLang="en-US" sz="1000" dirty="0" smtClean="0"/>
                        <a:t>기업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- </a:t>
                      </a:r>
                      <a:r>
                        <a:rPr lang="ko-KR" altLang="en-US" sz="1000" dirty="0" smtClean="0"/>
                        <a:t>국내외 설계 전문 기업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- </a:t>
                      </a:r>
                      <a:r>
                        <a:rPr lang="ko-KR" altLang="en-US" sz="1000" dirty="0" smtClean="0"/>
                        <a:t>해수담수화 분야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- </a:t>
                      </a:r>
                      <a:r>
                        <a:rPr lang="ko-KR" altLang="en-US" sz="1000" dirty="0" err="1" smtClean="0"/>
                        <a:t>수처리</a:t>
                      </a:r>
                      <a:r>
                        <a:rPr lang="ko-KR" altLang="en-US" sz="1000" dirty="0" smtClean="0"/>
                        <a:t> 플랜트 분야</a:t>
                      </a:r>
                      <a:endParaRPr lang="ko-KR" altLang="en-US" sz="1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4" name="표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99222410"/>
              </p:ext>
            </p:extLst>
          </p:nvPr>
        </p:nvGraphicFramePr>
        <p:xfrm>
          <a:off x="439688" y="7627600"/>
          <a:ext cx="33493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023"/>
                <a:gridCol w="1418329"/>
              </a:tblGrid>
              <a:tr h="2000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프로그램명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비고</a:t>
                      </a:r>
                      <a:endParaRPr lang="ko-KR" altLang="en-US" sz="1200" dirty="0"/>
                    </a:p>
                  </a:txBody>
                  <a:tcPr/>
                </a:tc>
              </a:tr>
              <a:tr h="20279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/>
                        <a:t>플랜트 전용 </a:t>
                      </a:r>
                      <a:r>
                        <a:rPr lang="en-US" altLang="ko-KR" sz="1000" dirty="0" smtClean="0"/>
                        <a:t>3D </a:t>
                      </a:r>
                      <a:r>
                        <a:rPr lang="ko-KR" altLang="en-US" sz="1000" dirty="0" smtClean="0"/>
                        <a:t>설계 및 해석 프로그램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등록</a:t>
                      </a:r>
                      <a:endParaRPr lang="ko-KR" altLang="en-US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5" name="그림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48" y="8862919"/>
            <a:ext cx="864096" cy="245585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" y="8736873"/>
            <a:ext cx="738499" cy="371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6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95362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srgbClr val="3795AF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52" y="193574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12. 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열에너지 조절이 가능한 다 기능성 창호시스템 </a:t>
            </a:r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결로 방지</a:t>
            </a:r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2840" y="916277"/>
            <a:ext cx="6355058" cy="608002"/>
          </a:xfrm>
          <a:prstGeom prst="rect">
            <a:avLst/>
          </a:prstGeom>
          <a:noFill/>
          <a:ln w="9525">
            <a:solidFill>
              <a:srgbClr val="379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겨울철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실내외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온도차에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의해 창호에 발생하는 결로현상을 상 변화 물질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(PCM)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을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중공의 케이스에 내장하여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실내측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표면온도를 상승시켜 방지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596106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기존 </a:t>
            </a:r>
            <a:r>
              <a:rPr lang="ko-KR" altLang="en-US" sz="15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기술의 문제점</a:t>
            </a:r>
            <a:endParaRPr lang="ko-KR" altLang="en-US" sz="15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32856" y="1596106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115440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132856" y="4118290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-819472" y="524069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115" y="615531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7413" y="6042297"/>
            <a:ext cx="6587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000" dirty="0" smtClean="0">
                <a:latin typeface="+mn-ea"/>
                <a:ea typeface="나눔고딕"/>
              </a:rPr>
              <a:t>주위 온도에 따라 상태 변화하여 열을 저장하거나 열을 방출하는 </a:t>
            </a:r>
            <a:r>
              <a:rPr lang="ko-KR" altLang="en-US" sz="1000" dirty="0" err="1" smtClean="0">
                <a:latin typeface="+mn-ea"/>
                <a:ea typeface="나눔고딕"/>
              </a:rPr>
              <a:t>상변화물질을</a:t>
            </a:r>
            <a:r>
              <a:rPr lang="ko-KR" altLang="en-US" sz="1000" dirty="0" smtClean="0">
                <a:latin typeface="+mn-ea"/>
                <a:ea typeface="나눔고딕"/>
              </a:rPr>
              <a:t> 이용하여 실외온도와 실내</a:t>
            </a:r>
            <a:endParaRPr lang="en-US" altLang="ko-KR" sz="1000" dirty="0" smtClean="0">
              <a:latin typeface="+mn-ea"/>
              <a:ea typeface="나눔고딕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latin typeface="+mn-ea"/>
                <a:ea typeface="나눔고딕"/>
              </a:rPr>
              <a:t>    </a:t>
            </a:r>
            <a:r>
              <a:rPr lang="ko-KR" altLang="en-US" sz="1000" dirty="0" smtClean="0">
                <a:latin typeface="+mn-ea"/>
                <a:ea typeface="나눔고딕"/>
              </a:rPr>
              <a:t>온도 차에 의해 창호 또는 </a:t>
            </a:r>
            <a:r>
              <a:rPr lang="ko-KR" altLang="en-US" sz="1000" dirty="0" err="1" smtClean="0">
                <a:latin typeface="+mn-ea"/>
                <a:ea typeface="나눔고딕"/>
              </a:rPr>
              <a:t>커튼월에서</a:t>
            </a:r>
            <a:r>
              <a:rPr lang="ko-KR" altLang="en-US" sz="1000" dirty="0" smtClean="0">
                <a:latin typeface="+mn-ea"/>
                <a:ea typeface="나눔고딕"/>
              </a:rPr>
              <a:t> 발생되는 결로 현상을 방지할 수 있음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+mn-ea"/>
                <a:ea typeface="나눔고딕"/>
                <a:cs typeface="굴림" pitchFamily="50" charset="-127"/>
              </a:rPr>
              <a:t>  </a:t>
            </a:r>
            <a:endParaRPr kumimoji="1" lang="ko-KR" altLang="en-US" sz="1000" dirty="0" smtClean="0">
              <a:latin typeface="+mn-ea"/>
              <a:ea typeface="나눔고딕"/>
              <a:cs typeface="굴림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11751" y="5582551"/>
            <a:ext cx="6414175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유리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창틀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가스켓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등 내부에 상 변화 물질을 첨가하여 결로현상 방지 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17215" y="4791547"/>
            <a:ext cx="6408712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상 변화 물질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(PCM)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을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이용하여 창호의 실내 측 표면온도를 상승시켜 결로를 방지하는 기술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88640" y="446978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grpSp>
        <p:nvGrpSpPr>
          <p:cNvPr id="3" name="그룹 40"/>
          <p:cNvGrpSpPr/>
          <p:nvPr/>
        </p:nvGrpSpPr>
        <p:grpSpPr>
          <a:xfrm>
            <a:off x="34852" y="2085752"/>
            <a:ext cx="216000" cy="216000"/>
            <a:chOff x="183877" y="2770128"/>
            <a:chExt cx="257954" cy="257954"/>
          </a:xfrm>
        </p:grpSpPr>
        <p:sp>
          <p:nvSpPr>
            <p:cNvPr id="43" name="타원 42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6" name="TextBox 52"/>
          <p:cNvSpPr txBox="1">
            <a:spLocks noChangeArrowheads="1"/>
          </p:cNvSpPr>
          <p:nvPr/>
        </p:nvSpPr>
        <p:spPr bwMode="auto">
          <a:xfrm>
            <a:off x="265113" y="2004530"/>
            <a:ext cx="638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기존 창호 시스템</a:t>
            </a:r>
            <a:endParaRPr kumimoji="0" lang="ko-KR" altLang="en-US" sz="1200" b="1" dirty="0">
              <a:solidFill>
                <a:srgbClr val="59595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260349" y="2374418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 창호의 경우 단열성능이 우수하여도 유리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창틀간 접합부 등 특정부위의 결로 발생확률 존재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3"/>
          <p:cNvSpPr txBox="1">
            <a:spLocks noChangeArrowheads="1"/>
          </p:cNvSpPr>
          <p:nvPr/>
        </p:nvSpPr>
        <p:spPr bwMode="auto">
          <a:xfrm>
            <a:off x="281557" y="2869710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창호에 결로가 발생할 경우 창호의 표면이나 창호 틀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등의 내구성이 취약해져 창호의 사용수명을 단축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TextBox 53"/>
          <p:cNvSpPr txBox="1">
            <a:spLocks noChangeArrowheads="1"/>
          </p:cNvSpPr>
          <p:nvPr/>
        </p:nvSpPr>
        <p:spPr bwMode="auto">
          <a:xfrm>
            <a:off x="253599" y="3377073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결로 현상에 의해 발생되는 곰팡이 등이 실내에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번식하게 되는 거주자의 생활환경 악화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그룹 60"/>
          <p:cNvGrpSpPr/>
          <p:nvPr/>
        </p:nvGrpSpPr>
        <p:grpSpPr>
          <a:xfrm>
            <a:off x="20513" y="4549079"/>
            <a:ext cx="216000" cy="216000"/>
            <a:chOff x="183877" y="2770128"/>
            <a:chExt cx="257954" cy="257954"/>
          </a:xfrm>
        </p:grpSpPr>
        <p:sp>
          <p:nvSpPr>
            <p:cNvPr id="63" name="타원 62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389439" y="1045602"/>
            <a:ext cx="1755472" cy="34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88519336" descr="DRW000044443e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8" y="2043588"/>
            <a:ext cx="2314857" cy="1892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64"/>
          <p:cNvGrpSpPr/>
          <p:nvPr/>
        </p:nvGrpSpPr>
        <p:grpSpPr>
          <a:xfrm>
            <a:off x="20241" y="5312615"/>
            <a:ext cx="216000" cy="216000"/>
            <a:chOff x="183877" y="2770128"/>
            <a:chExt cx="257954" cy="257954"/>
          </a:xfrm>
        </p:grpSpPr>
        <p:sp>
          <p:nvSpPr>
            <p:cNvPr id="66" name="타원 65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8" name="직사각형 67"/>
          <p:cNvSpPr/>
          <p:nvPr/>
        </p:nvSpPr>
        <p:spPr>
          <a:xfrm>
            <a:off x="-841945" y="7757980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경제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1" name="그룹 68"/>
          <p:cNvGrpSpPr/>
          <p:nvPr/>
        </p:nvGrpSpPr>
        <p:grpSpPr>
          <a:xfrm>
            <a:off x="-4248" y="7829999"/>
            <a:ext cx="216000" cy="216000"/>
            <a:chOff x="183877" y="2770128"/>
            <a:chExt cx="257954" cy="257954"/>
          </a:xfrm>
        </p:grpSpPr>
        <p:sp>
          <p:nvSpPr>
            <p:cNvPr id="70" name="타원 69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타원 70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72" name="직사각형 71"/>
          <p:cNvSpPr/>
          <p:nvPr/>
        </p:nvSpPr>
        <p:spPr>
          <a:xfrm>
            <a:off x="197413" y="8152191"/>
            <a:ext cx="6428514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결로 발생에 따른 민원 및 하자 방지로 현장 유지관리 비용 절감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5429" y="7217712"/>
            <a:ext cx="6587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latinLnBrk="0" hangingPunct="0">
              <a:lnSpc>
                <a:spcPct val="150000"/>
              </a:lnSpc>
              <a:buFontTx/>
              <a:buChar char="-"/>
            </a:pPr>
            <a:r>
              <a:rPr lang="ko-KR" altLang="en-US" sz="1000" dirty="0" err="1" smtClean="0">
                <a:latin typeface="+mn-ea"/>
                <a:ea typeface="나눔고딕"/>
              </a:rPr>
              <a:t>상변화물질을</a:t>
            </a:r>
            <a:r>
              <a:rPr lang="ko-KR" altLang="en-US" sz="1000" dirty="0" smtClean="0">
                <a:latin typeface="+mn-ea"/>
                <a:ea typeface="나눔고딕"/>
              </a:rPr>
              <a:t> </a:t>
            </a:r>
            <a:r>
              <a:rPr lang="ko-KR" altLang="en-US" sz="1000" dirty="0">
                <a:latin typeface="+mn-ea"/>
                <a:ea typeface="나눔고딕"/>
              </a:rPr>
              <a:t>적용하는 경우 창호 에지 부위에서 낮과 밤의 온도 변화가 적게 나타나는 바</a:t>
            </a:r>
            <a:r>
              <a:rPr lang="en-US" altLang="ko-KR" sz="1000" dirty="0">
                <a:latin typeface="+mn-ea"/>
                <a:ea typeface="나눔고딕"/>
              </a:rPr>
              <a:t>, </a:t>
            </a:r>
            <a:r>
              <a:rPr lang="ko-KR" altLang="en-US" sz="1000" dirty="0">
                <a:latin typeface="+mn-ea"/>
                <a:ea typeface="나눔고딕"/>
              </a:rPr>
              <a:t>온도 차에 의한 </a:t>
            </a:r>
            <a:endParaRPr lang="en-US" altLang="ko-KR" sz="1000" dirty="0" smtClean="0">
              <a:latin typeface="+mn-ea"/>
              <a:ea typeface="나눔고딕"/>
            </a:endParaRPr>
          </a:p>
          <a:p>
            <a:pPr eaLnBrk="0" latinLnBrk="0" hangingPunct="0">
              <a:lnSpc>
                <a:spcPct val="150000"/>
              </a:lnSpc>
            </a:pPr>
            <a:r>
              <a:rPr lang="en-US" altLang="ko-KR" sz="1000" dirty="0">
                <a:latin typeface="+mn-ea"/>
                <a:ea typeface="나눔고딕"/>
              </a:rPr>
              <a:t> </a:t>
            </a:r>
            <a:r>
              <a:rPr lang="en-US" altLang="ko-KR" sz="1000" dirty="0" smtClean="0">
                <a:latin typeface="+mn-ea"/>
                <a:ea typeface="나눔고딕"/>
              </a:rPr>
              <a:t>   </a:t>
            </a:r>
            <a:r>
              <a:rPr lang="ko-KR" altLang="en-US" sz="1000" dirty="0" smtClean="0">
                <a:latin typeface="+mn-ea"/>
                <a:ea typeface="나눔고딕"/>
              </a:rPr>
              <a:t>결로 </a:t>
            </a:r>
            <a:r>
              <a:rPr lang="ko-KR" altLang="en-US" sz="1000" dirty="0">
                <a:latin typeface="+mn-ea"/>
                <a:ea typeface="나눔고딕"/>
              </a:rPr>
              <a:t>현상을 효과적으로 방지할 수 있음</a:t>
            </a:r>
            <a:endParaRPr kumimoji="1" lang="en-US" altLang="ko-KR" sz="1000" dirty="0">
              <a:solidFill>
                <a:srgbClr val="000000"/>
              </a:solidFill>
              <a:latin typeface="+mn-ea"/>
              <a:ea typeface="나눔고딕"/>
              <a:cs typeface="굴림" pitchFamily="50" charset="-127"/>
            </a:endParaRPr>
          </a:p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8640" y="6516216"/>
            <a:ext cx="65874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latinLnBrk="0" hangingPunct="0">
              <a:lnSpc>
                <a:spcPct val="150000"/>
              </a:lnSpc>
              <a:buFontTx/>
              <a:buChar char="-"/>
            </a:pPr>
            <a:r>
              <a:rPr lang="ko-KR" altLang="en-US" sz="1000" dirty="0" err="1" smtClean="0">
                <a:latin typeface="+mn-ea"/>
                <a:ea typeface="나눔고딕"/>
              </a:rPr>
              <a:t>상변화물질</a:t>
            </a:r>
            <a:r>
              <a:rPr lang="en-US" altLang="ko-KR" sz="1000" dirty="0" smtClean="0">
                <a:latin typeface="+mn-ea"/>
                <a:ea typeface="나눔고딕"/>
              </a:rPr>
              <a:t>(PCM)</a:t>
            </a:r>
            <a:r>
              <a:rPr lang="ko-KR" altLang="en-US" sz="1000" dirty="0" smtClean="0">
                <a:latin typeface="+mn-ea"/>
                <a:ea typeface="나눔고딕"/>
              </a:rPr>
              <a:t>의 적용에 따른 시뮬레이션 결과</a:t>
            </a:r>
            <a:r>
              <a:rPr lang="en-US" altLang="ko-KR" sz="1000" dirty="0" smtClean="0">
                <a:latin typeface="+mn-ea"/>
                <a:ea typeface="나눔고딕"/>
              </a:rPr>
              <a:t>, </a:t>
            </a:r>
            <a:r>
              <a:rPr lang="ko-KR" altLang="en-US" sz="1000" dirty="0" err="1" smtClean="0">
                <a:latin typeface="+mn-ea"/>
                <a:ea typeface="나눔고딕"/>
              </a:rPr>
              <a:t>상변화물질을</a:t>
            </a:r>
            <a:r>
              <a:rPr lang="ko-KR" altLang="en-US" sz="1000" dirty="0" smtClean="0">
                <a:latin typeface="+mn-ea"/>
                <a:ea typeface="나눔고딕"/>
              </a:rPr>
              <a:t> 적용하는 경우 창호 모서리 부위에서의 최저온도가 </a:t>
            </a:r>
            <a:r>
              <a:rPr lang="en-US" altLang="ko-KR" sz="1000" dirty="0" smtClean="0">
                <a:latin typeface="+mn-ea"/>
                <a:ea typeface="나눔고딕"/>
              </a:rPr>
              <a:t>15.2</a:t>
            </a:r>
            <a:r>
              <a:rPr lang="ko-KR" altLang="en-US" sz="1000" dirty="0" smtClean="0">
                <a:latin typeface="+mn-ea"/>
                <a:ea typeface="나눔고딕"/>
              </a:rPr>
              <a:t>℃</a:t>
            </a:r>
            <a:r>
              <a:rPr lang="ko-KR" altLang="en-US" sz="1000" dirty="0" err="1" smtClean="0">
                <a:latin typeface="+mn-ea"/>
                <a:ea typeface="나눔고딕"/>
              </a:rPr>
              <a:t>로</a:t>
            </a:r>
            <a:r>
              <a:rPr lang="en-US" altLang="ko-KR" sz="1000" dirty="0" smtClean="0">
                <a:latin typeface="+mn-ea"/>
                <a:ea typeface="나눔고딕"/>
              </a:rPr>
              <a:t>, </a:t>
            </a:r>
            <a:r>
              <a:rPr lang="ko-KR" altLang="en-US" sz="1000" dirty="0" err="1" smtClean="0">
                <a:latin typeface="+mn-ea"/>
                <a:ea typeface="나눔고딕"/>
              </a:rPr>
              <a:t>상변화물질을</a:t>
            </a:r>
            <a:r>
              <a:rPr lang="ko-KR" altLang="en-US" sz="1000" dirty="0" smtClean="0">
                <a:latin typeface="+mn-ea"/>
                <a:ea typeface="나눔고딕"/>
              </a:rPr>
              <a:t> 적용하지 않는 경우의 </a:t>
            </a:r>
            <a:r>
              <a:rPr lang="en-US" altLang="ko-KR" sz="1000" dirty="0" smtClean="0">
                <a:latin typeface="+mn-ea"/>
                <a:ea typeface="나눔고딕"/>
              </a:rPr>
              <a:t>13.8</a:t>
            </a:r>
            <a:r>
              <a:rPr lang="ko-KR" altLang="en-US" sz="1000" dirty="0" smtClean="0">
                <a:latin typeface="+mn-ea"/>
                <a:ea typeface="나눔고딕"/>
              </a:rPr>
              <a:t>℃에 비하여 </a:t>
            </a:r>
            <a:r>
              <a:rPr lang="en-US" altLang="ko-KR" sz="1000" dirty="0" smtClean="0">
                <a:latin typeface="+mn-ea"/>
                <a:ea typeface="나눔고딕"/>
              </a:rPr>
              <a:t>1.4</a:t>
            </a:r>
            <a:r>
              <a:rPr lang="ko-KR" altLang="en-US" sz="1000" dirty="0" smtClean="0">
                <a:latin typeface="+mn-ea"/>
                <a:ea typeface="나눔고딕"/>
              </a:rPr>
              <a:t>℃의 온도 상승 효과를 나타낼 수 있음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5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직선 연결선 58"/>
          <p:cNvCxnSpPr/>
          <p:nvPr/>
        </p:nvCxnSpPr>
        <p:spPr>
          <a:xfrm flipH="1">
            <a:off x="181503" y="5112122"/>
            <a:ext cx="3510" cy="1821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2856" y="98661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0" y="4947705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2856" y="4947705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088" y="5305888"/>
            <a:ext cx="2636912" cy="34937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260648" y="7016090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등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특허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04" name="표 10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9763414"/>
              </p:ext>
            </p:extLst>
          </p:nvPr>
        </p:nvGraphicFramePr>
        <p:xfrm>
          <a:off x="4286256" y="5546630"/>
          <a:ext cx="2492896" cy="3252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881"/>
                <a:gridCol w="1813015"/>
              </a:tblGrid>
              <a:tr h="535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건설시공</a:t>
                      </a:r>
                      <a:r>
                        <a:rPr lang="en-US" altLang="ko-KR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재료기술</a:t>
                      </a:r>
                      <a:endParaRPr lang="en-US" altLang="ko-KR" sz="90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097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29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* 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상세내용</a:t>
                      </a:r>
                      <a:endParaRPr lang="en-US" altLang="ko-KR" sz="900" spc="-9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                       강재식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jskang@kict.re.kr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3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4377804" y="5253605"/>
            <a:ext cx="285692" cy="250226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4436111"/>
              </p:ext>
            </p:extLst>
          </p:nvPr>
        </p:nvGraphicFramePr>
        <p:xfrm>
          <a:off x="296883" y="7299458"/>
          <a:ext cx="3852196" cy="15963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5154"/>
                <a:gridCol w="784138"/>
                <a:gridCol w="462904"/>
              </a:tblGrid>
              <a:tr h="3000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발명의 명칭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특허번호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비고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r>
                        <a:rPr lang="ko-KR" altLang="en-US" sz="1000" kern="1200" dirty="0" err="1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상변화물질을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 구비하는 결로방지장치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창호 및 </a:t>
                      </a:r>
                      <a:r>
                        <a:rPr lang="ko-KR" altLang="en-US" sz="1000" kern="1200" dirty="0" err="1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커튼월</a:t>
                      </a:r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altLang="ko-KR" sz="1000" b="0" kern="1200" dirty="0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10-1305214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등록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/>
                      <a:endParaRPr lang="en-US" altLang="ko-KR" sz="1000" b="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나눔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/>
                      <a:endParaRPr lang="en-US" altLang="ko-KR" sz="1000" b="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98661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기술내용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1251010"/>
              </p:ext>
            </p:extLst>
          </p:nvPr>
        </p:nvGraphicFramePr>
        <p:xfrm>
          <a:off x="309796" y="5768878"/>
          <a:ext cx="3839284" cy="714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9642"/>
                <a:gridCol w="1919642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기술 수요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적용처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창</a:t>
                      </a:r>
                      <a:r>
                        <a:rPr lang="en-US" altLang="ko-KR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</a:t>
                      </a:r>
                      <a:r>
                        <a:rPr lang="en-US" altLang="ko-KR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커튼월</a:t>
                      </a:r>
                      <a:r>
                        <a:rPr lang="en-US" altLang="ko-KR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문 등 </a:t>
                      </a:r>
                      <a:endParaRPr lang="en-US" altLang="ko-KR" sz="1000" b="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indent="0" latinLnBrk="1">
                        <a:buFont typeface="Arial" pitchFamily="34" charset="0"/>
                        <a:buNone/>
                      </a:pPr>
                      <a:r>
                        <a:rPr lang="en-US" altLang="ko-KR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건축자재분야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신축 및 기존 건축물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" name="직사각형 51"/>
          <p:cNvSpPr/>
          <p:nvPr/>
        </p:nvSpPr>
        <p:spPr>
          <a:xfrm>
            <a:off x="260648" y="51122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술내용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260648" y="538707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60648" y="672795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0287" y="602728"/>
            <a:ext cx="216000" cy="216000"/>
            <a:chOff x="183877" y="2770128"/>
            <a:chExt cx="257954" cy="257954"/>
          </a:xfrm>
        </p:grpSpPr>
        <p:sp>
          <p:nvSpPr>
            <p:cNvPr id="39" name="타원 3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43"/>
          <p:cNvGrpSpPr/>
          <p:nvPr/>
        </p:nvGrpSpPr>
        <p:grpSpPr>
          <a:xfrm>
            <a:off x="70287" y="5459092"/>
            <a:ext cx="216000" cy="216000"/>
            <a:chOff x="183877" y="2770128"/>
            <a:chExt cx="257954" cy="257954"/>
          </a:xfrm>
        </p:grpSpPr>
        <p:sp>
          <p:nvSpPr>
            <p:cNvPr id="45" name="타원 44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46"/>
          <p:cNvGrpSpPr/>
          <p:nvPr/>
        </p:nvGrpSpPr>
        <p:grpSpPr>
          <a:xfrm>
            <a:off x="70287" y="6799974"/>
            <a:ext cx="216000" cy="216000"/>
            <a:chOff x="183877" y="2770128"/>
            <a:chExt cx="257954" cy="257954"/>
          </a:xfrm>
        </p:grpSpPr>
        <p:sp>
          <p:nvSpPr>
            <p:cNvPr id="48" name="타원 47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96472" y="521599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grpSp>
        <p:nvGrpSpPr>
          <p:cNvPr id="7" name="그룹 9"/>
          <p:cNvGrpSpPr/>
          <p:nvPr/>
        </p:nvGrpSpPr>
        <p:grpSpPr>
          <a:xfrm>
            <a:off x="143403" y="896299"/>
            <a:ext cx="6676497" cy="3972078"/>
            <a:chOff x="285720" y="1622992"/>
            <a:chExt cx="8606760" cy="4826152"/>
          </a:xfrm>
        </p:grpSpPr>
        <p:sp>
          <p:nvSpPr>
            <p:cNvPr id="153" name="모서리가 둥근 직사각형 152"/>
            <p:cNvSpPr/>
            <p:nvPr/>
          </p:nvSpPr>
          <p:spPr>
            <a:xfrm>
              <a:off x="4572000" y="4086322"/>
              <a:ext cx="4248472" cy="2362822"/>
            </a:xfrm>
            <a:prstGeom prst="roundRect">
              <a:avLst>
                <a:gd name="adj" fmla="val 700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모서리가 둥근 직사각형 153"/>
            <p:cNvSpPr/>
            <p:nvPr/>
          </p:nvSpPr>
          <p:spPr>
            <a:xfrm>
              <a:off x="317427" y="4051705"/>
              <a:ext cx="4214272" cy="2362822"/>
            </a:xfrm>
            <a:prstGeom prst="roundRect">
              <a:avLst>
                <a:gd name="adj" fmla="val 700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" name="모서리가 둥근 직사각형 154"/>
            <p:cNvSpPr/>
            <p:nvPr/>
          </p:nvSpPr>
          <p:spPr>
            <a:xfrm>
              <a:off x="4572000" y="1628800"/>
              <a:ext cx="4248472" cy="2362822"/>
            </a:xfrm>
            <a:prstGeom prst="roundRect">
              <a:avLst>
                <a:gd name="adj" fmla="val 700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" name="모서리가 둥근 직사각형 155"/>
            <p:cNvSpPr/>
            <p:nvPr/>
          </p:nvSpPr>
          <p:spPr>
            <a:xfrm>
              <a:off x="285720" y="1622992"/>
              <a:ext cx="4214272" cy="2362822"/>
            </a:xfrm>
            <a:prstGeom prst="roundRect">
              <a:avLst>
                <a:gd name="adj" fmla="val 700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7" name="_x215544752" descr="EMB000026fc316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1772816"/>
              <a:ext cx="2882134" cy="188654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58" name="직사각형 157"/>
            <p:cNvSpPr/>
            <p:nvPr/>
          </p:nvSpPr>
          <p:spPr>
            <a:xfrm>
              <a:off x="1187624" y="3717032"/>
              <a:ext cx="1842007" cy="294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atinLnBrk="0"/>
              <a:r>
                <a:rPr lang="en-US" altLang="ko-KR" sz="900" dirty="0" smtClean="0">
                  <a:latin typeface="+mn-ea"/>
                  <a:ea typeface="+mn-ea"/>
                </a:rPr>
                <a:t>&lt;</a:t>
              </a:r>
              <a:r>
                <a:rPr lang="ko-KR" altLang="en-US" sz="900" dirty="0" err="1" smtClean="0">
                  <a:latin typeface="+mn-ea"/>
                  <a:ea typeface="+mn-ea"/>
                </a:rPr>
                <a:t>상변화</a:t>
              </a:r>
              <a:r>
                <a:rPr lang="ko-KR" altLang="en-US" sz="900" dirty="0" smtClean="0">
                  <a:latin typeface="+mn-ea"/>
                  <a:ea typeface="+mn-ea"/>
                </a:rPr>
                <a:t> 물질의 특징</a:t>
              </a:r>
              <a:r>
                <a:rPr lang="en-US" altLang="ko-KR" sz="900" dirty="0" smtClean="0">
                  <a:latin typeface="+mn-ea"/>
                  <a:ea typeface="+mn-ea"/>
                </a:rPr>
                <a:t>&gt;</a:t>
              </a:r>
              <a:r>
                <a:rPr lang="ko-KR" altLang="en-US" sz="900" dirty="0" smtClean="0">
                  <a:latin typeface="+mn-ea"/>
                  <a:ea typeface="+mn-ea"/>
                </a:rPr>
                <a:t> </a:t>
              </a:r>
              <a:endParaRPr lang="ko-KR" altLang="en-US" sz="900" dirty="0">
                <a:latin typeface="+mn-ea"/>
                <a:ea typeface="+mn-ea"/>
              </a:endParaRPr>
            </a:p>
          </p:txBody>
        </p:sp>
        <p:pic>
          <p:nvPicPr>
            <p:cNvPr id="159" name="_x216859816" descr="EMB000026fc31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52120" y="1772816"/>
              <a:ext cx="2664296" cy="1872208"/>
            </a:xfrm>
            <a:prstGeom prst="rect">
              <a:avLst/>
            </a:prstGeom>
            <a:noFill/>
          </p:spPr>
        </p:pic>
        <p:sp>
          <p:nvSpPr>
            <p:cNvPr id="160" name="Rectangle 5"/>
            <p:cNvSpPr>
              <a:spLocks noChangeArrowheads="1"/>
            </p:cNvSpPr>
            <p:nvPr/>
          </p:nvSpPr>
          <p:spPr bwMode="auto">
            <a:xfrm>
              <a:off x="5292079" y="3610687"/>
              <a:ext cx="3600401" cy="53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ea"/>
                  <a:ea typeface="+mj-ea"/>
                  <a:cs typeface="굴림" pitchFamily="50" charset="-127"/>
                </a:rPr>
                <a:t>            &lt;</a:t>
              </a:r>
              <a:r>
                <a:rPr lang="en-US" altLang="ko-KR" sz="900" dirty="0" smtClean="0">
                  <a:solidFill>
                    <a:srgbClr val="000000"/>
                  </a:solidFill>
                  <a:latin typeface="+mj-ea"/>
                  <a:ea typeface="+mj-ea"/>
                  <a:cs typeface="굴림" pitchFamily="50" charset="-127"/>
                </a:rPr>
                <a:t>PCM </a:t>
              </a:r>
              <a:r>
                <a:rPr kumimoji="1" lang="ko-KR" altLang="en-US" sz="9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ea"/>
                  <a:ea typeface="+mj-ea"/>
                  <a:cs typeface="굴림" pitchFamily="50" charset="-127"/>
                </a:rPr>
                <a:t> 창호시스템의 구조 일례</a:t>
              </a:r>
              <a:r>
                <a:rPr lang="en-US" altLang="ko-KR" sz="900" dirty="0" smtClean="0">
                  <a:solidFill>
                    <a:srgbClr val="000000"/>
                  </a:solidFill>
                  <a:latin typeface="+mj-ea"/>
                  <a:ea typeface="+mj-ea"/>
                  <a:cs typeface="굴림" pitchFamily="50" charset="-127"/>
                </a:rPr>
                <a:t>&gt;</a:t>
              </a:r>
              <a:endParaRPr kumimoji="1" lang="ko-KR" altLang="en-US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굴림" pitchFamily="50" charset="-127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ea"/>
                  <a:ea typeface="+mj-ea"/>
                  <a:cs typeface="굴림" pitchFamily="50" charset="-127"/>
                </a:rPr>
                <a:t>  </a:t>
              </a:r>
              <a:endPara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굴림" pitchFamily="50" charset="-127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4860032" y="4293096"/>
              <a:ext cx="3744416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00" dirty="0" err="1" smtClean="0">
                  <a:latin typeface="+mn-ea"/>
                  <a:ea typeface="+mn-ea"/>
                </a:rPr>
                <a:t>상변화물질</a:t>
              </a:r>
              <a:r>
                <a:rPr lang="en-US" altLang="ko-KR" sz="1000" dirty="0" smtClean="0">
                  <a:latin typeface="+mn-ea"/>
                  <a:ea typeface="+mn-ea"/>
                </a:rPr>
                <a:t>(PCM)</a:t>
              </a:r>
              <a:r>
                <a:rPr lang="ko-KR" altLang="en-US" sz="1000" dirty="0" smtClean="0">
                  <a:latin typeface="+mn-ea"/>
                  <a:ea typeface="+mn-ea"/>
                </a:rPr>
                <a:t>이</a:t>
              </a:r>
              <a:r>
                <a:rPr lang="en-US" altLang="ko-KR" sz="1000" dirty="0" smtClean="0">
                  <a:latin typeface="+mn-ea"/>
                  <a:ea typeface="+mn-ea"/>
                </a:rPr>
                <a:t> </a:t>
              </a:r>
              <a:r>
                <a:rPr lang="ko-KR" altLang="en-US" sz="1000" dirty="0" smtClean="0">
                  <a:latin typeface="+mn-ea"/>
                  <a:ea typeface="+mn-ea"/>
                </a:rPr>
                <a:t>주변온도가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높을때</a:t>
              </a:r>
              <a:r>
                <a:rPr lang="ko-KR" altLang="en-US" sz="1000" dirty="0" smtClean="0">
                  <a:latin typeface="+mn-ea"/>
                  <a:ea typeface="+mn-ea"/>
                </a:rPr>
                <a:t> 고체에서</a:t>
              </a:r>
              <a:r>
                <a:rPr lang="en-US" altLang="ko-KR" sz="1000" dirty="0" smtClean="0">
                  <a:latin typeface="+mn-ea"/>
                  <a:ea typeface="+mn-ea"/>
                </a:rPr>
                <a:t> </a:t>
              </a:r>
              <a:r>
                <a:rPr lang="ko-KR" altLang="en-US" sz="1000" dirty="0" smtClean="0">
                  <a:latin typeface="+mn-ea"/>
                  <a:ea typeface="+mn-ea"/>
                </a:rPr>
                <a:t>액체로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상변환시</a:t>
              </a:r>
              <a:r>
                <a:rPr lang="ko-KR" altLang="en-US" sz="1000" dirty="0" smtClean="0">
                  <a:latin typeface="+mn-ea"/>
                  <a:ea typeface="+mn-ea"/>
                </a:rPr>
                <a:t> 흡수하는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잠열을</a:t>
              </a:r>
              <a:r>
                <a:rPr lang="ko-KR" altLang="en-US" sz="1000" dirty="0" smtClean="0">
                  <a:latin typeface="+mn-ea"/>
                  <a:ea typeface="+mn-ea"/>
                </a:rPr>
                <a:t> </a:t>
              </a:r>
              <a:r>
                <a:rPr lang="en-US" altLang="ko-KR" sz="1000" dirty="0" smtClean="0">
                  <a:latin typeface="+mn-ea"/>
                  <a:ea typeface="+mn-ea"/>
                </a:rPr>
                <a:t> </a:t>
              </a:r>
              <a:r>
                <a:rPr lang="ko-KR" altLang="en-US" sz="1000" dirty="0" smtClean="0">
                  <a:latin typeface="+mn-ea"/>
                  <a:ea typeface="+mn-ea"/>
                </a:rPr>
                <a:t>낮에 태양열로 이용하고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</a:p>
            <a:p>
              <a:pPr>
                <a:lnSpc>
                  <a:spcPct val="130000"/>
                </a:lnSpc>
              </a:pPr>
              <a:r>
                <a:rPr lang="ko-KR" altLang="en-US" sz="1000" dirty="0" smtClean="0">
                  <a:latin typeface="+mn-ea"/>
                  <a:ea typeface="+mn-ea"/>
                </a:rPr>
                <a:t>반대로 야간에 주변온도가 낮아지면서 액체에서 고체로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상변환시</a:t>
              </a:r>
              <a:r>
                <a:rPr lang="ko-KR" altLang="en-US" sz="1000" dirty="0" smtClean="0">
                  <a:latin typeface="+mn-ea"/>
                  <a:ea typeface="+mn-ea"/>
                </a:rPr>
                <a:t> 방출하는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잠열로서</a:t>
              </a:r>
              <a:r>
                <a:rPr lang="ko-KR" altLang="en-US" sz="1000" dirty="0" smtClean="0">
                  <a:latin typeface="+mn-ea"/>
                  <a:ea typeface="+mn-ea"/>
                </a:rPr>
                <a:t> 창틀 주변과 유리온도를 </a:t>
              </a:r>
              <a:r>
                <a:rPr lang="en-US" altLang="ko-KR" sz="1000" dirty="0" smtClean="0">
                  <a:latin typeface="+mn-ea"/>
                  <a:ea typeface="+mn-ea"/>
                </a:rPr>
                <a:t>1.5</a:t>
              </a:r>
              <a:r>
                <a:rPr lang="ko-KR" altLang="en-US" sz="1000" dirty="0" smtClean="0">
                  <a:latin typeface="+mn-ea"/>
                  <a:ea typeface="+mn-ea"/>
                </a:rPr>
                <a:t>도 내외 높여 결로발생을 방지</a:t>
              </a:r>
              <a:endParaRPr lang="en-US" altLang="ko-KR" sz="1000" dirty="0" smtClean="0">
                <a:latin typeface="+mn-ea"/>
                <a:ea typeface="+mn-ea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1000" dirty="0" smtClean="0">
                  <a:latin typeface="+mn-ea"/>
                  <a:ea typeface="+mn-ea"/>
                </a:rPr>
                <a:t>자연에너지</a:t>
              </a:r>
              <a:r>
                <a:rPr lang="en-US" altLang="ko-KR" sz="1000" dirty="0" smtClean="0">
                  <a:latin typeface="+mn-ea"/>
                  <a:ea typeface="+mn-ea"/>
                </a:rPr>
                <a:t>(</a:t>
              </a:r>
              <a:r>
                <a:rPr lang="ko-KR" altLang="en-US" sz="1000" dirty="0" smtClean="0">
                  <a:latin typeface="+mn-ea"/>
                  <a:ea typeface="+mn-ea"/>
                </a:rPr>
                <a:t>태양열</a:t>
              </a:r>
              <a:r>
                <a:rPr lang="en-US" altLang="ko-KR" sz="1000" dirty="0" smtClean="0">
                  <a:latin typeface="+mn-ea"/>
                  <a:ea typeface="+mn-ea"/>
                </a:rPr>
                <a:t>)</a:t>
              </a:r>
              <a:r>
                <a:rPr lang="ko-KR" altLang="en-US" sz="1000" dirty="0" smtClean="0">
                  <a:latin typeface="+mn-ea"/>
                  <a:ea typeface="+mn-ea"/>
                </a:rPr>
                <a:t>을 이용하기에 별도의 추가 에너지도 없고 감전 위험 없음</a:t>
              </a:r>
              <a:endParaRPr lang="ko-KR" altLang="en-US" sz="1000" dirty="0">
                <a:latin typeface="+mn-ea"/>
                <a:ea typeface="+mn-ea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611560" y="4221088"/>
              <a:ext cx="3456384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+mn-ea"/>
                  <a:ea typeface="+mn-ea"/>
                </a:rPr>
                <a:t>PCM :</a:t>
              </a:r>
              <a:r>
                <a:rPr lang="ko-KR" altLang="en-US" sz="1000" dirty="0" smtClean="0">
                  <a:latin typeface="+mn-ea"/>
                  <a:ea typeface="+mn-ea"/>
                </a:rPr>
                <a:t> </a:t>
              </a:r>
              <a:r>
                <a:rPr lang="en-US" altLang="ko-KR" sz="1000" dirty="0" smtClean="0">
                  <a:latin typeface="+mn-ea"/>
                  <a:ea typeface="+mn-ea"/>
                </a:rPr>
                <a:t>Phase Change Material,</a:t>
              </a:r>
              <a:r>
                <a:rPr lang="ko-KR" altLang="en-US" sz="1000" dirty="0" smtClean="0">
                  <a:latin typeface="+mn-ea"/>
                  <a:ea typeface="+mn-ea"/>
                </a:rPr>
                <a:t>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잠열재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축열재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축냉재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열조절성물질</a:t>
              </a:r>
              <a:r>
                <a:rPr lang="en-US" altLang="ko-KR" sz="1000" dirty="0" smtClean="0">
                  <a:latin typeface="+mn-ea"/>
                  <a:ea typeface="+mn-ea"/>
                </a:rPr>
                <a:t>.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상변화물질은</a:t>
              </a:r>
              <a:r>
                <a:rPr lang="ko-KR" altLang="en-US" sz="1000" dirty="0" smtClean="0">
                  <a:latin typeface="+mn-ea"/>
                  <a:ea typeface="+mn-ea"/>
                </a:rPr>
                <a:t> </a:t>
              </a:r>
              <a:r>
                <a:rPr lang="ko-KR" altLang="en-US" sz="1000" dirty="0" err="1" smtClean="0">
                  <a:latin typeface="+mn-ea"/>
                  <a:ea typeface="+mn-ea"/>
                </a:rPr>
                <a:t>상변화과정을</a:t>
              </a:r>
              <a:r>
                <a:rPr lang="ko-KR" altLang="en-US" sz="1000" dirty="0" smtClean="0">
                  <a:latin typeface="+mn-ea"/>
                  <a:ea typeface="+mn-ea"/>
                </a:rPr>
                <a:t> 통하여 많은 양의 열에너지를 축적하거나 저장된 열에너지를 방출</a:t>
              </a:r>
              <a:r>
                <a:rPr lang="en-US" altLang="ko-KR" sz="1000" dirty="0" smtClean="0">
                  <a:latin typeface="+mn-ea"/>
                  <a:ea typeface="+mn-ea"/>
                </a:rPr>
                <a:t/>
              </a:r>
              <a:br>
                <a:rPr lang="en-US" altLang="ko-KR" sz="1000" dirty="0" smtClean="0">
                  <a:latin typeface="+mn-ea"/>
                  <a:ea typeface="+mn-ea"/>
                </a:rPr>
              </a:br>
              <a:r>
                <a:rPr lang="en-US" altLang="ko-KR" sz="1000" dirty="0" smtClean="0">
                  <a:latin typeface="+mn-ea"/>
                  <a:ea typeface="+mn-ea"/>
                </a:rPr>
                <a:t/>
              </a:r>
              <a:br>
                <a:rPr lang="en-US" altLang="ko-KR" sz="1000" dirty="0" smtClean="0">
                  <a:latin typeface="+mn-ea"/>
                  <a:ea typeface="+mn-ea"/>
                </a:rPr>
              </a:br>
              <a:r>
                <a:rPr lang="ko-KR" altLang="en-US" sz="1000" dirty="0" err="1" smtClean="0">
                  <a:latin typeface="+mn-ea"/>
                  <a:ea typeface="+mn-ea"/>
                </a:rPr>
                <a:t>상변화물질은</a:t>
              </a:r>
              <a:r>
                <a:rPr lang="ko-KR" altLang="en-US" sz="1000" dirty="0" smtClean="0">
                  <a:latin typeface="+mn-ea"/>
                  <a:ea typeface="+mn-ea"/>
                </a:rPr>
                <a:t> 어떤 물질이 고체에서 액체상태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  <a:r>
                <a:rPr lang="ko-KR" altLang="en-US" sz="1000" dirty="0" smtClean="0">
                  <a:latin typeface="+mn-ea"/>
                  <a:ea typeface="+mn-ea"/>
                </a:rPr>
                <a:t>액체에서 고체상태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  <a:r>
                <a:rPr lang="ko-KR" altLang="en-US" sz="1000" dirty="0" smtClean="0">
                  <a:latin typeface="+mn-ea"/>
                  <a:ea typeface="+mn-ea"/>
                </a:rPr>
                <a:t>액체에서 기체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  <a:r>
                <a:rPr lang="ko-KR" altLang="en-US" sz="1000" dirty="0" smtClean="0">
                  <a:latin typeface="+mn-ea"/>
                  <a:ea typeface="+mn-ea"/>
                </a:rPr>
                <a:t>기체에서 액체상태 등</a:t>
              </a:r>
              <a:r>
                <a:rPr lang="en-US" altLang="ko-KR" sz="1000" dirty="0" smtClean="0">
                  <a:latin typeface="+mn-ea"/>
                  <a:ea typeface="+mn-ea"/>
                </a:rPr>
                <a:t>, </a:t>
              </a:r>
              <a:r>
                <a:rPr lang="ko-KR" altLang="en-US" sz="1000" dirty="0" smtClean="0">
                  <a:latin typeface="+mn-ea"/>
                  <a:ea typeface="+mn-ea"/>
                </a:rPr>
                <a:t>하나의 상태에서 다른 상태로 변하는 일종의 물리적 변화과정을 통하여 열을 축적하거나 저장한 열을 방출하는 물질</a:t>
              </a:r>
              <a:r>
                <a:rPr lang="en-US" altLang="ko-KR" sz="1200" dirty="0" smtClean="0">
                  <a:latin typeface="+mn-ea"/>
                  <a:ea typeface="+mn-ea"/>
                </a:rPr>
                <a:t/>
              </a:r>
              <a:br>
                <a:rPr lang="en-US" altLang="ko-KR" sz="1200" dirty="0" smtClean="0">
                  <a:latin typeface="+mn-ea"/>
                  <a:ea typeface="+mn-ea"/>
                </a:rPr>
              </a:br>
              <a:endParaRPr lang="ko-KR" altLang="en-US" sz="1200" dirty="0">
                <a:latin typeface="+mn-ea"/>
                <a:ea typeface="+mn-ea"/>
              </a:endParaRPr>
            </a:p>
          </p:txBody>
        </p:sp>
        <p:pic>
          <p:nvPicPr>
            <p:cNvPr id="163" name="Picture 49" descr="Kapsel"/>
            <p:cNvPicPr>
              <a:picLocks noChangeAspect="1" noChangeArrowheads="1"/>
            </p:cNvPicPr>
            <p:nvPr/>
          </p:nvPicPr>
          <p:blipFill>
            <a:blip r:embed="rId6" cstate="print"/>
            <a:srcRect b="11444"/>
            <a:stretch>
              <a:fillRect/>
            </a:stretch>
          </p:blipFill>
          <p:spPr bwMode="auto">
            <a:xfrm>
              <a:off x="3923928" y="1916832"/>
              <a:ext cx="1330325" cy="1338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" name="직사각형 163"/>
            <p:cNvSpPr/>
            <p:nvPr/>
          </p:nvSpPr>
          <p:spPr>
            <a:xfrm>
              <a:off x="3851920" y="3645023"/>
              <a:ext cx="1591075" cy="314274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>
              <a:spAutoFit/>
            </a:bodyPr>
            <a:lstStyle/>
            <a:p>
              <a:pPr latinLnBrk="0"/>
              <a:r>
                <a:rPr lang="en-US" altLang="ko-KR" sz="1000" b="1" dirty="0" smtClean="0">
                  <a:solidFill>
                    <a:schemeClr val="bg1"/>
                  </a:solidFill>
                  <a:latin typeface="+mj-ea"/>
                </a:rPr>
                <a:t>PCM </a:t>
              </a:r>
              <a:r>
                <a:rPr lang="ko-KR" altLang="en-US" sz="1000" b="1" dirty="0" err="1" smtClean="0">
                  <a:solidFill>
                    <a:schemeClr val="bg1"/>
                  </a:solidFill>
                  <a:latin typeface="+mj-ea"/>
                </a:rPr>
                <a:t>상변화</a:t>
              </a:r>
              <a:r>
                <a:rPr lang="ko-KR" altLang="en-US" sz="1000" b="1" dirty="0" smtClean="0">
                  <a:solidFill>
                    <a:schemeClr val="bg1"/>
                  </a:solidFill>
                  <a:latin typeface="+mj-ea"/>
                </a:rPr>
                <a:t> 물질</a:t>
              </a:r>
              <a:endParaRPr lang="ko-KR" altLang="en-US" sz="1000" b="1" dirty="0">
                <a:solidFill>
                  <a:schemeClr val="bg1"/>
                </a:solidFill>
                <a:latin typeface="+mj-e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075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직선 연결선 39"/>
          <p:cNvCxnSpPr>
            <a:endCxn id="50" idx="0"/>
          </p:cNvCxnSpPr>
          <p:nvPr/>
        </p:nvCxnSpPr>
        <p:spPr>
          <a:xfrm flipH="1">
            <a:off x="146068" y="1866174"/>
            <a:ext cx="1570" cy="1539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0" y="95362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srgbClr val="3795AF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494" y="193574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13.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농축수처리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패키지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무방류형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막여과공정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신기술</a:t>
            </a:r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2840" y="941461"/>
            <a:ext cx="6355058" cy="608002"/>
          </a:xfrm>
          <a:prstGeom prst="rect">
            <a:avLst/>
          </a:prstGeom>
          <a:noFill/>
          <a:ln w="9525">
            <a:solidFill>
              <a:srgbClr val="379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막여과공정의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농축수처리를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위한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“1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+2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복합공정의 애로점을 해소하고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재이용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산업용수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해수담수화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정수처리에 모두 적용이 가능한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모듈러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타입의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컴팩트한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농축수처리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패키지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고회수율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무방류형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저압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(MF/UF)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막여과공정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신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기술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695014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기존 </a:t>
            </a:r>
            <a:r>
              <a:rPr lang="ko-KR" altLang="en-US" sz="15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기술대비 차별성</a:t>
            </a:r>
            <a:endParaRPr lang="ko-KR" altLang="en-US" sz="15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32856" y="1695014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273974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132856" y="4276824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640" y="5452362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3501008" y="5452362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제적 효과</a:t>
            </a:r>
          </a:p>
        </p:txBody>
      </p:sp>
      <p:sp>
        <p:nvSpPr>
          <p:cNvPr id="62" name="직사각형 61"/>
          <p:cNvSpPr/>
          <p:nvPr/>
        </p:nvSpPr>
        <p:spPr>
          <a:xfrm>
            <a:off x="3503722" y="5832141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시설비 </a:t>
            </a:r>
            <a:r>
              <a:rPr lang="en-US" altLang="ko-KR" sz="1300" b="1" dirty="0" smtClean="0">
                <a:solidFill>
                  <a:srgbClr val="41A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20%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이상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운영비 </a:t>
            </a:r>
            <a:r>
              <a:rPr lang="en-US" altLang="ko-KR" sz="1300" b="1" dirty="0" smtClean="0">
                <a:solidFill>
                  <a:srgbClr val="41A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30%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이상 절감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3429000" y="5868048"/>
            <a:ext cx="0" cy="2868825"/>
          </a:xfrm>
          <a:prstGeom prst="line">
            <a:avLst/>
          </a:prstGeom>
          <a:ln w="15875" cmpd="sng">
            <a:solidFill>
              <a:srgbClr val="41A7C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79115" y="615531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2852" y="6300192"/>
            <a:ext cx="3071835" cy="2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회수율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99% : 1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 단독 공정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유기막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적용시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11752" y="5831470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무방류형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고회수율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300" b="1" dirty="0" smtClean="0">
                <a:solidFill>
                  <a:srgbClr val="41A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300" b="1" dirty="0" smtClean="0">
                <a:solidFill>
                  <a:srgbClr val="41A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단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단독공정 구현 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17215" y="5040053"/>
            <a:ext cx="6408712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“1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+2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막여과공정을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개선하여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싸이클론과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나노버블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결합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Slim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화 된 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“1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막여과공정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88640" y="468228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grpSp>
        <p:nvGrpSpPr>
          <p:cNvPr id="3" name="그룹 40"/>
          <p:cNvGrpSpPr/>
          <p:nvPr/>
        </p:nvGrpSpPr>
        <p:grpSpPr>
          <a:xfrm>
            <a:off x="34852" y="2251520"/>
            <a:ext cx="216000" cy="216000"/>
            <a:chOff x="183877" y="2770128"/>
            <a:chExt cx="257954" cy="257954"/>
          </a:xfrm>
        </p:grpSpPr>
        <p:sp>
          <p:nvSpPr>
            <p:cNvPr id="43" name="타원 42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6" name="TextBox 52"/>
          <p:cNvSpPr txBox="1">
            <a:spLocks noChangeArrowheads="1"/>
          </p:cNvSpPr>
          <p:nvPr/>
        </p:nvSpPr>
        <p:spPr bwMode="auto">
          <a:xfrm>
            <a:off x="265113" y="2195736"/>
            <a:ext cx="638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en-US" altLang="ko-KR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단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막여과공정으로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99% 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이상의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고회수율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(High Recovery Ratio)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공정</a:t>
            </a:r>
            <a:endParaRPr kumimoji="0" lang="ko-KR" altLang="en-US" sz="1200" b="1" dirty="0">
              <a:solidFill>
                <a:srgbClr val="59595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260349" y="2508474"/>
            <a:ext cx="64389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 기술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“2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단 공정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 (</a:t>
            </a:r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유기막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막여과공정에서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99%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회수율 달성을 위한 기술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그룹 47"/>
          <p:cNvGrpSpPr/>
          <p:nvPr/>
        </p:nvGrpSpPr>
        <p:grpSpPr>
          <a:xfrm>
            <a:off x="34852" y="3387400"/>
            <a:ext cx="216000" cy="216000"/>
            <a:chOff x="183877" y="2770128"/>
            <a:chExt cx="257954" cy="257954"/>
          </a:xfrm>
        </p:grpSpPr>
        <p:sp>
          <p:nvSpPr>
            <p:cNvPr id="49" name="타원 4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타원 4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1" name="TextBox 52"/>
          <p:cNvSpPr txBox="1">
            <a:spLocks noChangeArrowheads="1"/>
          </p:cNvSpPr>
          <p:nvPr/>
        </p:nvSpPr>
        <p:spPr bwMode="auto">
          <a:xfrm>
            <a:off x="265113" y="3331616"/>
            <a:ext cx="638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저에너지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싸이클론</a:t>
            </a:r>
            <a:r>
              <a:rPr lang="en-US" altLang="ko-KR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나노버</a:t>
            </a:r>
            <a:r>
              <a:rPr lang="ko-KR" altLang="en-US" sz="1200" b="1" dirty="0" err="1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블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결합형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표준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모듈러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패키지 </a:t>
            </a:r>
            <a:r>
              <a:rPr lang="ko-KR" altLang="en-US" sz="1200" b="1" dirty="0" err="1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막여과</a:t>
            </a:r>
            <a:r>
              <a:rPr lang="ko-KR" altLang="en-US" sz="1200" b="1" dirty="0" smtClean="0">
                <a:solidFill>
                  <a:srgbClr val="595959"/>
                </a:solidFill>
                <a:latin typeface="나눔고딕" pitchFamily="50" charset="-127"/>
                <a:ea typeface="나눔고딕" pitchFamily="50" charset="-127"/>
              </a:rPr>
              <a:t> 공정</a:t>
            </a:r>
            <a:endParaRPr kumimoji="0" lang="ko-KR" altLang="en-US" sz="1200" b="1" dirty="0">
              <a:solidFill>
                <a:srgbClr val="59595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TextBox 53"/>
          <p:cNvSpPr txBox="1">
            <a:spLocks noChangeArrowheads="1"/>
          </p:cNvSpPr>
          <p:nvPr/>
        </p:nvSpPr>
        <p:spPr bwMode="auto">
          <a:xfrm>
            <a:off x="260349" y="3644354"/>
            <a:ext cx="64389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저에너지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싸이클론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상향류식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특허기술을 적용하여 고액분리 및 회수율 극대화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3" name="차트 52"/>
          <p:cNvGraphicFramePr/>
          <p:nvPr>
            <p:extLst>
              <p:ext uri="{D42A27DB-BD31-4B8C-83A1-F6EECF244321}">
                <p14:modId xmlns="" xmlns:p14="http://schemas.microsoft.com/office/powerpoint/2010/main" val="1658274548"/>
              </p:ext>
            </p:extLst>
          </p:nvPr>
        </p:nvGraphicFramePr>
        <p:xfrm>
          <a:off x="3573016" y="6739005"/>
          <a:ext cx="3100578" cy="16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Box 46"/>
          <p:cNvSpPr txBox="1"/>
          <p:nvPr/>
        </p:nvSpPr>
        <p:spPr>
          <a:xfrm>
            <a:off x="3657351" y="8278621"/>
            <a:ext cx="805108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기존기술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TextBox 47"/>
          <p:cNvSpPr txBox="1"/>
          <p:nvPr/>
        </p:nvSpPr>
        <p:spPr>
          <a:xfrm>
            <a:off x="3969060" y="8506540"/>
            <a:ext cx="96089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&lt; </a:t>
            </a:r>
            <a:r>
              <a:rPr lang="ko-KR" altLang="en-US" sz="1200" b="1" dirty="0" smtClean="0">
                <a:latin typeface="나눔고딕" pitchFamily="50" charset="-127"/>
                <a:ea typeface="나눔고딕" pitchFamily="50" charset="-127"/>
              </a:rPr>
              <a:t>시설비 </a:t>
            </a: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&gt;</a:t>
            </a:r>
            <a:endParaRPr lang="ko-KR" altLang="en-US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TextBox 46"/>
          <p:cNvSpPr txBox="1"/>
          <p:nvPr/>
        </p:nvSpPr>
        <p:spPr>
          <a:xfrm>
            <a:off x="4372456" y="8278621"/>
            <a:ext cx="805108" cy="2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신기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</a:t>
            </a:r>
          </a:p>
        </p:txBody>
      </p:sp>
      <p:sp>
        <p:nvSpPr>
          <p:cNvPr id="60" name="TextBox 46"/>
          <p:cNvSpPr txBox="1"/>
          <p:nvPr/>
        </p:nvSpPr>
        <p:spPr>
          <a:xfrm>
            <a:off x="5073093" y="8274651"/>
            <a:ext cx="805108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기존기술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46"/>
          <p:cNvSpPr txBox="1"/>
          <p:nvPr/>
        </p:nvSpPr>
        <p:spPr>
          <a:xfrm>
            <a:off x="5780578" y="8274651"/>
            <a:ext cx="805108" cy="2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신기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</a:t>
            </a:r>
          </a:p>
        </p:txBody>
      </p:sp>
      <p:sp>
        <p:nvSpPr>
          <p:cNvPr id="63" name="TextBox 47"/>
          <p:cNvSpPr txBox="1"/>
          <p:nvPr/>
        </p:nvSpPr>
        <p:spPr>
          <a:xfrm>
            <a:off x="5337212" y="8503201"/>
            <a:ext cx="10441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&lt; </a:t>
            </a:r>
            <a:r>
              <a:rPr lang="ko-KR" altLang="en-US" sz="1200" b="1" dirty="0" smtClean="0">
                <a:latin typeface="나눔고딕" pitchFamily="50" charset="-127"/>
                <a:ea typeface="나눔고딕" pitchFamily="50" charset="-127"/>
              </a:rPr>
              <a:t>운영비 </a:t>
            </a: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&gt;</a:t>
            </a:r>
            <a:endParaRPr lang="ko-KR" altLang="en-US" sz="12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64" name="직선 화살표 연결선 63"/>
          <p:cNvCxnSpPr/>
          <p:nvPr/>
        </p:nvCxnSpPr>
        <p:spPr>
          <a:xfrm>
            <a:off x="4748004" y="6991033"/>
            <a:ext cx="0" cy="2520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/>
          <p:nvPr/>
        </p:nvCxnSpPr>
        <p:spPr>
          <a:xfrm>
            <a:off x="6172924" y="6991033"/>
            <a:ext cx="0" cy="360000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653136" y="6955029"/>
            <a:ext cx="720080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1000" b="1" dirty="0" smtClean="0">
                <a:latin typeface="+mj-lt"/>
                <a:ea typeface="나눔고딕" pitchFamily="50" charset="-127"/>
              </a:rPr>
              <a:t>20 %</a:t>
            </a:r>
            <a:endParaRPr lang="ko-KR" altLang="en-US" sz="1000" b="1" dirty="0">
              <a:latin typeface="+mj-lt"/>
              <a:ea typeface="나눔고딕" pitchFamily="50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57292" y="7027037"/>
            <a:ext cx="720080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1000" b="1" dirty="0" smtClean="0">
                <a:latin typeface="+mj-lt"/>
                <a:ea typeface="나눔고딕" pitchFamily="50" charset="-127"/>
              </a:rPr>
              <a:t>30 %</a:t>
            </a:r>
            <a:endParaRPr lang="ko-KR" altLang="en-US" sz="1000" b="1" dirty="0">
              <a:latin typeface="+mj-lt"/>
              <a:ea typeface="나눔고딕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21188" y="7027037"/>
            <a:ext cx="720080" cy="20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700" b="1" dirty="0" smtClean="0">
                <a:latin typeface="+mj-lt"/>
                <a:ea typeface="나눔고딕" pitchFamily="50" charset="-127"/>
              </a:rPr>
              <a:t>100 %</a:t>
            </a:r>
            <a:endParaRPr lang="ko-KR" altLang="en-US" sz="700" b="1" dirty="0">
              <a:latin typeface="+mj-lt"/>
              <a:ea typeface="나눔고딕" pitchFamily="50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17032" y="7033798"/>
            <a:ext cx="720080" cy="20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700" b="1" dirty="0" smtClean="0">
                <a:latin typeface="+mj-lt"/>
                <a:ea typeface="나눔고딕" pitchFamily="50" charset="-127"/>
              </a:rPr>
              <a:t>100 %</a:t>
            </a:r>
            <a:endParaRPr lang="ko-KR" altLang="en-US" sz="700" b="1" dirty="0">
              <a:latin typeface="+mj-lt"/>
              <a:ea typeface="나눔고딕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01108" y="7286249"/>
            <a:ext cx="720080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700" b="1" dirty="0">
                <a:latin typeface="+mj-lt"/>
                <a:ea typeface="나눔고딕" pitchFamily="50" charset="-127"/>
              </a:rPr>
              <a:t>8</a:t>
            </a:r>
            <a:r>
              <a:rPr lang="en-US" altLang="ko-KR" sz="700" b="1" dirty="0" smtClean="0">
                <a:latin typeface="+mj-lt"/>
                <a:ea typeface="나눔고딕" pitchFamily="50" charset="-127"/>
              </a:rPr>
              <a:t>0 %</a:t>
            </a:r>
            <a:endParaRPr lang="ko-KR" altLang="en-US" sz="700" b="1" dirty="0">
              <a:latin typeface="+mj-lt"/>
              <a:ea typeface="나눔고딕" pitchFamily="50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1140" y="6578642"/>
            <a:ext cx="3314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                 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추가적인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농축수처리공정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불필요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97525" y="6300192"/>
            <a:ext cx="3071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시설비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(CAPEX) : 80 %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수준 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(vs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기존기술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595814" y="6585407"/>
            <a:ext cx="3071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운영비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(OPEX) :   70 %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수준 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(vs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기존기술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805264" y="7387077"/>
            <a:ext cx="720080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700" b="1" dirty="0" smtClean="0">
                <a:latin typeface="+mj-lt"/>
                <a:ea typeface="나눔고딕" pitchFamily="50" charset="-127"/>
              </a:rPr>
              <a:t>70 %</a:t>
            </a:r>
            <a:endParaRPr lang="ko-KR" altLang="en-US" sz="700" b="1" dirty="0">
              <a:latin typeface="+mj-lt"/>
              <a:ea typeface="나눔고딕" pitchFamily="50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4347" y="8065058"/>
            <a:ext cx="320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단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주처리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막여과공정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과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농축수처리공정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통합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223247" y="7596336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300" b="1" dirty="0" err="1" smtClean="0">
                <a:solidFill>
                  <a:srgbClr val="41A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모듈러형</a:t>
            </a:r>
            <a:r>
              <a:rPr lang="ko-KR" altLang="en-US" sz="1300" b="1" dirty="0" smtClean="0">
                <a:solidFill>
                  <a:srgbClr val="41A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막여과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범용 표준공정 구현 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2636" y="8363453"/>
            <a:ext cx="3303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재이용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산업용수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해수담수화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정수분야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범용성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2636" y="6875651"/>
            <a:ext cx="3071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저에너지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전력비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 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약품사용량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막교체비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저감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2636" y="7199687"/>
            <a:ext cx="3071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초기투자비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시설비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및 운영비의 경제성 확보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5" name="TextBox 53"/>
          <p:cNvSpPr txBox="1">
            <a:spLocks noChangeArrowheads="1"/>
          </p:cNvSpPr>
          <p:nvPr/>
        </p:nvSpPr>
        <p:spPr bwMode="auto">
          <a:xfrm>
            <a:off x="260648" y="2755552"/>
            <a:ext cx="64389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발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기술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“1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단 공정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으로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“2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단 공정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의 효율 달성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260648" y="3896382"/>
            <a:ext cx="64389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나노버블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막오염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제어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특허기술을 적용하여 </a:t>
            </a:r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가압식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단 </a:t>
            </a:r>
            <a:r>
              <a:rPr lang="ko-KR" alt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막여과공정의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물리세정 방법을 개선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TextBox 53"/>
          <p:cNvSpPr txBox="1">
            <a:spLocks noChangeArrowheads="1"/>
          </p:cNvSpPr>
          <p:nvPr/>
        </p:nvSpPr>
        <p:spPr bwMode="auto">
          <a:xfrm>
            <a:off x="260648" y="3007580"/>
            <a:ext cx="64389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발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기술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“1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단 공정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으로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“2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단 공정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의 효율 달성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5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표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8504161"/>
              </p:ext>
            </p:extLst>
          </p:nvPr>
        </p:nvGraphicFramePr>
        <p:xfrm>
          <a:off x="116632" y="1475656"/>
          <a:ext cx="6676598" cy="32048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8332"/>
                <a:gridCol w="3688266"/>
              </a:tblGrid>
              <a:tr h="3204803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" name="직사각형 70"/>
          <p:cNvSpPr/>
          <p:nvPr/>
        </p:nvSpPr>
        <p:spPr>
          <a:xfrm>
            <a:off x="3195420" y="1547664"/>
            <a:ext cx="3662580" cy="30597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9" name="직선 연결선 58"/>
          <p:cNvCxnSpPr/>
          <p:nvPr/>
        </p:nvCxnSpPr>
        <p:spPr>
          <a:xfrm flipH="1">
            <a:off x="181503" y="5024449"/>
            <a:ext cx="3510" cy="1821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>
            <a:endCxn id="43" idx="0"/>
          </p:cNvCxnSpPr>
          <p:nvPr/>
        </p:nvCxnSpPr>
        <p:spPr>
          <a:xfrm flipH="1">
            <a:off x="181503" y="383368"/>
            <a:ext cx="3510" cy="31804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2856" y="98661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0" y="4860032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2856" y="4860032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088" y="5218215"/>
            <a:ext cx="2636912" cy="34937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260648" y="7051758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특허 출원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완료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graphicFrame>
        <p:nvGraphicFramePr>
          <p:cNvPr id="104" name="표 10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4099348"/>
              </p:ext>
            </p:extLst>
          </p:nvPr>
        </p:nvGraphicFramePr>
        <p:xfrm>
          <a:off x="4286256" y="5458957"/>
          <a:ext cx="2492896" cy="3232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881"/>
                <a:gridCol w="1813015"/>
              </a:tblGrid>
              <a:tr h="4655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환경</a:t>
                      </a:r>
                      <a:r>
                        <a:rPr lang="en-US" altLang="ko-KR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90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물관리</a:t>
                      </a:r>
                      <a:r>
                        <a:rPr lang="en-US" altLang="ko-KR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무방류형</a:t>
                      </a: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농축수</a:t>
                      </a: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고도처리기술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24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나눔고딕"/>
                        </a:rPr>
                        <a:t>• </a:t>
                      </a:r>
                      <a:r>
                        <a:rPr lang="ko-KR" altLang="en-US" sz="900" spc="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나눔고딕"/>
                        </a:rPr>
                        <a:t>세계물시장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나눔고딕"/>
                        </a:rPr>
                        <a:t> 연평균 </a:t>
                      </a: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나눔고딕"/>
                        </a:rPr>
                        <a:t>3.9% 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나눔고딕"/>
                        </a:rPr>
                        <a:t>성장</a:t>
                      </a:r>
                      <a:endParaRPr lang="en-US" altLang="ko-KR" sz="900" spc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/>
                        <a:ea typeface="나눔고딕"/>
                      </a:endParaRP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나눔고딕"/>
                        </a:rPr>
                        <a:t>• 2018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나눔고딕"/>
                        </a:rPr>
                        <a:t>년 </a:t>
                      </a: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나눔고딕"/>
                        </a:rPr>
                        <a:t>6742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나눔고딕"/>
                        </a:rPr>
                        <a:t>억</a:t>
                      </a: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나눔고딕"/>
                        </a:rPr>
                        <a:t>$ (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나눔고딕"/>
                        </a:rPr>
                        <a:t>시장 규모</a:t>
                      </a: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나눔고딕"/>
                        </a:rPr>
                        <a:t>)</a:t>
                      </a:r>
                      <a:endParaRPr lang="en-US" altLang="ko-KR" sz="900" spc="-9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성균관대학교                                       김지훈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(010-4903-7604)  jjtt23@naver.com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3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4377804" y="5165932"/>
            <a:ext cx="285692" cy="250226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55966827"/>
              </p:ext>
            </p:extLst>
          </p:nvPr>
        </p:nvGraphicFramePr>
        <p:xfrm>
          <a:off x="296883" y="7904707"/>
          <a:ext cx="3852196" cy="7289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5154"/>
                <a:gridCol w="784138"/>
                <a:gridCol w="462904"/>
              </a:tblGrid>
              <a:tr h="3000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발명의 명칭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특허번호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비고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889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고회수율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막여과공정을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위한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막여과장치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및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5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그 세정방법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10-2104-</a:t>
                      </a:r>
                    </a:p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0129084</a:t>
                      </a:r>
                      <a:endParaRPr 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출원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98661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개발 기술내용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02167024"/>
              </p:ext>
            </p:extLst>
          </p:nvPr>
        </p:nvGraphicFramePr>
        <p:xfrm>
          <a:off x="309796" y="5681205"/>
          <a:ext cx="3839284" cy="1057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5048"/>
                <a:gridCol w="2124236"/>
              </a:tblGrid>
              <a:tr h="3569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기술 수요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적용처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89482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관공서 및 정부출연기관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건설사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및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중공업사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산업용수 필요 대기업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해외원조기관</a:t>
                      </a:r>
                      <a:r>
                        <a:rPr lang="en-US" altLang="ko-KR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(ODA)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재이용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막여과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수처리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분야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산업용수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막여과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수처리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분야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해수담수화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수처리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분야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정수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막여과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수처리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분야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" name="직사각형 51"/>
          <p:cNvSpPr/>
          <p:nvPr/>
        </p:nvSpPr>
        <p:spPr>
          <a:xfrm>
            <a:off x="260648" y="611560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술내용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95420" y="1079612"/>
            <a:ext cx="2221693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공정도 기술 비교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260648" y="5299400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60648" y="676362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40"/>
          <p:cNvGrpSpPr/>
          <p:nvPr/>
        </p:nvGrpSpPr>
        <p:grpSpPr>
          <a:xfrm>
            <a:off x="70287" y="683579"/>
            <a:ext cx="216000" cy="216000"/>
            <a:chOff x="183877" y="2770128"/>
            <a:chExt cx="257954" cy="257954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43"/>
          <p:cNvGrpSpPr/>
          <p:nvPr/>
        </p:nvGrpSpPr>
        <p:grpSpPr>
          <a:xfrm>
            <a:off x="70287" y="5371419"/>
            <a:ext cx="216000" cy="216000"/>
            <a:chOff x="183877" y="2770128"/>
            <a:chExt cx="257954" cy="257954"/>
          </a:xfrm>
        </p:grpSpPr>
        <p:sp>
          <p:nvSpPr>
            <p:cNvPr id="45" name="타원 44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46"/>
          <p:cNvGrpSpPr/>
          <p:nvPr/>
        </p:nvGrpSpPr>
        <p:grpSpPr>
          <a:xfrm>
            <a:off x="70287" y="6835642"/>
            <a:ext cx="216000" cy="216000"/>
            <a:chOff x="183877" y="2770128"/>
            <a:chExt cx="257954" cy="257954"/>
          </a:xfrm>
        </p:grpSpPr>
        <p:sp>
          <p:nvSpPr>
            <p:cNvPr id="48" name="타원 47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96472" y="512831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8068" y="1082872"/>
            <a:ext cx="1479166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개발 기술 구성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sp>
        <p:nvSpPr>
          <p:cNvPr id="60" name="TextBox 53"/>
          <p:cNvSpPr txBox="1">
            <a:spLocks noChangeArrowheads="1"/>
          </p:cNvSpPr>
          <p:nvPr/>
        </p:nvSpPr>
        <p:spPr bwMode="auto">
          <a:xfrm>
            <a:off x="188640" y="1564504"/>
            <a:ext cx="27005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•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 기술 구성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60648" y="7235960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PCT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특허 출원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완료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0648" y="7431309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내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특허 출원 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예정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0648" y="7632004"/>
            <a:ext cx="4162772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 특허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66" name="_x119931560" descr="EMB0000177c9d1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93" y="3267585"/>
            <a:ext cx="2484263" cy="1268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_x121576448" descr="EMB0000177c9d1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56" y="1803489"/>
            <a:ext cx="2476500" cy="1192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53"/>
          <p:cNvSpPr txBox="1">
            <a:spLocks noChangeArrowheads="1"/>
          </p:cNvSpPr>
          <p:nvPr/>
        </p:nvSpPr>
        <p:spPr bwMode="auto">
          <a:xfrm>
            <a:off x="3140968" y="3023830"/>
            <a:ext cx="11474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b="1" dirty="0" smtClean="0">
                <a:latin typeface="돋움" panose="020B0600000101010101" pitchFamily="50" charset="-127"/>
                <a:ea typeface="돋움" panose="020B0600000101010101" pitchFamily="50" charset="-127"/>
              </a:rPr>
              <a:t>&lt;</a:t>
            </a:r>
            <a:r>
              <a:rPr lang="ko-KR" altLang="en-US" b="1" dirty="0" smtClean="0">
                <a:latin typeface="돋움" panose="020B0600000101010101" pitchFamily="50" charset="-127"/>
                <a:ea typeface="돋움" panose="020B0600000101010101" pitchFamily="50" charset="-127"/>
              </a:rPr>
              <a:t>개발공정</a:t>
            </a:r>
            <a:r>
              <a:rPr lang="en-US" altLang="ko-KR" b="1" dirty="0" smtClean="0">
                <a:latin typeface="돋움" panose="020B0600000101010101" pitchFamily="50" charset="-127"/>
                <a:ea typeface="돋움" panose="020B0600000101010101" pitchFamily="50" charset="-127"/>
              </a:rPr>
              <a:t>&gt;</a:t>
            </a:r>
            <a:endParaRPr lang="en-US" altLang="ko-KR" b="1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4" name="TextBox 53"/>
          <p:cNvSpPr txBox="1">
            <a:spLocks noChangeArrowheads="1"/>
          </p:cNvSpPr>
          <p:nvPr/>
        </p:nvSpPr>
        <p:spPr bwMode="auto">
          <a:xfrm>
            <a:off x="188940" y="1816532"/>
            <a:ext cx="2844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- 1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단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(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가압식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Main) + 2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단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(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침지식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Sub.)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76" y="3761237"/>
            <a:ext cx="1033200" cy="77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76" y="3275858"/>
            <a:ext cx="1033200" cy="48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76" y="2250170"/>
            <a:ext cx="1033199" cy="7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0" y="1830169"/>
            <a:ext cx="1060014" cy="39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53"/>
          <p:cNvSpPr txBox="1">
            <a:spLocks noChangeArrowheads="1"/>
          </p:cNvSpPr>
          <p:nvPr/>
        </p:nvSpPr>
        <p:spPr bwMode="auto">
          <a:xfrm>
            <a:off x="188939" y="2356592"/>
            <a:ext cx="27005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•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개발 기술 구성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76" name="TextBox 53"/>
          <p:cNvSpPr txBox="1">
            <a:spLocks noChangeArrowheads="1"/>
          </p:cNvSpPr>
          <p:nvPr/>
        </p:nvSpPr>
        <p:spPr bwMode="auto">
          <a:xfrm>
            <a:off x="189239" y="2608620"/>
            <a:ext cx="2844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-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1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단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(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가압식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Main)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컴팩트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공정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TextBox 53"/>
          <p:cNvSpPr txBox="1">
            <a:spLocks noChangeArrowheads="1"/>
          </p:cNvSpPr>
          <p:nvPr/>
        </p:nvSpPr>
        <p:spPr bwMode="auto">
          <a:xfrm>
            <a:off x="188640" y="2042138"/>
            <a:ext cx="2844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- 1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단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(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가압식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Main) + 2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단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(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가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압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식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Sub.)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TextBox 53"/>
          <p:cNvSpPr txBox="1">
            <a:spLocks noChangeArrowheads="1"/>
          </p:cNvSpPr>
          <p:nvPr/>
        </p:nvSpPr>
        <p:spPr bwMode="auto">
          <a:xfrm>
            <a:off x="188640" y="2834226"/>
            <a:ext cx="2844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-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막여과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+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싸이클론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+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나노버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블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TextBox 53"/>
          <p:cNvSpPr txBox="1">
            <a:spLocks noChangeArrowheads="1"/>
          </p:cNvSpPr>
          <p:nvPr/>
        </p:nvSpPr>
        <p:spPr bwMode="auto">
          <a:xfrm>
            <a:off x="188640" y="3086254"/>
            <a:ext cx="2844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-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1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단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막여과공정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99%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회수율 유지기법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TextBox 53"/>
          <p:cNvSpPr txBox="1">
            <a:spLocks noChangeArrowheads="1"/>
          </p:cNvSpPr>
          <p:nvPr/>
        </p:nvSpPr>
        <p:spPr bwMode="auto">
          <a:xfrm>
            <a:off x="3140968" y="1547666"/>
            <a:ext cx="11474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b="1" dirty="0" smtClean="0">
                <a:solidFill>
                  <a:srgbClr val="0000FF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&lt;</a:t>
            </a:r>
            <a:r>
              <a:rPr lang="ko-KR" altLang="en-US" b="1" dirty="0" smtClean="0">
                <a:solidFill>
                  <a:srgbClr val="0000FF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기</a:t>
            </a:r>
            <a:r>
              <a:rPr lang="ko-KR" altLang="en-US" b="1" dirty="0">
                <a:solidFill>
                  <a:srgbClr val="0000FF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존</a:t>
            </a:r>
            <a:r>
              <a:rPr lang="ko-KR" altLang="en-US" b="1" dirty="0" smtClean="0">
                <a:solidFill>
                  <a:srgbClr val="0000FF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공정</a:t>
            </a:r>
            <a:r>
              <a:rPr lang="en-US" altLang="ko-KR" b="1" dirty="0" smtClean="0">
                <a:solidFill>
                  <a:srgbClr val="0000FF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&gt;</a:t>
            </a:r>
            <a:endParaRPr lang="en-US" altLang="ko-KR" b="1" dirty="0">
              <a:solidFill>
                <a:srgbClr val="0000FF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81" name="TextBox 53"/>
          <p:cNvSpPr txBox="1">
            <a:spLocks noChangeArrowheads="1"/>
          </p:cNvSpPr>
          <p:nvPr/>
        </p:nvSpPr>
        <p:spPr bwMode="auto">
          <a:xfrm>
            <a:off x="188640" y="3311861"/>
            <a:ext cx="2844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-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역세척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특허기술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(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싸이클론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/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나노버블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)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TextBox 53"/>
          <p:cNvSpPr txBox="1">
            <a:spLocks noChangeArrowheads="1"/>
          </p:cNvSpPr>
          <p:nvPr/>
        </p:nvSpPr>
        <p:spPr bwMode="auto">
          <a:xfrm>
            <a:off x="188640" y="3563889"/>
            <a:ext cx="2844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-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표준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모듈러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타입 패키지공정 기술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TextBox 53"/>
          <p:cNvSpPr txBox="1">
            <a:spLocks noChangeArrowheads="1"/>
          </p:cNvSpPr>
          <p:nvPr/>
        </p:nvSpPr>
        <p:spPr bwMode="auto">
          <a:xfrm>
            <a:off x="188640" y="3842339"/>
            <a:ext cx="30067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 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 □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사업적용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:  ▷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재이용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전처리공정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ea typeface="맑은 고딕"/>
            </a:endParaRPr>
          </a:p>
          <a:p>
            <a:pPr marL="0" indent="0">
              <a:buNone/>
            </a:pP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                        ▷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산업용수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전처리공정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ea typeface="맑은 고딕"/>
            </a:endParaRPr>
          </a:p>
          <a:p>
            <a:pPr marL="0" indent="0">
              <a:buNone/>
            </a:pP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                     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▷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해수담수화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전처리공정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ea typeface="맑은 고딕"/>
            </a:endParaRPr>
          </a:p>
          <a:p>
            <a:pPr marL="0" indent="0">
              <a:buNone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                      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▷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정수처리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ea typeface="맑은 고딕"/>
              </a:rPr>
              <a:t>주처리공정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</a:rPr>
              <a:t> 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75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95362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 smtClean="0">
                <a:solidFill>
                  <a:srgbClr val="3795AF"/>
                </a:solidFill>
                <a:latin typeface="나눔고딕 ExtraBold" pitchFamily="50" charset="-127"/>
                <a:ea typeface="나눔고딕 ExtraBold" pitchFamily="50" charset="-127"/>
              </a:rPr>
              <a:t>14</a:t>
            </a:r>
            <a:endParaRPr lang="ko-KR" altLang="en-US" sz="1500" dirty="0">
              <a:solidFill>
                <a:srgbClr val="3795AF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24" y="193574"/>
            <a:ext cx="671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14. 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철도 변전소 전철 전력용 변압기 온라인 건전성 감시 시스템</a:t>
            </a:r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2840" y="916277"/>
            <a:ext cx="6355058" cy="608002"/>
          </a:xfrm>
          <a:prstGeom prst="rect">
            <a:avLst/>
          </a:prstGeom>
          <a:noFill/>
          <a:ln w="9525">
            <a:solidFill>
              <a:srgbClr val="379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</a:rPr>
              <a:t>철도 변전소에서 운전되고 있는 전력용 변압기의 건전성을 온라인으로 감시하여 변압기 고장 관련 전력 사고에 의한 철도 수송 사고를 미연에 방지하기 위한 시스템 구축 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0" y="1596106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기존 </a:t>
            </a:r>
            <a:r>
              <a:rPr lang="ko-KR" altLang="en-US" sz="15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기술의 문제점</a:t>
            </a:r>
            <a:endParaRPr lang="ko-KR" altLang="en-US" sz="15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32856" y="1596106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115440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132856" y="4118290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-819472" y="5436097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115" y="615531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11751" y="5796137"/>
            <a:ext cx="6414175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철도 변전소의 가장 주요한 시설인 변압기를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활선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상태에서 상시 건전성 모니터링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17215" y="4791547"/>
            <a:ext cx="6408712" cy="5388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온라인으로 다수의 변압기를 중앙에서 감지하며 변압기의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특성값을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상시 연산하여 기준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상하한을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벗어날 경우 경보를 줌으로써 변압기의 고장을 사전에 인지할 수 있음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88640" y="446978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grpSp>
        <p:nvGrpSpPr>
          <p:cNvPr id="3" name="그룹 40"/>
          <p:cNvGrpSpPr/>
          <p:nvPr/>
        </p:nvGrpSpPr>
        <p:grpSpPr>
          <a:xfrm>
            <a:off x="34852" y="2085752"/>
            <a:ext cx="216000" cy="216000"/>
            <a:chOff x="183877" y="2770128"/>
            <a:chExt cx="257954" cy="257954"/>
          </a:xfrm>
        </p:grpSpPr>
        <p:sp>
          <p:nvSpPr>
            <p:cNvPr id="43" name="타원 42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6" name="TextBox 52"/>
          <p:cNvSpPr txBox="1">
            <a:spLocks noChangeArrowheads="1"/>
          </p:cNvSpPr>
          <p:nvPr/>
        </p:nvSpPr>
        <p:spPr bwMode="auto">
          <a:xfrm>
            <a:off x="265113" y="2004530"/>
            <a:ext cx="638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기존의 철도 전력 변압기 시험</a:t>
            </a:r>
            <a:endParaRPr kumimoji="0" lang="ko-KR" altLang="en-US" sz="1200" b="1" dirty="0">
              <a:solidFill>
                <a:srgbClr val="59595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260349" y="2374418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기존의 변압기 시험은 최초 설치 전이나 정전 작업을 통해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현장에서 오프라인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시험장비를 사용하여 건전성 확인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3"/>
          <p:cNvSpPr txBox="1">
            <a:spLocks noChangeArrowheads="1"/>
          </p:cNvSpPr>
          <p:nvPr/>
        </p:nvSpPr>
        <p:spPr bwMode="auto">
          <a:xfrm>
            <a:off x="281557" y="2869710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따라서 변압기의 고장 전에 고장 징후를 감지할 수 있는 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시스템이 전무하여 시의성에 심각한 문제가 있음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TextBox 53"/>
          <p:cNvSpPr txBox="1">
            <a:spLocks noChangeArrowheads="1"/>
          </p:cNvSpPr>
          <p:nvPr/>
        </p:nvSpPr>
        <p:spPr bwMode="auto">
          <a:xfrm>
            <a:off x="253599" y="3377073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현재 대부분의 철도용 변압기는 노후하여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경년열화가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심한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수준으로 상시 고장의 위험성을 안고 있음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그룹 60"/>
          <p:cNvGrpSpPr/>
          <p:nvPr/>
        </p:nvGrpSpPr>
        <p:grpSpPr>
          <a:xfrm>
            <a:off x="20513" y="4549079"/>
            <a:ext cx="216000" cy="216000"/>
            <a:chOff x="183877" y="2770128"/>
            <a:chExt cx="257954" cy="257954"/>
          </a:xfrm>
        </p:grpSpPr>
        <p:sp>
          <p:nvSpPr>
            <p:cNvPr id="63" name="타원 62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389439" y="1045602"/>
            <a:ext cx="1755472" cy="34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1" name="그룹 64"/>
          <p:cNvGrpSpPr/>
          <p:nvPr/>
        </p:nvGrpSpPr>
        <p:grpSpPr>
          <a:xfrm>
            <a:off x="20241" y="5508021"/>
            <a:ext cx="216000" cy="216000"/>
            <a:chOff x="183877" y="2770128"/>
            <a:chExt cx="257954" cy="257954"/>
          </a:xfrm>
        </p:grpSpPr>
        <p:sp>
          <p:nvSpPr>
            <p:cNvPr id="66" name="타원 65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8" name="직사각형 67"/>
          <p:cNvSpPr/>
          <p:nvPr/>
        </p:nvSpPr>
        <p:spPr>
          <a:xfrm>
            <a:off x="-841945" y="7757980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경제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2" name="그룹 68"/>
          <p:cNvGrpSpPr/>
          <p:nvPr/>
        </p:nvGrpSpPr>
        <p:grpSpPr>
          <a:xfrm>
            <a:off x="-4248" y="7829999"/>
            <a:ext cx="216000" cy="216000"/>
            <a:chOff x="183877" y="2770128"/>
            <a:chExt cx="257954" cy="257954"/>
          </a:xfrm>
        </p:grpSpPr>
        <p:sp>
          <p:nvSpPr>
            <p:cNvPr id="70" name="타원 69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타원 70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72" name="직사각형 71"/>
          <p:cNvSpPr/>
          <p:nvPr/>
        </p:nvSpPr>
        <p:spPr>
          <a:xfrm>
            <a:off x="197413" y="8152191"/>
            <a:ext cx="6428514" cy="524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변압기 고장으로 인한 철도 단전 사고를 미연에 방지함으로써 막대한 수송 관련 사회 간접 비  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용의 절감 효과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42" y="2157774"/>
            <a:ext cx="2016224" cy="1788241"/>
          </a:xfrm>
          <a:prstGeom prst="rect">
            <a:avLst/>
          </a:prstGeom>
        </p:spPr>
      </p:pic>
      <p:sp>
        <p:nvSpPr>
          <p:cNvPr id="49" name="TextBox 53"/>
          <p:cNvSpPr txBox="1">
            <a:spLocks noChangeArrowheads="1"/>
          </p:cNvSpPr>
          <p:nvPr/>
        </p:nvSpPr>
        <p:spPr bwMode="auto">
          <a:xfrm>
            <a:off x="260648" y="6228184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철도 변전소용 변압기는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Scott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결선을 이용하여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상을 단상으로 변환하는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Scott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변압기와 급전선         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과 전차선 사이의 특수한 단권 변압기로서 국내 시험장비는 전무한 상태임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xtBox 53"/>
          <p:cNvSpPr txBox="1">
            <a:spLocks noChangeArrowheads="1"/>
          </p:cNvSpPr>
          <p:nvPr/>
        </p:nvSpPr>
        <p:spPr bwMode="auto">
          <a:xfrm>
            <a:off x="260648" y="6733401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따라서 변압기의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특성값을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실시간으로 연산해 낼 수 있는 알고리즘과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고정밀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고속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변환기술을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접목하여 변압기 건전성을 실시간으로 감지해 낸다면 국내는 물론 세계 최초의 독보적 시스템 임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3"/>
          <p:cNvSpPr txBox="1">
            <a:spLocks noChangeArrowheads="1"/>
          </p:cNvSpPr>
          <p:nvPr/>
        </p:nvSpPr>
        <p:spPr bwMode="auto">
          <a:xfrm>
            <a:off x="260648" y="7237457"/>
            <a:ext cx="64389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또한 중장기 시스템 운용으로 발생되는 데이터는 철도 변압기와 관련된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빅데이터로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저장하여 변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압기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성능 진단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및고장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예측 전문가 시스템으로의 기술적 발전이 기대 됨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5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직선 연결선 58"/>
          <p:cNvCxnSpPr/>
          <p:nvPr/>
        </p:nvCxnSpPr>
        <p:spPr>
          <a:xfrm flipH="1">
            <a:off x="181503" y="5112122"/>
            <a:ext cx="3510" cy="1821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2856" y="98661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0" y="4947705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2856" y="4947705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088" y="5305888"/>
            <a:ext cx="2636912" cy="34937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260648" y="7016090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등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특허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04" name="표 10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35577087"/>
              </p:ext>
            </p:extLst>
          </p:nvPr>
        </p:nvGraphicFramePr>
        <p:xfrm>
          <a:off x="4286256" y="5546630"/>
          <a:ext cx="2492896" cy="33236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881"/>
                <a:gridCol w="1813015"/>
              </a:tblGrid>
              <a:tr h="535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건설시공</a:t>
                      </a:r>
                      <a:r>
                        <a:rPr lang="en-US" altLang="ko-KR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재료기술</a:t>
                      </a:r>
                      <a:endParaRPr lang="en-US" altLang="ko-KR" sz="90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097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29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* 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상세내용</a:t>
                      </a:r>
                      <a:endParaRPr lang="en-US" altLang="ko-KR" sz="900" spc="-9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철도기술연구원                                         김형철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hckim</a:t>
                      </a:r>
                      <a:r>
                        <a:rPr lang="en-US" altLang="ko-KR" sz="9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  <a:hlinkClick r:id="rId2"/>
                        </a:rPr>
                        <a:t>@</a:t>
                      </a:r>
                      <a:r>
                        <a:rPr lang="en-US" altLang="ko-KR" sz="9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krri.re.kr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3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4377804" y="5253605"/>
            <a:ext cx="285692" cy="250226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8516428"/>
              </p:ext>
            </p:extLst>
          </p:nvPr>
        </p:nvGraphicFramePr>
        <p:xfrm>
          <a:off x="296883" y="7299458"/>
          <a:ext cx="3852196" cy="1500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5154"/>
                <a:gridCol w="784138"/>
                <a:gridCol w="462904"/>
              </a:tblGrid>
              <a:tr h="3000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발명의 명칭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특허번호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비고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휴대용 변압기 시험기</a:t>
                      </a:r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altLang="ko-KR" sz="1000" b="0" kern="1200" dirty="0" smtClean="0">
                          <a:solidFill>
                            <a:schemeClr val="tx1"/>
                          </a:solidFill>
                          <a:latin typeface="+mn-ea"/>
                          <a:ea typeface="나눔고딕"/>
                          <a:cs typeface="+mn-cs"/>
                        </a:rPr>
                        <a:t>0439646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등록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/>
                      <a:endParaRPr lang="en-US" altLang="ko-KR" sz="1000" b="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나눔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fontAlgn="base" latinLnBrk="0"/>
                      <a:endParaRPr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/>
                      <a:endParaRPr lang="en-US" altLang="ko-KR" sz="1000" b="0" kern="1200" dirty="0">
                        <a:solidFill>
                          <a:schemeClr val="tx1"/>
                        </a:solidFill>
                        <a:latin typeface="+mn-ea"/>
                        <a:ea typeface="나눔고딕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98661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기술내용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73333772"/>
              </p:ext>
            </p:extLst>
          </p:nvPr>
        </p:nvGraphicFramePr>
        <p:xfrm>
          <a:off x="309796" y="5768878"/>
          <a:ext cx="3839284" cy="714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9642"/>
                <a:gridCol w="1919642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기술 수요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적용처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전기분야</a:t>
                      </a:r>
                      <a:r>
                        <a:rPr lang="en-US" altLang="ko-KR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감시분석예측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철도 변전소의 모든 단권변압기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" name="직사각형 51"/>
          <p:cNvSpPr/>
          <p:nvPr/>
        </p:nvSpPr>
        <p:spPr>
          <a:xfrm>
            <a:off x="260648" y="51122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술내용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260648" y="538707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60648" y="672795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0287" y="602728"/>
            <a:ext cx="216000" cy="216000"/>
            <a:chOff x="183877" y="2770128"/>
            <a:chExt cx="257954" cy="257954"/>
          </a:xfrm>
        </p:grpSpPr>
        <p:sp>
          <p:nvSpPr>
            <p:cNvPr id="39" name="타원 3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43"/>
          <p:cNvGrpSpPr/>
          <p:nvPr/>
        </p:nvGrpSpPr>
        <p:grpSpPr>
          <a:xfrm>
            <a:off x="70287" y="5459092"/>
            <a:ext cx="216000" cy="216000"/>
            <a:chOff x="183877" y="2770128"/>
            <a:chExt cx="257954" cy="257954"/>
          </a:xfrm>
        </p:grpSpPr>
        <p:sp>
          <p:nvSpPr>
            <p:cNvPr id="45" name="타원 44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그룹 46"/>
          <p:cNvGrpSpPr/>
          <p:nvPr/>
        </p:nvGrpSpPr>
        <p:grpSpPr>
          <a:xfrm>
            <a:off x="70287" y="6799974"/>
            <a:ext cx="216000" cy="216000"/>
            <a:chOff x="183877" y="2770128"/>
            <a:chExt cx="257954" cy="257954"/>
          </a:xfrm>
        </p:grpSpPr>
        <p:sp>
          <p:nvSpPr>
            <p:cNvPr id="48" name="타원 47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96472" y="521599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4" y="886263"/>
            <a:ext cx="1971231" cy="219086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4" y="3791564"/>
            <a:ext cx="1224136" cy="990815"/>
          </a:xfrm>
          <a:prstGeom prst="rect">
            <a:avLst/>
          </a:prstGeom>
        </p:spPr>
      </p:pic>
      <p:sp>
        <p:nvSpPr>
          <p:cNvPr id="43" name="아래쪽 화살표 42"/>
          <p:cNvSpPr/>
          <p:nvPr/>
        </p:nvSpPr>
        <p:spPr>
          <a:xfrm>
            <a:off x="716691" y="3131844"/>
            <a:ext cx="244251" cy="5342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996946" y="3089980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smtClean="0"/>
              <a:t>변압기 취득</a:t>
            </a:r>
            <a:endParaRPr lang="en-US" altLang="ko-KR" sz="1200" dirty="0" smtClean="0"/>
          </a:p>
          <a:p>
            <a:pPr algn="ctr"/>
            <a:r>
              <a:rPr lang="ko-KR" altLang="en-US" sz="1200" dirty="0" err="1" smtClean="0"/>
              <a:t>아나로그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디지털 입력</a:t>
            </a:r>
            <a:endParaRPr lang="ko-KR" altLang="en-US" sz="1200" dirty="0"/>
          </a:p>
        </p:txBody>
      </p:sp>
      <p:pic>
        <p:nvPicPr>
          <p:cNvPr id="47" name="Picture 3" descr="C:\Users\kimbh\AppData\Local\Microsoft\Windows\Temporary Internet Files\Content.IE5\FM9520FX\MC90035972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07" y="3785697"/>
            <a:ext cx="498052" cy="4231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laptop"/>
          <p:cNvSpPr>
            <a:spLocks noEditPoints="1" noChangeArrowheads="1"/>
          </p:cNvSpPr>
          <p:nvPr/>
        </p:nvSpPr>
        <p:spPr bwMode="auto">
          <a:xfrm>
            <a:off x="2064144" y="3693097"/>
            <a:ext cx="760561" cy="514747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2636912" y="3635896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err="1" smtClean="0"/>
              <a:t>Wifi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데이터</a:t>
            </a:r>
            <a:endParaRPr lang="en-US" altLang="ko-KR" sz="1200" dirty="0" smtClean="0"/>
          </a:p>
          <a:p>
            <a:pPr algn="ctr"/>
            <a:r>
              <a:rPr lang="ko-KR" altLang="en-US" sz="1200" dirty="0" smtClean="0"/>
              <a:t>현장 확인</a:t>
            </a:r>
            <a:endParaRPr lang="ko-KR" altLang="en-US" sz="1200" dirty="0"/>
          </a:p>
        </p:txBody>
      </p:sp>
      <p:sp>
        <p:nvSpPr>
          <p:cNvPr id="53" name="computr2"/>
          <p:cNvSpPr>
            <a:spLocks noEditPoints="1" noChangeArrowheads="1"/>
          </p:cNvSpPr>
          <p:nvPr/>
        </p:nvSpPr>
        <p:spPr bwMode="auto">
          <a:xfrm>
            <a:off x="3356992" y="3779912"/>
            <a:ext cx="1215952" cy="814283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왼쪽/오른쪽 화살표 2"/>
          <p:cNvSpPr/>
          <p:nvPr/>
        </p:nvSpPr>
        <p:spPr>
          <a:xfrm>
            <a:off x="1628800" y="4355976"/>
            <a:ext cx="1728192" cy="144016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1772816" y="4470375"/>
            <a:ext cx="1424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smtClean="0"/>
              <a:t>KORAIL FA LAN</a:t>
            </a:r>
            <a:r>
              <a:rPr lang="ko-KR" altLang="en-US" sz="1200" dirty="0" smtClean="0"/>
              <a:t>망</a:t>
            </a:r>
            <a:endParaRPr lang="ko-KR" alt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3069181" y="4622775"/>
            <a:ext cx="1887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smtClean="0"/>
              <a:t>중앙감시 및 분석 호스트</a:t>
            </a:r>
            <a:endParaRPr lang="ko-KR" alt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2996952" y="755576"/>
            <a:ext cx="27093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1. 1</a:t>
            </a:r>
            <a:r>
              <a:rPr lang="ko-KR" altLang="en-US" sz="1000" dirty="0" smtClean="0"/>
              <a:t>차</a:t>
            </a:r>
            <a:r>
              <a:rPr lang="en-US" altLang="ko-KR" sz="1000" dirty="0" smtClean="0"/>
              <a:t>(55kV) – 2</a:t>
            </a:r>
            <a:r>
              <a:rPr lang="ko-KR" altLang="en-US" sz="1000" dirty="0" smtClean="0"/>
              <a:t>차</a:t>
            </a:r>
            <a:r>
              <a:rPr lang="en-US" altLang="ko-KR" sz="1000" dirty="0" smtClean="0"/>
              <a:t>(27.5kV) </a:t>
            </a:r>
            <a:r>
              <a:rPr lang="ko-KR" altLang="en-US" sz="1000" dirty="0" smtClean="0"/>
              <a:t>전압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전</a:t>
            </a:r>
            <a:r>
              <a:rPr lang="ko-KR" altLang="en-US" sz="1000" dirty="0"/>
              <a:t>류</a:t>
            </a:r>
            <a:r>
              <a:rPr lang="ko-KR" altLang="en-US" sz="1000" dirty="0" smtClean="0"/>
              <a:t> 감시</a:t>
            </a:r>
            <a:endParaRPr lang="en-US" altLang="ko-KR" sz="1000" dirty="0" smtClean="0"/>
          </a:p>
          <a:p>
            <a:r>
              <a:rPr lang="ko-KR" altLang="en-US" sz="1000" dirty="0" smtClean="0"/>
              <a:t>     ▶ </a:t>
            </a:r>
            <a:r>
              <a:rPr lang="ko-KR" altLang="en-US" sz="1000" dirty="0" err="1" smtClean="0"/>
              <a:t>권선비</a:t>
            </a:r>
            <a:r>
              <a:rPr lang="ko-KR" altLang="en-US" sz="1000" dirty="0" smtClean="0"/>
              <a:t> 측정</a:t>
            </a:r>
            <a:endParaRPr lang="en-US" altLang="ko-KR" sz="1000" dirty="0" smtClean="0"/>
          </a:p>
          <a:p>
            <a:r>
              <a:rPr lang="ko-KR" altLang="en-US" sz="1000" dirty="0" smtClean="0"/>
              <a:t>     ▶ </a:t>
            </a:r>
            <a:r>
              <a:rPr lang="en-US" altLang="ko-KR" sz="1000" dirty="0" smtClean="0"/>
              <a:t>% </a:t>
            </a:r>
            <a:r>
              <a:rPr lang="ko-KR" altLang="en-US" sz="1000" dirty="0" err="1" smtClean="0"/>
              <a:t>임피던스</a:t>
            </a:r>
            <a:r>
              <a:rPr lang="en-US" altLang="ko-KR" sz="1000" dirty="0" smtClean="0"/>
              <a:t>, </a:t>
            </a:r>
            <a:r>
              <a:rPr lang="ko-KR" altLang="en-US" sz="1000" dirty="0" err="1" smtClean="0"/>
              <a:t>철손</a:t>
            </a:r>
            <a:r>
              <a:rPr lang="en-US" altLang="ko-KR" sz="1000" dirty="0" smtClean="0"/>
              <a:t>, </a:t>
            </a:r>
            <a:r>
              <a:rPr lang="ko-KR" altLang="en-US" sz="1000" dirty="0" err="1" smtClean="0"/>
              <a:t>동손</a:t>
            </a:r>
            <a:r>
              <a:rPr lang="en-US" altLang="ko-KR" sz="1000" dirty="0" smtClean="0"/>
              <a:t>, </a:t>
            </a:r>
            <a:r>
              <a:rPr lang="ko-KR" altLang="en-US" sz="1000" dirty="0" err="1" smtClean="0"/>
              <a:t>전압변동율</a:t>
            </a:r>
            <a:r>
              <a:rPr lang="en-US" altLang="ko-KR" sz="1000" dirty="0" smtClean="0"/>
              <a:t>,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      </a:t>
            </a:r>
            <a:r>
              <a:rPr lang="ko-KR" altLang="en-US" sz="1000" dirty="0" err="1" smtClean="0"/>
              <a:t>위상각</a:t>
            </a:r>
            <a:r>
              <a:rPr lang="ko-KR" altLang="en-US" sz="1000" dirty="0" smtClean="0"/>
              <a:t> 측정 및 </a:t>
            </a:r>
            <a:r>
              <a:rPr lang="en-US" altLang="ko-KR" sz="1000" dirty="0" smtClean="0"/>
              <a:t>Vector Diagram </a:t>
            </a:r>
            <a:r>
              <a:rPr lang="ko-KR" altLang="en-US" sz="1000" dirty="0" smtClean="0"/>
              <a:t>표시</a:t>
            </a:r>
            <a:endParaRPr lang="en-US" altLang="ko-KR" sz="1000" dirty="0" smtClean="0"/>
          </a:p>
          <a:p>
            <a:r>
              <a:rPr lang="en-US" altLang="ko-KR" sz="1000" dirty="0" smtClean="0"/>
              <a:t>2. </a:t>
            </a:r>
            <a:r>
              <a:rPr lang="ko-KR" altLang="en-US" sz="1000" dirty="0" smtClean="0"/>
              <a:t>권선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절연유의 온도 측정 및 변화율 검시</a:t>
            </a:r>
            <a:endParaRPr lang="en-US" altLang="ko-KR" sz="1000" dirty="0" smtClean="0"/>
          </a:p>
          <a:p>
            <a:r>
              <a:rPr lang="en-US" altLang="ko-KR" sz="1000" dirty="0" smtClean="0"/>
              <a:t>3. </a:t>
            </a:r>
            <a:r>
              <a:rPr lang="ko-KR" altLang="en-US" sz="1000" dirty="0" smtClean="0"/>
              <a:t>변압기 압력 측정</a:t>
            </a:r>
            <a:r>
              <a:rPr lang="en-US" altLang="ko-KR" sz="1000" dirty="0" smtClean="0"/>
              <a:t> </a:t>
            </a:r>
            <a:endParaRPr lang="ko-KR" altLang="en-US" sz="1000" dirty="0"/>
          </a:p>
          <a:p>
            <a:endParaRPr lang="ko-KR" altLang="en-US" sz="1000" dirty="0"/>
          </a:p>
          <a:p>
            <a:pPr marL="342900" indent="-342900">
              <a:buAutoNum type="arabicPeriod"/>
            </a:pPr>
            <a:endParaRPr lang="ko-KR" altLang="en-US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2924944" y="539552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[ </a:t>
            </a:r>
            <a:r>
              <a:rPr lang="ko-KR" altLang="en-US" sz="1200" b="1" dirty="0" smtClean="0"/>
              <a:t>측정 및 연산 </a:t>
            </a:r>
            <a:r>
              <a:rPr lang="en-US" altLang="ko-KR" sz="1200" b="1" dirty="0" smtClean="0"/>
              <a:t>]</a:t>
            </a:r>
            <a:endParaRPr lang="ko-KR" alt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3005336" y="1979712"/>
            <a:ext cx="3852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000" dirty="0" smtClean="0"/>
              <a:t>전용 현장 설치용 레코더 개발</a:t>
            </a:r>
            <a:endParaRPr lang="en-US" altLang="ko-KR" sz="1000" dirty="0" smtClean="0"/>
          </a:p>
          <a:p>
            <a:r>
              <a:rPr lang="ko-KR" altLang="en-US" sz="1000" dirty="0" smtClean="0"/>
              <a:t>     </a:t>
            </a:r>
            <a:r>
              <a:rPr lang="ko-KR" altLang="en-US" sz="1000" dirty="0"/>
              <a:t>▶ </a:t>
            </a:r>
            <a:r>
              <a:rPr lang="en-US" altLang="ko-KR" sz="1000" dirty="0"/>
              <a:t>Analog </a:t>
            </a:r>
            <a:r>
              <a:rPr lang="en-US" altLang="ko-KR" sz="1000" dirty="0" smtClean="0"/>
              <a:t>Input 8ch/Digital Input 8ch/Digital Output 3ch</a:t>
            </a:r>
          </a:p>
          <a:p>
            <a:r>
              <a:rPr lang="en-US" altLang="ko-KR" sz="1000" dirty="0"/>
              <a:t> </a:t>
            </a:r>
            <a:r>
              <a:rPr lang="ko-KR" altLang="en-US" sz="1000" dirty="0" smtClean="0"/>
              <a:t>    ▶ </a:t>
            </a:r>
            <a:r>
              <a:rPr lang="en-US" altLang="ko-KR" sz="1000" dirty="0" smtClean="0"/>
              <a:t>Analog </a:t>
            </a:r>
            <a:r>
              <a:rPr lang="ko-KR" altLang="en-US" sz="1000" dirty="0" smtClean="0"/>
              <a:t>입력</a:t>
            </a:r>
            <a:r>
              <a:rPr lang="en-US" altLang="ko-KR" sz="1000" dirty="0" smtClean="0"/>
              <a:t> </a:t>
            </a:r>
            <a:r>
              <a:rPr lang="ko-KR" altLang="en-US" sz="1000" dirty="0" smtClean="0"/>
              <a:t>요소</a:t>
            </a:r>
            <a:r>
              <a:rPr lang="en-US" altLang="ko-KR" sz="1000" dirty="0" smtClean="0"/>
              <a:t> : 1,2</a:t>
            </a:r>
            <a:r>
              <a:rPr lang="ko-KR" altLang="en-US" sz="1000" dirty="0" smtClean="0"/>
              <a:t>차</a:t>
            </a:r>
            <a:r>
              <a:rPr lang="en-US" altLang="ko-KR" sz="1000" dirty="0" smtClean="0"/>
              <a:t>VI 4ch, </a:t>
            </a:r>
            <a:r>
              <a:rPr lang="ko-KR" altLang="en-US" sz="1000" dirty="0" smtClean="0"/>
              <a:t>온도</a:t>
            </a:r>
            <a:r>
              <a:rPr lang="en-US" altLang="ko-KR" sz="1000" dirty="0" smtClean="0"/>
              <a:t> 2ch, </a:t>
            </a:r>
            <a:r>
              <a:rPr lang="ko-KR" altLang="en-US" sz="1000" dirty="0" smtClean="0"/>
              <a:t>압력</a:t>
            </a:r>
            <a:r>
              <a:rPr lang="en-US" altLang="ko-KR" sz="1000" dirty="0" smtClean="0"/>
              <a:t> 1ch</a:t>
            </a:r>
          </a:p>
          <a:p>
            <a:r>
              <a:rPr lang="ko-KR" altLang="en-US" sz="1000" dirty="0" smtClean="0"/>
              <a:t>     ▶ </a:t>
            </a:r>
            <a:r>
              <a:rPr lang="ko-KR" altLang="en-US" sz="1000" dirty="0" err="1" smtClean="0"/>
              <a:t>부흐홀츠</a:t>
            </a:r>
            <a:r>
              <a:rPr lang="ko-KR" altLang="en-US" sz="1000" dirty="0" smtClean="0"/>
              <a:t> </a:t>
            </a:r>
            <a:r>
              <a:rPr lang="ko-KR" altLang="en-US" sz="1000" dirty="0" err="1" smtClean="0"/>
              <a:t>계전기</a:t>
            </a:r>
            <a:r>
              <a:rPr lang="ko-KR" altLang="en-US" sz="1000" dirty="0" smtClean="0"/>
              <a:t> 입출력 접점 수용</a:t>
            </a:r>
            <a:endParaRPr lang="en-US" altLang="ko-KR" sz="1000" dirty="0" smtClean="0"/>
          </a:p>
          <a:p>
            <a:r>
              <a:rPr lang="en-US" altLang="ko-KR" sz="1000" dirty="0" smtClean="0"/>
              <a:t>2. </a:t>
            </a:r>
            <a:r>
              <a:rPr lang="ko-KR" altLang="en-US" sz="1000" dirty="0" smtClean="0"/>
              <a:t>전압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전류</a:t>
            </a:r>
            <a:r>
              <a:rPr lang="en-US" altLang="ko-KR" sz="1000" dirty="0" smtClean="0"/>
              <a:t> </a:t>
            </a:r>
            <a:r>
              <a:rPr lang="ko-KR" altLang="en-US" sz="1000" dirty="0" smtClean="0"/>
              <a:t>연산으로 산출된 각종 변압기 전기적 특성 값들의</a:t>
            </a:r>
            <a:endParaRPr lang="en-US" altLang="ko-KR" sz="1000" dirty="0" smtClean="0"/>
          </a:p>
          <a:p>
            <a:r>
              <a:rPr lang="ko-KR" altLang="en-US" sz="1000" dirty="0" smtClean="0"/>
              <a:t>   상</a:t>
            </a:r>
            <a:r>
              <a:rPr lang="en-US" altLang="ko-KR" sz="1000" dirty="0" smtClean="0"/>
              <a:t>,</a:t>
            </a:r>
            <a:r>
              <a:rPr lang="ko-KR" altLang="en-US" sz="1000" dirty="0" smtClean="0"/>
              <a:t>하한 과 특정 값의 변화율 재연산하여 변압기의 건전성을 </a:t>
            </a:r>
            <a:endParaRPr lang="en-US" altLang="ko-KR" sz="1000" dirty="0" smtClean="0"/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</a:t>
            </a:r>
            <a:r>
              <a:rPr lang="ko-KR" altLang="en-US" sz="1000" dirty="0" smtClean="0"/>
              <a:t>감시하고 이상 징후가 감지되면 경보 </a:t>
            </a:r>
            <a:endParaRPr lang="en-US" altLang="ko-KR" sz="1000" dirty="0" smtClean="0"/>
          </a:p>
          <a:p>
            <a:r>
              <a:rPr lang="en-US" altLang="ko-KR" sz="1000" dirty="0" smtClean="0"/>
              <a:t>3. </a:t>
            </a:r>
            <a:r>
              <a:rPr lang="ko-KR" altLang="en-US" sz="1000" dirty="0" smtClean="0"/>
              <a:t>레코더가 설치된 변압기에 대하여 호스트 프로그램을 통한 온</a:t>
            </a:r>
            <a:endParaRPr lang="en-US" altLang="ko-KR" sz="1000" dirty="0" smtClean="0"/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</a:t>
            </a:r>
            <a:r>
              <a:rPr lang="ko-KR" altLang="en-US" sz="1000" dirty="0" smtClean="0"/>
              <a:t>라인 감시가 가능하여야 하며 특정 변압기는 근접하여 </a:t>
            </a:r>
            <a:r>
              <a:rPr lang="en-US" altLang="ko-KR" sz="1000" dirty="0" err="1" smtClean="0"/>
              <a:t>Wifi</a:t>
            </a:r>
            <a:r>
              <a:rPr lang="en-US" altLang="ko-KR" sz="1000" dirty="0" smtClean="0"/>
              <a:t> </a:t>
            </a:r>
            <a:r>
              <a:rPr lang="ko-KR" altLang="en-US" sz="1000" dirty="0" smtClean="0"/>
              <a:t>무    </a:t>
            </a:r>
            <a:endParaRPr lang="en-US" altLang="ko-KR" sz="1000" dirty="0" smtClean="0"/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</a:t>
            </a:r>
            <a:r>
              <a:rPr lang="ko-KR" altLang="en-US" sz="1000" dirty="0" smtClean="0"/>
              <a:t>선 통신으로 </a:t>
            </a:r>
            <a:r>
              <a:rPr lang="ko-KR" altLang="en-US" sz="1000" dirty="0" err="1" smtClean="0"/>
              <a:t>건정성</a:t>
            </a:r>
            <a:r>
              <a:rPr lang="ko-KR" altLang="en-US" sz="1000" dirty="0" smtClean="0"/>
              <a:t> 데이터 확인이 가능하여야 한다</a:t>
            </a:r>
            <a:r>
              <a:rPr lang="en-US" altLang="ko-KR" sz="1000" dirty="0" smtClean="0"/>
              <a:t>. </a:t>
            </a:r>
            <a:endParaRPr lang="ko-KR" altLang="en-US" sz="1000" dirty="0"/>
          </a:p>
        </p:txBody>
      </p:sp>
      <p:sp>
        <p:nvSpPr>
          <p:cNvPr id="70" name="TextBox 69"/>
          <p:cNvSpPr txBox="1"/>
          <p:nvPr/>
        </p:nvSpPr>
        <p:spPr>
          <a:xfrm>
            <a:off x="2924944" y="1691680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[ </a:t>
            </a:r>
            <a:r>
              <a:rPr lang="ko-KR" altLang="en-US" sz="1200" b="1" dirty="0" smtClean="0"/>
              <a:t>구축 방안 </a:t>
            </a:r>
            <a:r>
              <a:rPr lang="en-US" altLang="ko-KR" sz="1200" b="1" dirty="0" smtClean="0"/>
              <a:t>]</a:t>
            </a:r>
            <a:endParaRPr lang="ko-KR" altLang="en-US" sz="1200" b="1" dirty="0"/>
          </a:p>
        </p:txBody>
      </p:sp>
    </p:spTree>
    <p:extLst>
      <p:ext uri="{BB962C8B-B14F-4D97-AF65-F5344CB8AC3E}">
        <p14:creationId xmlns="" xmlns:p14="http://schemas.microsoft.com/office/powerpoint/2010/main" val="20075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/>
          <p:nvPr/>
        </p:nvCxnSpPr>
        <p:spPr>
          <a:xfrm>
            <a:off x="171450" y="5503863"/>
            <a:ext cx="0" cy="15382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 flipH="1">
            <a:off x="168034" y="533011"/>
            <a:ext cx="3416" cy="175691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69050" y="2247801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개발내용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0899692"/>
              </p:ext>
            </p:extLst>
          </p:nvPr>
        </p:nvGraphicFramePr>
        <p:xfrm>
          <a:off x="171814" y="2572798"/>
          <a:ext cx="6676598" cy="264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128270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154">
                <a:tc>
                  <a:txBody>
                    <a:bodyPr/>
                    <a:lstStyle/>
                    <a:p>
                      <a:pPr latinLnBrk="1"/>
                      <a:endParaRPr lang="pl-PL" altLang="ko-K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4989" y="2582323"/>
            <a:ext cx="2008187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시스템 구성도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06776" y="2938492"/>
            <a:ext cx="1395884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8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차령</a:t>
            </a:r>
            <a:r>
              <a:rPr kumimoji="0" lang="ko-KR" altLang="en-US" sz="800" spc="-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800" spc="-8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거치형</a:t>
            </a:r>
            <a:r>
              <a:rPr kumimoji="0" lang="ko-KR" altLang="en-US" sz="800" spc="-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광학부</a:t>
            </a:r>
            <a:endParaRPr kumimoji="0" lang="en-US" altLang="ko-KR" sz="800" spc="-8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8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포트홀</a:t>
            </a:r>
            <a:r>
              <a:rPr kumimoji="0" lang="ko-KR" altLang="en-US" sz="800" spc="-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영역 탐지 알고리즘</a:t>
            </a:r>
            <a:endParaRPr kumimoji="0" lang="ko-KR" altLang="en-US" sz="800" spc="-8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513501" y="2582323"/>
            <a:ext cx="2006600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차량 </a:t>
            </a: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거치형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광학부 장치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4989" y="3853910"/>
            <a:ext cx="2008187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포트홀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영역 탐지 프로그램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13501" y="3853910"/>
            <a:ext cx="2369914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영상기반 </a:t>
            </a: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포트홀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인식 알고리즘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095749" y="5627688"/>
            <a:ext cx="2762251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652120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6753750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6991875"/>
            <a:ext cx="4164012" cy="53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특허출원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 및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S/W 2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대표특허 및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S/W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65625" y="5395342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64663461"/>
              </p:ext>
            </p:extLst>
          </p:nvPr>
        </p:nvGraphicFramePr>
        <p:xfrm>
          <a:off x="214527" y="7452320"/>
          <a:ext cx="3811661" cy="138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0902"/>
                <a:gridCol w="738039"/>
                <a:gridCol w="462720"/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655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영상 정보를 이용한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포트홀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검출 장치 및 방법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10-2014-0122668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328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1000" kern="1200" spc="-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특징점을</a:t>
                      </a:r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이용한 </a:t>
                      </a:r>
                      <a:r>
                        <a:rPr lang="ko-KR" altLang="en-US" sz="1000" kern="1200" spc="-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포트홀</a:t>
                      </a:r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검출 프로그램</a:t>
                      </a:r>
                      <a:endParaRPr lang="ko-KR" altLang="en-US" sz="10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C-2014-023055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S/W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328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영상 내 </a:t>
                      </a:r>
                      <a:r>
                        <a:rPr lang="ko-KR" altLang="en-US" sz="1000" kern="1200" spc="-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포트홀</a:t>
                      </a:r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검출 소프트웨어</a:t>
                      </a:r>
                      <a:endParaRPr lang="ko-KR" altLang="en-US" sz="10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C-2014-022134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S/W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643182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기술현황 및 기술내용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24363" y="5365972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15414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698157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6801375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14527" y="4179222"/>
            <a:ext cx="123701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차분영상 생성</a:t>
            </a:r>
            <a:endParaRPr kumimoji="0" lang="en-US" altLang="ko-KR" sz="800" spc="-8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잡음제거</a:t>
            </a:r>
            <a:endParaRPr kumimoji="0" lang="en-US" altLang="ko-KR" sz="800" spc="-8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동적 오브젝트 </a:t>
            </a:r>
            <a:r>
              <a:rPr kumimoji="0" lang="ko-KR" altLang="en-US" sz="800" spc="-8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추룰</a:t>
            </a:r>
            <a:endParaRPr kumimoji="0" lang="en-US" altLang="ko-KR" sz="800" spc="-8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8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포트홀</a:t>
            </a:r>
            <a:r>
              <a:rPr kumimoji="0" lang="ko-KR" altLang="en-US" sz="800" spc="-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탐지</a:t>
            </a:r>
            <a:endParaRPr kumimoji="0" lang="ko-KR" altLang="en-US" sz="800" spc="-8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56351" y="2963544"/>
            <a:ext cx="136927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각도 임의조정 가능</a:t>
            </a:r>
            <a:endParaRPr kumimoji="0" lang="en-US" altLang="ko-KR" sz="800" spc="-7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주행차선 중심 </a:t>
            </a:r>
            <a:r>
              <a:rPr kumimoji="0" lang="ko-KR" altLang="en-US" sz="800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다차로</a:t>
            </a:r>
            <a:r>
              <a:rPr kumimoji="0" lang="ko-KR" altLang="en-US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촬영</a:t>
            </a:r>
            <a:endParaRPr kumimoji="0" lang="en-US" altLang="ko-KR" sz="800" spc="-7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en-US" altLang="ko-KR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1280*720 </a:t>
            </a:r>
            <a:r>
              <a:rPr kumimoji="0" lang="ko-KR" altLang="en-US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해상도 </a:t>
            </a:r>
            <a:r>
              <a:rPr kumimoji="0" lang="en-US" altLang="ko-KR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60fps</a:t>
            </a:r>
            <a:endParaRPr kumimoji="0" lang="ko-KR" altLang="en-US" sz="800" spc="-7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81826" y="4169796"/>
            <a:ext cx="163497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영상 분할 및 </a:t>
            </a:r>
            <a:r>
              <a:rPr kumimoji="0" lang="ko-KR" altLang="en-US" sz="800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특징정</a:t>
            </a:r>
            <a:r>
              <a:rPr kumimoji="0" lang="ko-KR" altLang="en-US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추출 기반</a:t>
            </a:r>
            <a:endParaRPr kumimoji="0" lang="en-US" altLang="ko-KR" sz="800" spc="-7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분할부</a:t>
            </a:r>
            <a:r>
              <a:rPr kumimoji="0" lang="en-US" altLang="ko-KR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후보부</a:t>
            </a:r>
            <a:r>
              <a:rPr kumimoji="0" lang="en-US" altLang="ko-KR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spc="-7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결정부로</a:t>
            </a:r>
            <a:r>
              <a:rPr kumimoji="0" lang="ko-KR" altLang="en-US" sz="800" spc="-7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구성</a:t>
            </a:r>
            <a:endParaRPr kumimoji="0" lang="ko-KR" altLang="en-US" sz="800" spc="-7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0841944"/>
              </p:ext>
            </p:extLst>
          </p:nvPr>
        </p:nvGraphicFramePr>
        <p:xfrm>
          <a:off x="4133089" y="5641595"/>
          <a:ext cx="2743200" cy="33624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1273"/>
                <a:gridCol w="1911927"/>
              </a:tblGrid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교통안전기술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63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7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spc="-8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포트홀</a:t>
                      </a:r>
                      <a:r>
                        <a:rPr lang="ko-KR" altLang="en-US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영상 인식 시스템 장비의 공공사업 적용으로 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350</a:t>
                      </a:r>
                      <a:r>
                        <a:rPr lang="ko-KR" altLang="en-US" sz="900" spc="-8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억원</a:t>
                      </a:r>
                      <a:r>
                        <a:rPr lang="ko-KR" altLang="en-US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효과 발생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(※450</a:t>
                      </a:r>
                      <a:r>
                        <a:rPr lang="ko-KR" altLang="en-US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만원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900" spc="-8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외산장비가격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)ⅹ100</a:t>
                      </a:r>
                      <a:r>
                        <a:rPr lang="ko-KR" altLang="en-US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만원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개발 장비가격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)ⅹ10,000</a:t>
                      </a:r>
                      <a:r>
                        <a:rPr lang="ko-KR" altLang="en-US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적용차량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)=350</a:t>
                      </a:r>
                      <a:r>
                        <a:rPr lang="ko-KR" altLang="en-US" sz="900" spc="-8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억원</a:t>
                      </a:r>
                      <a:r>
                        <a:rPr lang="en-US" altLang="ko-KR" sz="9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900" spc="-8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                          류승기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skryu@kict.re.kr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0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47932786"/>
              </p:ext>
            </p:extLst>
          </p:nvPr>
        </p:nvGraphicFramePr>
        <p:xfrm>
          <a:off x="279400" y="5940152"/>
          <a:ext cx="379831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spc="-8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블랙박스</a:t>
                      </a:r>
                      <a:r>
                        <a:rPr lang="en-US" altLang="ko-KR" sz="1000" spc="-8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/</a:t>
                      </a:r>
                      <a:r>
                        <a:rPr lang="ko-KR" altLang="en-US" sz="1000" spc="-8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네비게이션</a:t>
                      </a:r>
                      <a:r>
                        <a:rPr lang="ko-KR" altLang="en-US" sz="1000" spc="-8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제조사 </a:t>
                      </a:r>
                      <a:endParaRPr lang="en-US" altLang="ko-KR" sz="1000" spc="-8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spc="-8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단말기 제조 중소기업 및 자동차 제조업체 등</a:t>
                      </a:r>
                      <a:endParaRPr lang="en-US" altLang="ko-KR" sz="1000" spc="-8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도로관리기관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국토부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지방국토관리청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지자체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한국도로공사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LH</a:t>
                      </a:r>
                      <a:r>
                        <a:rPr lang="ko-KR" alt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공사 등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1" name="그룹 55"/>
          <p:cNvGrpSpPr>
            <a:grpSpLocks/>
          </p:cNvGrpSpPr>
          <p:nvPr/>
        </p:nvGrpSpPr>
        <p:grpSpPr bwMode="auto">
          <a:xfrm>
            <a:off x="69850" y="2286146"/>
            <a:ext cx="215900" cy="215900"/>
            <a:chOff x="183877" y="2770128"/>
            <a:chExt cx="216000" cy="216000"/>
          </a:xfrm>
        </p:grpSpPr>
        <p:sp>
          <p:nvSpPr>
            <p:cNvPr id="56" name="타원 55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3" name="직사각형 62"/>
          <p:cNvSpPr/>
          <p:nvPr/>
        </p:nvSpPr>
        <p:spPr>
          <a:xfrm>
            <a:off x="174867" y="1139825"/>
            <a:ext cx="6408738" cy="1006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2385" y="2596428"/>
            <a:ext cx="1734516" cy="1253473"/>
          </a:xfrm>
          <a:prstGeom prst="rect">
            <a:avLst/>
          </a:prstGeom>
        </p:spPr>
      </p:pic>
      <p:pic>
        <p:nvPicPr>
          <p:cNvPr id="60" name="_x222806128" descr="EMB00001164018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836"/>
          <a:stretch/>
        </p:blipFill>
        <p:spPr bwMode="auto">
          <a:xfrm>
            <a:off x="4769684" y="2965975"/>
            <a:ext cx="2078524" cy="72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그룹 65"/>
          <p:cNvGrpSpPr/>
          <p:nvPr/>
        </p:nvGrpSpPr>
        <p:grpSpPr>
          <a:xfrm>
            <a:off x="1449748" y="4168235"/>
            <a:ext cx="1995453" cy="1064668"/>
            <a:chOff x="4881360" y="4585819"/>
            <a:chExt cx="3528392" cy="2042344"/>
          </a:xfrm>
        </p:grpSpPr>
        <p:pic>
          <p:nvPicPr>
            <p:cNvPr id="68" name="_x222804848" descr="EMB00001164019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360" y="4585819"/>
              <a:ext cx="3528392" cy="2042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직사각형 70"/>
            <p:cNvSpPr/>
            <p:nvPr/>
          </p:nvSpPr>
          <p:spPr>
            <a:xfrm>
              <a:off x="7491046" y="5566786"/>
              <a:ext cx="125606" cy="10550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8" cstate="print"/>
          <a:srcRect l="36761" t="33020" r="1846" b="14844"/>
          <a:stretch/>
        </p:blipFill>
        <p:spPr>
          <a:xfrm>
            <a:off x="5205142" y="4149216"/>
            <a:ext cx="1602459" cy="1081923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88132" y="792162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개발현황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254294" y="1343842"/>
            <a:ext cx="942457" cy="630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시스템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설계 완료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1567186" y="1343842"/>
            <a:ext cx="942457" cy="630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광학부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설계 완료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2880078" y="1343841"/>
            <a:ext cx="942457" cy="630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광학부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제작 완료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4234596" y="1343841"/>
            <a:ext cx="942457" cy="630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pc="-80" dirty="0" smtClean="0">
                <a:solidFill>
                  <a:schemeClr val="tx1"/>
                </a:solidFill>
              </a:rPr>
              <a:t>알고리즘 및 </a:t>
            </a:r>
            <a:r>
              <a:rPr lang="en-US" altLang="ko-KR" sz="1200" spc="-80" dirty="0" smtClean="0">
                <a:solidFill>
                  <a:schemeClr val="tx1"/>
                </a:solidFill>
              </a:rPr>
              <a:t>S/W </a:t>
            </a:r>
            <a:r>
              <a:rPr lang="ko-KR" altLang="en-US" sz="1200" spc="-80" dirty="0" smtClean="0">
                <a:solidFill>
                  <a:schemeClr val="tx1"/>
                </a:solidFill>
              </a:rPr>
              <a:t>개발 완료</a:t>
            </a:r>
            <a:endParaRPr lang="ko-KR" altLang="en-US" sz="1200" spc="-80" dirty="0">
              <a:solidFill>
                <a:schemeClr val="tx1"/>
              </a:solidFill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5547488" y="1343841"/>
            <a:ext cx="929751" cy="630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실증실험 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단계 중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cxnSp>
        <p:nvCxnSpPr>
          <p:cNvPr id="85" name="직선 화살표 연결선 84"/>
          <p:cNvCxnSpPr>
            <a:stCxn id="77" idx="3"/>
            <a:endCxn id="78" idx="1"/>
          </p:cNvCxnSpPr>
          <p:nvPr/>
        </p:nvCxnSpPr>
        <p:spPr>
          <a:xfrm>
            <a:off x="1196751" y="1659199"/>
            <a:ext cx="3704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화살표 연결선 87"/>
          <p:cNvCxnSpPr>
            <a:stCxn id="78" idx="3"/>
            <a:endCxn id="79" idx="1"/>
          </p:cNvCxnSpPr>
          <p:nvPr/>
        </p:nvCxnSpPr>
        <p:spPr>
          <a:xfrm flipV="1">
            <a:off x="2509643" y="1659198"/>
            <a:ext cx="37043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/>
          <p:cNvCxnSpPr>
            <a:stCxn id="79" idx="3"/>
            <a:endCxn id="80" idx="1"/>
          </p:cNvCxnSpPr>
          <p:nvPr/>
        </p:nvCxnSpPr>
        <p:spPr>
          <a:xfrm>
            <a:off x="3822535" y="1659198"/>
            <a:ext cx="412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/>
          <p:cNvCxnSpPr>
            <a:stCxn id="80" idx="3"/>
            <a:endCxn id="82" idx="1"/>
          </p:cNvCxnSpPr>
          <p:nvPr/>
        </p:nvCxnSpPr>
        <p:spPr>
          <a:xfrm>
            <a:off x="5177053" y="1659198"/>
            <a:ext cx="3704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95362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srgbClr val="3795AF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52" y="193574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15.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긴장력을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이용한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블록식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보강토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옹벽 공법 개발</a:t>
            </a:r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2840" y="955998"/>
            <a:ext cx="6355058" cy="735682"/>
          </a:xfrm>
          <a:prstGeom prst="rect">
            <a:avLst/>
          </a:prstGeom>
          <a:noFill/>
          <a:ln w="9525">
            <a:solidFill>
              <a:srgbClr val="379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기존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블록식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보강토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옹벽의 경우 열차 하중에 의한 진동이 발생하면 쌓기 상부에 위치한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보강재와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블록은 구속력이 상대적으로 적어 변형이 발생할 우려가 있으며 반복하중에 의해 벽체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중간부에서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배부름 현상이 발생할 수 있음</a:t>
            </a:r>
            <a:r>
              <a:rPr lang="en-US" altLang="ko-KR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이를 해소하기 위해  기존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블록식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보강토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옹벽에 포스트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텐션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부재를 이용한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긴장력을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가함으로서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일체벽으로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구성이 가능하게 되어 보강재의 길이를 줄일 수 있음</a:t>
            </a:r>
            <a:r>
              <a:rPr lang="en-US" altLang="ko-KR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10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1764064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기존 </a:t>
            </a:r>
            <a:r>
              <a:rPr lang="ko-KR" altLang="en-US" sz="15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기술대비 차별성</a:t>
            </a:r>
            <a:endParaRPr lang="ko-KR" altLang="en-US" sz="15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32856" y="1764064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327942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132856" y="4330792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640" y="548504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기술적 효과</a:t>
            </a:r>
            <a:endParaRPr lang="ko-KR" altLang="en-US" sz="14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3501008" y="548504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제적 효과</a:t>
            </a: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7201853"/>
              </p:ext>
            </p:extLst>
          </p:nvPr>
        </p:nvGraphicFramePr>
        <p:xfrm>
          <a:off x="214288" y="2211696"/>
          <a:ext cx="6527079" cy="2000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424"/>
                <a:gridCol w="2952328"/>
                <a:gridCol w="2952327"/>
              </a:tblGrid>
              <a:tr h="273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구  분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기존기술 </a:t>
                      </a:r>
                      <a:r>
                        <a:rPr lang="en-US" altLang="ko-KR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</a:t>
                      </a:r>
                      <a:endParaRPr lang="ko-KR" altLang="en-US" sz="11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기존기술 </a:t>
                      </a:r>
                      <a:r>
                        <a:rPr lang="en-US" altLang="ko-KR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2</a:t>
                      </a:r>
                      <a:endParaRPr lang="ko-KR" altLang="en-US" sz="11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57873">
                <a:tc>
                  <a:txBody>
                    <a:bodyPr/>
                    <a:lstStyle/>
                    <a:p>
                      <a:pPr lvl="0" algn="ctr" fontAlgn="base" latinLnBrk="1"/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전  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fontAlgn="base" latinLnBrk="1"/>
                      <a:endParaRPr lang="ko-KR" altLang="en-US" sz="9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172">
                <a:tc>
                  <a:txBody>
                    <a:bodyPr/>
                    <a:lstStyle/>
                    <a:p>
                      <a:pPr lvl="0" algn="ctr" fontAlgn="base" latinLnBrk="1"/>
                      <a:r>
                        <a:rPr lang="ko-KR" alt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장단점</a:t>
                      </a: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기존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블록식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옹벽은 블록이 개별부재로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전단키에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의한 수평이동만 제어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fontAlgn="base" latinLnBrk="1">
                        <a:buFont typeface="Arial" pitchFamily="34" charset="0"/>
                        <a:buChar char="•"/>
                      </a:pP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벽체 상부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토체에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의한 구속력이 부족하여 열차하중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재하시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진동에 의한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전단키의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파손</a:t>
                      </a:r>
                      <a:r>
                        <a:rPr lang="en-US" altLang="ko-KR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보강재의 </a:t>
                      </a:r>
                      <a:r>
                        <a:rPr lang="ko-KR" altLang="en-US" sz="10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인발변형</a:t>
                      </a:r>
                      <a:r>
                        <a:rPr lang="ko-KR" altLang="en-US" sz="1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및 배부름 현상이 발생함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5" name="직선 연결선 34"/>
          <p:cNvCxnSpPr/>
          <p:nvPr/>
        </p:nvCxnSpPr>
        <p:spPr>
          <a:xfrm>
            <a:off x="3429000" y="5868048"/>
            <a:ext cx="0" cy="2736400"/>
          </a:xfrm>
          <a:prstGeom prst="line">
            <a:avLst/>
          </a:prstGeom>
          <a:ln w="15875" cmpd="sng">
            <a:solidFill>
              <a:srgbClr val="41A7C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79115" y="615531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7498" y="6346191"/>
            <a:ext cx="307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블록식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옹벽에 비해 수직 및 수평강성이 증가 되어 통상적인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보강토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옹벽에의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중간부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배부름 현상을 방지할 수 있음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11752" y="5890160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벽체강성 증가로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보강토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옹벽 변형 방지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17215" y="5004049"/>
            <a:ext cx="6408712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블록식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보강토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옹벽에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긴장력을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재하함으로써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벽체의 수직 및 수평강성 증가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88640" y="468228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>
          <a:xfrm>
            <a:off x="213417" y="7211148"/>
            <a:ext cx="3132000" cy="4792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벽체강성 증가로 토목섬유 뒷길이 감소 및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보강재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수량 감소 가능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35"/>
          <p:cNvSpPr txBox="1">
            <a:spLocks noChangeArrowheads="1"/>
          </p:cNvSpPr>
          <p:nvPr/>
        </p:nvSpPr>
        <p:spPr bwMode="auto">
          <a:xfrm>
            <a:off x="184150" y="7804759"/>
            <a:ext cx="32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lnSpc>
                <a:spcPct val="120000"/>
              </a:lnSpc>
              <a:buFont typeface="Arial" pitchFamily="34" charset="0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err="1"/>
              <a:t>포스트텐션닝에</a:t>
            </a:r>
            <a:r>
              <a:rPr lang="ko-KR" altLang="en-US" dirty="0"/>
              <a:t> 의한 벽체 강성 증가로 토목섬유 뒷길이 감소 및 </a:t>
            </a:r>
            <a:r>
              <a:rPr lang="ko-KR" altLang="en-US" dirty="0" err="1"/>
              <a:t>보강재</a:t>
            </a:r>
            <a:r>
              <a:rPr lang="ko-KR" altLang="en-US" dirty="0"/>
              <a:t> </a:t>
            </a:r>
            <a:r>
              <a:rPr lang="ko-KR" altLang="en-US" dirty="0" smtClean="0"/>
              <a:t>수량 </a:t>
            </a:r>
            <a:r>
              <a:rPr lang="ko-KR" altLang="en-US" dirty="0"/>
              <a:t>감소가 가능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3505199" y="5890160"/>
            <a:ext cx="3132000" cy="3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보강재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수량 감소 및 뒷길이 감소</a:t>
            </a:r>
          </a:p>
        </p:txBody>
      </p:sp>
      <p:sp>
        <p:nvSpPr>
          <p:cNvPr id="47" name="TextBox 36"/>
          <p:cNvSpPr txBox="1">
            <a:spLocks noChangeArrowheads="1"/>
          </p:cNvSpPr>
          <p:nvPr/>
        </p:nvSpPr>
        <p:spPr bwMode="auto">
          <a:xfrm>
            <a:off x="3494088" y="6433085"/>
            <a:ext cx="310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lnSpc>
                <a:spcPct val="120000"/>
              </a:lnSpc>
              <a:buFont typeface="Arial" pitchFamily="34" charset="0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err="1"/>
              <a:t>보강재</a:t>
            </a:r>
            <a:r>
              <a:rPr lang="ko-KR" altLang="en-US" dirty="0"/>
              <a:t> 수량 및 뒷길이 감소를 통한 경제적 효과가 있음</a:t>
            </a:r>
            <a:r>
              <a:rPr lang="en-US" altLang="ko-KR" dirty="0"/>
              <a:t>. </a:t>
            </a:r>
            <a:r>
              <a:rPr lang="ko-KR" altLang="en-US" dirty="0"/>
              <a:t>또한 벽체 강성의 증강에 따라 </a:t>
            </a:r>
            <a:r>
              <a:rPr lang="ko-KR" altLang="en-US" dirty="0" err="1"/>
              <a:t>전면벽의</a:t>
            </a:r>
            <a:r>
              <a:rPr lang="ko-KR" altLang="en-US" dirty="0"/>
              <a:t> 효과를 설계에 반영할 수 있음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3505199" y="7203592"/>
            <a:ext cx="3132000" cy="3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유지관리 최소화로 경제성 향상</a:t>
            </a:r>
          </a:p>
        </p:txBody>
      </p:sp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3494088" y="7641743"/>
            <a:ext cx="3248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lnSpc>
                <a:spcPct val="120000"/>
              </a:lnSpc>
              <a:buFont typeface="Arial" pitchFamily="34" charset="0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/>
              <a:t>벽체 강성 증가에 따른 장기 내구성측면에서 유리하며 유지관리 최소화가 가능해짐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지진 및 자연재해에 대응하여 보다 높은 안전율 확보가 가능하며 위험도 분석을 통한 </a:t>
            </a:r>
            <a:r>
              <a:rPr lang="en-US" altLang="ko-KR" dirty="0"/>
              <a:t>LCC</a:t>
            </a:r>
            <a:r>
              <a:rPr lang="ko-KR" altLang="en-US" dirty="0"/>
              <a:t>확보가 가능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2513770"/>
            <a:ext cx="1453816" cy="108919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80" y="2513769"/>
            <a:ext cx="1602697" cy="1089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61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직선 연결선 58"/>
          <p:cNvCxnSpPr/>
          <p:nvPr/>
        </p:nvCxnSpPr>
        <p:spPr>
          <a:xfrm flipH="1">
            <a:off x="181503" y="5112122"/>
            <a:ext cx="3510" cy="1821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185013" y="383368"/>
            <a:ext cx="0" cy="10147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2856" y="98661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0" y="4947705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2856" y="4947705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088" y="5305888"/>
            <a:ext cx="2636912" cy="34937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260648" y="7016090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출원특허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04" name="표 10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4393983"/>
              </p:ext>
            </p:extLst>
          </p:nvPr>
        </p:nvGraphicFramePr>
        <p:xfrm>
          <a:off x="4286256" y="5546630"/>
          <a:ext cx="2492896" cy="3213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881"/>
                <a:gridCol w="1813015"/>
              </a:tblGrid>
              <a:tr h="3935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E10602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궤도토목기술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097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29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*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기존 시스템의 문제점 해결을 위한 지속적 수요가 예상됨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한국철도기술연구원                                           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shlee@krri.re.kr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3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4377804" y="5253605"/>
            <a:ext cx="285692" cy="250226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6627995"/>
              </p:ext>
            </p:extLst>
          </p:nvPr>
        </p:nvGraphicFramePr>
        <p:xfrm>
          <a:off x="296883" y="7299458"/>
          <a:ext cx="3852196" cy="1306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5154"/>
                <a:gridCol w="784138"/>
                <a:gridCol w="462904"/>
              </a:tblGrid>
              <a:tr h="3000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발명의 명칭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특허번호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비고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긴장력을</a:t>
                      </a:r>
                      <a:r>
                        <a:rPr lang="ko-KR" altLang="en-US" sz="11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이용한 </a:t>
                      </a:r>
                      <a:r>
                        <a:rPr lang="ko-KR" altLang="en-US" sz="11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블록식</a:t>
                      </a:r>
                      <a:r>
                        <a:rPr lang="ko-KR" altLang="en-US" sz="11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보강토</a:t>
                      </a:r>
                      <a:r>
                        <a:rPr lang="ko-KR" altLang="en-US" sz="11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옹벽 및 그 시공 방법</a:t>
                      </a:r>
                      <a:endParaRPr lang="ko-KR" altLang="en-US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10-2013-0063489</a:t>
                      </a:r>
                      <a:endParaRPr lang="ko-KR" altLang="en-US" sz="11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출원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98661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시공실적 및 기술내용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9808459"/>
              </p:ext>
            </p:extLst>
          </p:nvPr>
        </p:nvGraphicFramePr>
        <p:xfrm>
          <a:off x="309796" y="5768878"/>
          <a:ext cx="383928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9642"/>
                <a:gridCol w="1919642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기술 수요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적용처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한국철도공사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한국철도시설공단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기타</a:t>
                      </a:r>
                      <a:r>
                        <a:rPr lang="ko-KR" altLang="en-US" sz="10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옹벽대체 </a:t>
                      </a:r>
                      <a:r>
                        <a:rPr lang="ko-KR" altLang="en-US" sz="1000" b="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시공사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한국철도공사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한국철도시설공단</a:t>
                      </a:r>
                      <a:endParaRPr lang="en-US" altLang="ko-KR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기타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보강토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시공사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" name="직사각형 49"/>
          <p:cNvSpPr/>
          <p:nvPr/>
        </p:nvSpPr>
        <p:spPr>
          <a:xfrm>
            <a:off x="260648" y="530709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공실적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09796" y="890748"/>
            <a:ext cx="6408712" cy="383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시공실적 없음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60648" y="1274729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술내용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53" name="표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10085409"/>
              </p:ext>
            </p:extLst>
          </p:nvPr>
        </p:nvGraphicFramePr>
        <p:xfrm>
          <a:off x="116632" y="1705461"/>
          <a:ext cx="6676598" cy="31201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6384"/>
                <a:gridCol w="3220214"/>
              </a:tblGrid>
              <a:tr h="1485020">
                <a:tc row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3573016" y="1703357"/>
            <a:ext cx="2221693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전면부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개념도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260648" y="5387073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60648" y="672795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0287" y="602728"/>
            <a:ext cx="216000" cy="216000"/>
            <a:chOff x="183877" y="2770128"/>
            <a:chExt cx="257954" cy="257954"/>
          </a:xfrm>
        </p:grpSpPr>
        <p:sp>
          <p:nvSpPr>
            <p:cNvPr id="39" name="타원 3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40"/>
          <p:cNvGrpSpPr/>
          <p:nvPr/>
        </p:nvGrpSpPr>
        <p:grpSpPr>
          <a:xfrm>
            <a:off x="70287" y="1346748"/>
            <a:ext cx="216000" cy="216000"/>
            <a:chOff x="183877" y="2770128"/>
            <a:chExt cx="257954" cy="257954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43"/>
          <p:cNvGrpSpPr/>
          <p:nvPr/>
        </p:nvGrpSpPr>
        <p:grpSpPr>
          <a:xfrm>
            <a:off x="70287" y="5459092"/>
            <a:ext cx="216000" cy="216000"/>
            <a:chOff x="183877" y="2770128"/>
            <a:chExt cx="257954" cy="257954"/>
          </a:xfrm>
        </p:grpSpPr>
        <p:sp>
          <p:nvSpPr>
            <p:cNvPr id="45" name="타원 44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그룹 46"/>
          <p:cNvGrpSpPr/>
          <p:nvPr/>
        </p:nvGrpSpPr>
        <p:grpSpPr>
          <a:xfrm>
            <a:off x="70287" y="6799974"/>
            <a:ext cx="216000" cy="216000"/>
            <a:chOff x="183877" y="2770128"/>
            <a:chExt cx="257954" cy="257954"/>
          </a:xfrm>
        </p:grpSpPr>
        <p:sp>
          <p:nvSpPr>
            <p:cNvPr id="48" name="타원 47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96472" y="521599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pic>
        <p:nvPicPr>
          <p:cNvPr id="60" name="_x237451776" descr="EMB000011d02e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1907704"/>
            <a:ext cx="1615445" cy="1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_x237452096" descr="EMB000011d02ed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9"/>
          <a:stretch>
            <a:fillRect/>
          </a:stretch>
        </p:blipFill>
        <p:spPr bwMode="auto">
          <a:xfrm>
            <a:off x="188640" y="2987944"/>
            <a:ext cx="1644734" cy="1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_x237452496" descr="EMB000011d02ed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2987944"/>
            <a:ext cx="1641601" cy="1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37942" y="4211960"/>
            <a:ext cx="3144181" cy="621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콘크리트 기초와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긴장재를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연결하고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긴장재와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긴장재는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커플러로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연결하여 최종적으로 벽체 상부에서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토크력에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의해 긴장하여 블록을 일체화함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kumimoji="0"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66" name="_x485846488" descr="EMB000011d02ed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31" b="2266"/>
          <a:stretch>
            <a:fillRect/>
          </a:stretch>
        </p:blipFill>
        <p:spPr bwMode="auto">
          <a:xfrm>
            <a:off x="4034042" y="3472238"/>
            <a:ext cx="2520000" cy="1315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_x485842312" descr="EMB000011d02e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17"/>
          <a:stretch>
            <a:fillRect/>
          </a:stretch>
        </p:blipFill>
        <p:spPr bwMode="auto">
          <a:xfrm>
            <a:off x="4000656" y="2031504"/>
            <a:ext cx="2520000" cy="1100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573016" y="3192273"/>
            <a:ext cx="2221693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후</a:t>
            </a:r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면부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개념도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8068" y="1706617"/>
            <a:ext cx="1479166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긴장재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접속 방법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75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941417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941417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유압을 이용한 침목의 자동침하보정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직선 연결선 25"/>
          <p:cNvCxnSpPr/>
          <p:nvPr/>
        </p:nvCxnSpPr>
        <p:spPr>
          <a:xfrm>
            <a:off x="296863" y="2585244"/>
            <a:ext cx="0" cy="10556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58787" y="3113088"/>
            <a:ext cx="62103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해당사항 없음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그룹 15"/>
          <p:cNvGrpSpPr>
            <a:grpSpLocks/>
          </p:cNvGrpSpPr>
          <p:nvPr/>
        </p:nvGrpSpPr>
        <p:grpSpPr bwMode="auto">
          <a:xfrm>
            <a:off x="188913" y="2854325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250" y="3576638"/>
            <a:ext cx="6126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별성내용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8788" y="3817938"/>
            <a:ext cx="64531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해당사항 없음</a:t>
            </a:r>
            <a:endParaRPr kumimoji="0"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40"/>
          <p:cNvGrpSpPr>
            <a:grpSpLocks/>
          </p:cNvGrpSpPr>
          <p:nvPr/>
        </p:nvGrpSpPr>
        <p:grpSpPr bwMode="auto">
          <a:xfrm>
            <a:off x="187325" y="3590925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833688"/>
            <a:ext cx="1523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별성내용 </a:t>
            </a:r>
            <a:r>
              <a:rPr kumimoji="0"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12997" y="1475656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ko-KR" altLang="en-US" sz="1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궤도 </a:t>
            </a:r>
            <a:r>
              <a:rPr lang="ko-KR" altLang="en-US" sz="1100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접속부</a:t>
            </a:r>
            <a:r>
              <a:rPr lang="en-US" altLang="ko-KR" sz="1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또는 강성천이구간</a:t>
            </a:r>
            <a:r>
              <a:rPr lang="en-US" altLang="ko-KR" sz="1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의 강성차이에 의해 도상자갈 구간에서 뜬 침목이 발생 </a:t>
            </a:r>
            <a:endParaRPr lang="en-US" altLang="ko-KR" sz="1100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just">
              <a:lnSpc>
                <a:spcPct val="150000"/>
              </a:lnSpc>
              <a:defRPr/>
            </a:pPr>
            <a:r>
              <a:rPr lang="ko-KR" altLang="en-US" sz="1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간단히 기존 침목에 설치하여 들뜬 침목을 방지함으로써 궤도틀림을 근본적으로 억제하는 기술 개발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188913" y="6354622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궤도 파괴 억제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4150" y="6810234"/>
            <a:ext cx="31003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터널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토공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교량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토공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접속부에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빈번하게 발생하는 뜬 침목 발생방지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뜬 침목에 의해 발생하는 궤도파괴 억제 가능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505200" y="6354622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유지보수비용 절감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88913" y="7596047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주행안정성 및 승차감 향상</a:t>
            </a:r>
            <a:endParaRPr lang="en-US" altLang="ko-KR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TextBox 35"/>
          <p:cNvSpPr txBox="1">
            <a:spLocks noChangeArrowheads="1"/>
          </p:cNvSpPr>
          <p:nvPr/>
        </p:nvSpPr>
        <p:spPr bwMode="auto">
          <a:xfrm>
            <a:off x="184150" y="8034197"/>
            <a:ext cx="3244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레일의 피로수명 연장 및 궤도파괴 억제를 통해   열차주행안정성 및 승차감 향상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xtBox 36"/>
          <p:cNvSpPr txBox="1">
            <a:spLocks noChangeArrowheads="1"/>
          </p:cNvSpPr>
          <p:nvPr/>
        </p:nvSpPr>
        <p:spPr bwMode="auto">
          <a:xfrm>
            <a:off x="3494088" y="6897547"/>
            <a:ext cx="310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자갈도상궤도 노반침하의 효율적 복구 가능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회 설치로 반복적용이 가능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505200" y="7596047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영업손실 최소화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TextBox 43"/>
          <p:cNvSpPr txBox="1">
            <a:spLocks noChangeArrowheads="1"/>
          </p:cNvSpPr>
          <p:nvPr/>
        </p:nvSpPr>
        <p:spPr bwMode="auto">
          <a:xfrm>
            <a:off x="3494088" y="8034197"/>
            <a:ext cx="3248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열차차단시간을 이용한 신속한 복구 가능</a:t>
            </a:r>
            <a:endParaRPr lang="en-US" altLang="ko-KR" dirty="0" smtClean="0"/>
          </a:p>
          <a:p>
            <a:r>
              <a:rPr lang="ko-KR" altLang="en-US" dirty="0" smtClean="0"/>
              <a:t>침하복구를 위한 운행중단 방지</a:t>
            </a:r>
            <a:endParaRPr lang="en-US" altLang="ko-KR" dirty="0" smtClean="0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0" y="539552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16. </a:t>
            </a:r>
            <a:r>
              <a:rPr kumimoji="0"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노반 취약개소 유비조수 효율화를 위한 자동침하복원장치개발</a:t>
            </a:r>
            <a:endParaRPr kumimoji="0"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9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>
            <a:endCxn id="98" idx="4"/>
          </p:cNvCxnSpPr>
          <p:nvPr/>
        </p:nvCxnSpPr>
        <p:spPr>
          <a:xfrm>
            <a:off x="171450" y="5535718"/>
            <a:ext cx="6350" cy="151610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>
            <a:endCxn id="58" idx="4"/>
          </p:cNvCxnSpPr>
          <p:nvPr/>
        </p:nvCxnSpPr>
        <p:spPr>
          <a:xfrm>
            <a:off x="171450" y="654843"/>
            <a:ext cx="8732" cy="33647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854" y="1158849"/>
            <a:ext cx="200818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열차 주행 시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0854" y="2430436"/>
            <a:ext cx="2008187" cy="261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열차 통과 후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623656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6788300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6991875"/>
            <a:ext cx="4164012" cy="53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등록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대표특허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1168496"/>
              </p:ext>
            </p:extLst>
          </p:nvPr>
        </p:nvGraphicFramePr>
        <p:xfrm>
          <a:off x="265113" y="7519454"/>
          <a:ext cx="3811960" cy="10503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3807"/>
                <a:gridCol w="927786"/>
                <a:gridCol w="440367"/>
              </a:tblGrid>
              <a:tr h="1823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024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궤도접속부의 침목 자동 침하보정 장치 및 그 시공 방법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10-1374526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8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유압을 이용한 궤도 부등침하 자동보정장치가 매립된 침목 및 그 보정 방법</a:t>
                      </a:r>
                      <a:endParaRPr lang="ko-KR" altLang="en-US" sz="10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10-2014-0184764-09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643182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smtClean="0">
                <a:latin typeface="나눔고딕 ExtraBold" pitchFamily="50" charset="-127"/>
                <a:ea typeface="나눔고딕 ExtraBold" pitchFamily="50" charset="-127"/>
              </a:rPr>
              <a:t>기술내용 및 현장적용 실적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2" name="그룹 66"/>
          <p:cNvGrpSpPr>
            <a:grpSpLocks/>
          </p:cNvGrpSpPr>
          <p:nvPr/>
        </p:nvGrpSpPr>
        <p:grpSpPr bwMode="auto">
          <a:xfrm>
            <a:off x="69850" y="831823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92023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71"/>
          <p:cNvGrpSpPr>
            <a:grpSpLocks/>
          </p:cNvGrpSpPr>
          <p:nvPr/>
        </p:nvGrpSpPr>
        <p:grpSpPr bwMode="auto">
          <a:xfrm>
            <a:off x="69850" y="5669693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81"/>
          <p:cNvGrpSpPr>
            <a:grpSpLocks/>
          </p:cNvGrpSpPr>
          <p:nvPr/>
        </p:nvGrpSpPr>
        <p:grpSpPr bwMode="auto">
          <a:xfrm>
            <a:off x="69850" y="6835925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88640" y="2744761"/>
            <a:ext cx="2304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침목에 고정되어 있는 내통은 침목과 함께 원위치로 상승</a:t>
            </a:r>
            <a:endParaRPr kumimoji="0"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내통과 외통의 사이</a:t>
            </a:r>
            <a:r>
              <a:rPr kumimoji="0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의</a:t>
            </a: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Air Bag</a:t>
            </a: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의 반발력으로 도상자갈에 접하여 위치</a:t>
            </a:r>
            <a:endParaRPr kumimoji="0"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뜬 침목의 충격에 의한 궤도파괴 방지</a:t>
            </a:r>
            <a:endParaRPr kumimoji="0"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9822480"/>
              </p:ext>
            </p:extLst>
          </p:nvPr>
        </p:nvGraphicFramePr>
        <p:xfrm>
          <a:off x="4333875" y="5788025"/>
          <a:ext cx="2492896" cy="30057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423"/>
                <a:gridCol w="1737473"/>
              </a:tblGrid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E10606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철도시스템 유지관리기술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63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7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*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유지보수의 중요성이 강조되는 현 시장상황에 맞춰 수요가 있을 것으로 예상됨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소속기관                                            발명자 </a:t>
                      </a:r>
                      <a:r>
                        <a:rPr lang="ko-KR" altLang="en-US" sz="9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이메일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0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34940790"/>
              </p:ext>
            </p:extLst>
          </p:nvPr>
        </p:nvGraphicFramePr>
        <p:xfrm>
          <a:off x="279400" y="5913180"/>
          <a:ext cx="3797672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193"/>
                <a:gridCol w="1753479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궤도 유지보수 기관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신규선로 설계 및 건설회사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침목제작 기업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궤도 유지보수 장치     개발 </a:t>
                      </a:r>
                      <a:r>
                        <a:rPr lang="ko-KR" alt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기업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그룹 55"/>
          <p:cNvGrpSpPr>
            <a:grpSpLocks/>
          </p:cNvGrpSpPr>
          <p:nvPr/>
        </p:nvGrpSpPr>
        <p:grpSpPr bwMode="auto">
          <a:xfrm>
            <a:off x="69850" y="3822696"/>
            <a:ext cx="215900" cy="215900"/>
            <a:chOff x="183877" y="2770128"/>
            <a:chExt cx="216000" cy="216000"/>
          </a:xfrm>
        </p:grpSpPr>
        <p:sp>
          <p:nvSpPr>
            <p:cNvPr id="56" name="타원 55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38138" y="3783009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현장적용 실적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260350" y="4137029"/>
            <a:ext cx="6408738" cy="1006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7338" y="4162429"/>
            <a:ext cx="6381750" cy="2619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Tx/>
              <a:buChar char="-"/>
              <a:defRPr kumimoji="0" sz="1100" b="1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해당사항 없음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9" name="_x92893496" descr="EMB00000d8829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3336" y="1037518"/>
            <a:ext cx="3960000" cy="1374242"/>
          </a:xfrm>
          <a:prstGeom prst="rect">
            <a:avLst/>
          </a:prstGeom>
          <a:noFill/>
        </p:spPr>
      </p:pic>
      <p:pic>
        <p:nvPicPr>
          <p:cNvPr id="60" name="_x92896096" descr="EMB00000d8829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7643" y="2489601"/>
            <a:ext cx="3960000" cy="1342475"/>
          </a:xfrm>
          <a:prstGeom prst="rect">
            <a:avLst/>
          </a:prstGeom>
          <a:noFill/>
        </p:spPr>
      </p:pic>
      <p:sp>
        <p:nvSpPr>
          <p:cNvPr id="66" name="TextBox 65"/>
          <p:cNvSpPr txBox="1"/>
          <p:nvPr/>
        </p:nvSpPr>
        <p:spPr>
          <a:xfrm>
            <a:off x="188640" y="1440464"/>
            <a:ext cx="230425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도상자갈의 침하와 함께 침목 및 침하보정장치가 하강</a:t>
            </a:r>
            <a:endParaRPr kumimoji="0"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침하보정장치가 독립적으로 거동하여 부등침하에 능동적으로 대응</a:t>
            </a:r>
            <a:endParaRPr kumimoji="0"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상세내용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1887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직선 연결선 25"/>
          <p:cNvCxnSpPr>
            <a:endCxn id="42" idx="0"/>
          </p:cNvCxnSpPr>
          <p:nvPr/>
        </p:nvCxnSpPr>
        <p:spPr>
          <a:xfrm flipH="1">
            <a:off x="296069" y="2585244"/>
            <a:ext cx="794" cy="121213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33671" y="3067737"/>
            <a:ext cx="6210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약액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살포를 통한 공법으로서 간단한 시공이 가능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도상자갈 입자간 접착으로 인해 승차감 저하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및 도상자갈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갱환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곤란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국산화 기술이 없음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그룹 15"/>
          <p:cNvGrpSpPr>
            <a:grpSpLocks/>
          </p:cNvGrpSpPr>
          <p:nvPr/>
        </p:nvGrpSpPr>
        <p:grpSpPr bwMode="auto">
          <a:xfrm>
            <a:off x="188913" y="2854325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8122" y="3756994"/>
            <a:ext cx="6126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장치를 이용한 기술은 현재 없음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0660" y="3998294"/>
            <a:ext cx="64531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약액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살포외에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장치를 이용한 기술은 현재 없음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대형 유지보수 장비를 이용한 주기적 </a:t>
            </a:r>
            <a:r>
              <a:rPr kumimoji="0"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도상갱환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자갈치기</a:t>
            </a:r>
            <a:r>
              <a:rPr kumimoji="0"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등의 유지보수 작업 시행</a:t>
            </a:r>
            <a:endParaRPr kumimoji="0"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buFontTx/>
              <a:buChar char="-"/>
            </a:pP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부분적인 인력작업</a:t>
            </a:r>
            <a:endParaRPr kumimoji="0"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40"/>
          <p:cNvGrpSpPr>
            <a:grpSpLocks/>
          </p:cNvGrpSpPr>
          <p:nvPr/>
        </p:nvGrpSpPr>
        <p:grpSpPr bwMode="auto">
          <a:xfrm>
            <a:off x="187325" y="3797380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15290" y="2818448"/>
            <a:ext cx="208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도상자갈 안정제 공법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-99392" y="539552"/>
            <a:ext cx="7101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17. </a:t>
            </a:r>
            <a:r>
              <a:rPr kumimoji="0"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유도상 궤도의 유지보수 최소화를 위한 도상자갈 구속장치 개발</a:t>
            </a:r>
            <a:endParaRPr kumimoji="0"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60648" y="1447453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ko-KR" altLang="en-US" sz="10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열차진동에 의한 도상자갈 측방 유동 및 도상자갈 이완으로 인한 유도상궤도 유지보수 빈도 증가</a:t>
            </a:r>
            <a:endParaRPr lang="en-US" altLang="ko-KR" sz="1000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ko-KR" altLang="en-US" sz="10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도상자갈의 측방 유동을 방지하는 도상자갈 측방유동 방지 펜스 개발</a:t>
            </a:r>
            <a:endParaRPr lang="en-US" altLang="ko-KR" sz="1000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ko-KR" altLang="en-US" sz="10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도상자갈 이완 방지를 위한 도상자갈 수직방향 구속장치 개발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유도상궤도 안정성 향상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4150" y="6699250"/>
            <a:ext cx="3100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도상자갈의 측방유동뿐 아니라 침목의 측방 이동을 구속함으로써 침목의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횡저항력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증가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도상자갈 상하방향 및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횡방향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구속을 통하여 도상자갈의 일체화 효과로 인한 궤도안정성 향상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505200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유지관리 최소화로 경제성 향상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188913" y="7532814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작업공간 확보 및 궤도재료 저장공간 확보</a:t>
            </a:r>
            <a:endParaRPr lang="ko-KR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TextBox 35"/>
          <p:cNvSpPr txBox="1">
            <a:spLocks noChangeArrowheads="1"/>
          </p:cNvSpPr>
          <p:nvPr/>
        </p:nvSpPr>
        <p:spPr bwMode="auto">
          <a:xfrm>
            <a:off x="182563" y="7970838"/>
            <a:ext cx="3101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복선의 경우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선로와 선로 사이를 측방유동 펜스로 상호 연결함으로써 작업자의 작업공간 확보로 작업효율성 및 안정성 향상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조립구조를 통한 궤도재료 저장공간 확보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TextBox 36"/>
          <p:cNvSpPr txBox="1">
            <a:spLocks noChangeArrowheads="1"/>
          </p:cNvSpPr>
          <p:nvPr/>
        </p:nvSpPr>
        <p:spPr bwMode="auto">
          <a:xfrm>
            <a:off x="3494088" y="6710363"/>
            <a:ext cx="31019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열차진동에 의한 도상자갈 측방유동 방지 및 도상자갈 이완 방지로 인한 궤도구조 침하 감소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궤도틀림 감소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도상자갈 유실 방지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도상자갈 일체화로 인한 도상자갈간 마찰 및 충격감소로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도상갱환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주기 연장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3513937" y="7754144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궤도 노반 폭 감소로 인한 경제성 향상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" name="TextBox 43"/>
          <p:cNvSpPr txBox="1">
            <a:spLocks noChangeArrowheads="1"/>
          </p:cNvSpPr>
          <p:nvPr/>
        </p:nvSpPr>
        <p:spPr bwMode="auto">
          <a:xfrm>
            <a:off x="3522158" y="8147635"/>
            <a:ext cx="3121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도상자갈 </a:t>
            </a:r>
            <a:r>
              <a:rPr lang="ko-KR" altLang="en-US" dirty="0" err="1" smtClean="0"/>
              <a:t>횡저항력</a:t>
            </a:r>
            <a:r>
              <a:rPr lang="ko-KR" altLang="en-US" dirty="0" smtClean="0"/>
              <a:t> 확보를 위해 반드시 설치해야 할 도상 </a:t>
            </a:r>
            <a:r>
              <a:rPr lang="ko-KR" altLang="en-US" dirty="0" err="1" smtClean="0"/>
              <a:t>어깨폭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미설치로</a:t>
            </a:r>
            <a:r>
              <a:rPr lang="ko-KR" altLang="en-US" dirty="0" smtClean="0"/>
              <a:t> 인한 궤도 </a:t>
            </a:r>
            <a:r>
              <a:rPr lang="ko-KR" altLang="en-US" dirty="0" err="1" smtClean="0"/>
              <a:t>노반폭</a:t>
            </a:r>
            <a:r>
              <a:rPr lang="ko-KR" altLang="en-US" dirty="0" smtClean="0"/>
              <a:t> 감소 가능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269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/>
          <p:nvPr/>
        </p:nvCxnSpPr>
        <p:spPr>
          <a:xfrm>
            <a:off x="171450" y="5503863"/>
            <a:ext cx="0" cy="15382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450" y="654843"/>
            <a:ext cx="0" cy="3096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87350" y="786817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3047862"/>
              </p:ext>
            </p:extLst>
          </p:nvPr>
        </p:nvGraphicFramePr>
        <p:xfrm>
          <a:off x="93663" y="1149324"/>
          <a:ext cx="6676598" cy="2990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299062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6838" y="1158849"/>
            <a:ext cx="2008187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도상자갈 측방유동 방지펜스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71450" y="1483172"/>
            <a:ext cx="3202781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펜스와 지지대로 구성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펜스는 경량화된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신재료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활용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펜스는 우수에 의한 수압증가 방지를 위한 배수기능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작업자의 안전한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작업로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확보를 위한 고강도 재료 활용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지지대 고정방법은 옹벽 메커니즘 활용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교환이 용이한 구조 적용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17660" y="5506219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6881813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7119938"/>
            <a:ext cx="4164012" cy="53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공개특허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대표특허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06242" y="5382394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9604922"/>
              </p:ext>
            </p:extLst>
          </p:nvPr>
        </p:nvGraphicFramePr>
        <p:xfrm>
          <a:off x="265113" y="7656513"/>
          <a:ext cx="3811661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815"/>
                <a:gridCol w="833126"/>
                <a:gridCol w="462720"/>
              </a:tblGrid>
              <a:tr h="2184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65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유도상궤도의 도상자갈 측방유동 방지 펜스 구조물 및 그 시공방법</a:t>
                      </a: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특허출원</a:t>
                      </a:r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)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10-2013-0065271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65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spc="-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긴장력이</a:t>
                      </a:r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도입된 아스팔트 노반 </a:t>
                      </a:r>
                      <a:r>
                        <a:rPr lang="ko-KR" altLang="en-US" sz="1000" kern="1200" spc="-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유도상궤도구조</a:t>
                      </a:r>
                      <a:r>
                        <a:rPr lang="ko-KR" altLang="en-US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및 그 시공방법</a:t>
                      </a:r>
                      <a:r>
                        <a:rPr lang="en-US" altLang="ko-KR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00" kern="1200" spc="-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측허출원</a:t>
                      </a:r>
                      <a:r>
                        <a:rPr lang="en-US" altLang="ko-KR" sz="10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)</a:t>
                      </a:r>
                      <a:endParaRPr lang="ko-KR" altLang="en-US" sz="10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10-2013-0065270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643182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smtClean="0">
                <a:latin typeface="나눔고딕 ExtraBold" pitchFamily="50" charset="-127"/>
                <a:ea typeface="나눔고딕 ExtraBold" pitchFamily="50" charset="-127"/>
              </a:rPr>
              <a:t>기술내용 및 현장적용 실적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23705" y="5344294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3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그룹 81"/>
          <p:cNvGrpSpPr>
            <a:grpSpLocks/>
          </p:cNvGrpSpPr>
          <p:nvPr/>
        </p:nvGrpSpPr>
        <p:grpSpPr bwMode="auto">
          <a:xfrm>
            <a:off x="69850" y="6929438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81404331"/>
              </p:ext>
            </p:extLst>
          </p:nvPr>
        </p:nvGraphicFramePr>
        <p:xfrm>
          <a:off x="4261867" y="5666556"/>
          <a:ext cx="2551509" cy="2983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055"/>
                <a:gridCol w="1893454"/>
              </a:tblGrid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E10602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궤도토목기술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63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7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유도상 궤도의 유지보수비 감소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작업자 안전확보를 위한 지속적 현장적용 수요가 예상됨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30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소속기관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한국철도기술연구원                                           발명자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이진욱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  <a:hlinkClick r:id="rId5"/>
                        </a:rPr>
                        <a:t>jinugi@krri.re.kr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0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3301440"/>
              </p:ext>
            </p:extLst>
          </p:nvPr>
        </p:nvGraphicFramePr>
        <p:xfrm>
          <a:off x="279400" y="6113463"/>
          <a:ext cx="3798314" cy="714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유지보수 기업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궤도재료 제작 기업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한국철도공사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한국철도시설공사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그룹 55"/>
          <p:cNvGrpSpPr>
            <a:grpSpLocks/>
          </p:cNvGrpSpPr>
          <p:nvPr/>
        </p:nvGrpSpPr>
        <p:grpSpPr bwMode="auto">
          <a:xfrm>
            <a:off x="69850" y="4305096"/>
            <a:ext cx="215900" cy="215900"/>
            <a:chOff x="183877" y="2770128"/>
            <a:chExt cx="216000" cy="216000"/>
          </a:xfrm>
        </p:grpSpPr>
        <p:sp>
          <p:nvSpPr>
            <p:cNvPr id="56" name="타원 55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88926" y="4246759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현장적용 실적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260350" y="4619430"/>
            <a:ext cx="6408738" cy="5286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9401" y="4614018"/>
            <a:ext cx="6381750" cy="2619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Tx/>
              <a:buChar char="-"/>
              <a:defRPr kumimoji="0" sz="1100" b="1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상세내용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1037" y="4816279"/>
            <a:ext cx="61214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현장적용 실적 없음</a:t>
            </a:r>
            <a:r>
              <a:rPr kumimoji="0"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kumimoji="0"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73433" y="-669977"/>
            <a:ext cx="1736064" cy="1553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6710528" descr="EMB000010840d4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190"/>
          <a:stretch>
            <a:fillRect/>
          </a:stretch>
        </p:blipFill>
        <p:spPr bwMode="auto">
          <a:xfrm>
            <a:off x="602307" y="2634241"/>
            <a:ext cx="2445050" cy="1265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374231" y="1158849"/>
            <a:ext cx="2008187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도상자갈 수직방향 구속장치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46012" y="1489665"/>
            <a:ext cx="3146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도상고정판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지지대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긴장재로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구성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도상자갈 하부에 지지대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도상자갈 상부에 도상고정판 설치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지지대와 도상고정판을 스프링으로 이루어져 있는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긴장재로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연결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교환이 용이한 구조로 적용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9" name="_x46710048" descr="EMB000010840d6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48" y="3022369"/>
            <a:ext cx="1519319" cy="1012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_x46710368" descr="EMB000010840d7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2392163"/>
            <a:ext cx="1849708" cy="1238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2916" y="1473902"/>
            <a:ext cx="6456444" cy="793842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고속주행 차량의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V2V, V2I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통신을 통해 돌발상황 및 위험상황을 실시간으로 감지하여 연쇄사고 및 추돌사고를 방지하고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대용량 데이터 전송으로 운전자에게 각종 편의 정보를 제공하여 안전한 도로 환경을 구축하는 차량 환경용 무선접속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(WAVE/Wireless Access in Vehicular Environment)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시스템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2339752"/>
            <a:ext cx="2132856" cy="360040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2856" y="2339752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297644" y="2771800"/>
            <a:ext cx="0" cy="115212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6672" y="2843808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인프라간 통신으로 인한 정보 실시간성 저하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672" y="3131840"/>
            <a:ext cx="6120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이동통신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Wi-Fi, DSRC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등 기존무선통신 기술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중앙서버로부터 정보를 주고 받는 인프라간 통신으로 정보의 즉각적인 교환 및 능동적인 차량간 통신 불가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15"/>
          <p:cNvGrpSpPr/>
          <p:nvPr/>
        </p:nvGrpSpPr>
        <p:grpSpPr>
          <a:xfrm>
            <a:off x="188640" y="2865832"/>
            <a:ext cx="216000" cy="216000"/>
            <a:chOff x="183877" y="2770128"/>
            <a:chExt cx="216000" cy="216000"/>
          </a:xfrm>
        </p:grpSpPr>
        <p:sp>
          <p:nvSpPr>
            <p:cNvPr id="17" name="타원 16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203919" y="2786658"/>
              <a:ext cx="180000" cy="180000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76672" y="3567951"/>
            <a:ext cx="655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신속한 도로상황 및 추가사고 방지 어려움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6672" y="3802559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전광판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교통방송 등 기존 도로정보 전달 방법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일부 도로에 설치된 센서를 통해 얻어진 국지    정보의 전달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가공으로 정확성 저하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전광판 설치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운용비용 발생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악천후 시 식별 어려움으로 신속한 도로상황 전달과 추가사고 방지 어려움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4644008"/>
            <a:ext cx="2132856" cy="360040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2856" y="4644008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640" y="6058768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1008" y="6058768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640" y="5580113"/>
            <a:ext cx="6408712" cy="3600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도로전용 통신시스템 구축 및 보급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640" y="515337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761"/>
            <a:ext cx="0" cy="2567719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640" y="6372201"/>
            <a:ext cx="3096344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돌발상황 인지 직후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0.1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초</a:t>
            </a:r>
            <a:r>
              <a:rPr lang="ko-KR" altLang="en-US" sz="1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내 돌발상황 전달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3877" y="6876256"/>
            <a:ext cx="310110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교통사고 인지 직후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0.1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초 내 주변 차량에 전달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연쇄 추돌 및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 사고 예방</a:t>
            </a:r>
            <a:endParaRPr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42" y="6372200"/>
            <a:ext cx="3096344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고속도로 사고 </a:t>
            </a: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70%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감소로 도로 혼잡비용 및 인적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물적 자원 절감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906"/>
            <a:ext cx="6858000" cy="608002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115" y="1187624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556" y="561291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defRPr>
            </a:lvl1pPr>
          </a:lstStyle>
          <a:p>
            <a:r>
              <a:rPr lang="en-US" altLang="ko-KR" dirty="0" smtClean="0">
                <a:solidFill>
                  <a:schemeClr val="bg1"/>
                </a:solidFill>
              </a:rPr>
              <a:t>18. </a:t>
            </a:r>
            <a:r>
              <a:rPr lang="ko-KR" altLang="en-US" dirty="0" smtClean="0">
                <a:solidFill>
                  <a:schemeClr val="bg1"/>
                </a:solidFill>
              </a:rPr>
              <a:t>안전주행을 위한 차량간 무선통신</a:t>
            </a:r>
            <a:r>
              <a:rPr lang="en-US" altLang="ko-KR" dirty="0" smtClean="0">
                <a:solidFill>
                  <a:schemeClr val="bg1"/>
                </a:solidFill>
              </a:rPr>
              <a:t>(WAVE) </a:t>
            </a:r>
            <a:r>
              <a:rPr lang="ko-KR" altLang="en-US" dirty="0" smtClean="0">
                <a:solidFill>
                  <a:schemeClr val="bg1"/>
                </a:solidFill>
              </a:rPr>
              <a:t>시스템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5" name="그룹 40"/>
          <p:cNvGrpSpPr/>
          <p:nvPr/>
        </p:nvGrpSpPr>
        <p:grpSpPr>
          <a:xfrm>
            <a:off x="188111" y="3578129"/>
            <a:ext cx="216000" cy="2160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3919" y="2786658"/>
              <a:ext cx="180000" cy="180000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latin typeface="나눔고딕" pitchFamily="50" charset="-127"/>
                  <a:ea typeface="나눔고딕" pitchFamily="50" charset="-127"/>
                </a:rPr>
                <a:t>2</a:t>
              </a:r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188640" y="7596336"/>
            <a:ext cx="3096344" cy="3367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고속주행 연속 통신 및 대용량데이터서비스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69099" y="7949085"/>
            <a:ext cx="311588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기존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DSRC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 시스템 대역폭은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1Mbps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수준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본 기술은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27Mbps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대역폭을 지원함으로써 각종 안전 서비스 및 운전자 편의 서비스 제공 가능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01008" y="6876256"/>
            <a:ext cx="310110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V2X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 기반 차량 안전서비스가 제공될 경우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사고의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70%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이상 감소 전망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미국 </a:t>
            </a:r>
            <a:r>
              <a:rPr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도로교통안전국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(NHTSA))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3501008" y="7598431"/>
            <a:ext cx="3096344" cy="3367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미국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유럽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중국시장 선점을 위한 경쟁역량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1008" y="7935168"/>
            <a:ext cx="3101107" cy="91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2016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년부터 미국 신규 자동차의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의무 장착화를 필두로 유럽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중국에서도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시장 성장 전망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기술확보를 통해 시장 선점을 위한 역량 강화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1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132856" y="144016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091" y="623577"/>
            <a:ext cx="0" cy="146778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7419" y="1924471"/>
            <a:ext cx="6381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0092787"/>
              </p:ext>
            </p:extLst>
          </p:nvPr>
        </p:nvGraphicFramePr>
        <p:xfrm>
          <a:off x="93345" y="2288789"/>
          <a:ext cx="6676598" cy="264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128270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154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7054" y="2298165"/>
            <a:ext cx="2007228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rgbClr val="506F39"/>
                </a:solidFill>
              </a:rPr>
              <a:t>IEEE 802.11p </a:t>
            </a:r>
            <a:r>
              <a:rPr lang="ko-KR" altLang="en-US" sz="1100" b="1" dirty="0" smtClean="0">
                <a:solidFill>
                  <a:srgbClr val="506F39"/>
                </a:solidFill>
              </a:rPr>
              <a:t>규격 전용 칩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9858" y="2628773"/>
            <a:ext cx="2016225" cy="43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IEEE 802.11p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규격 전용 칩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(PHY + MAC)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35239" y="2298165"/>
            <a:ext cx="2007228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WAVE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통신 모듈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7054" y="3569291"/>
            <a:ext cx="2007228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rgbClr val="506F39"/>
                </a:solidFill>
              </a:rPr>
              <a:t>WAVE</a:t>
            </a:r>
            <a:r>
              <a:rPr lang="ko-KR" altLang="en-US" sz="1100" b="1" dirty="0" smtClean="0">
                <a:solidFill>
                  <a:srgbClr val="506F39"/>
                </a:solidFill>
              </a:rPr>
              <a:t>관련 소프트웨어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35239" y="3569291"/>
            <a:ext cx="2007228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rgbClr val="506F39"/>
                </a:solidFill>
              </a:rPr>
              <a:t>복합기지국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858" y="4064457"/>
            <a:ext cx="2016225" cy="62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 Protocol S/W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IEEE 802.11p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IEEE 1609.3,4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472433" y="3923928"/>
            <a:ext cx="2016225" cy="43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오픈 플랫폼 기반 복합기지국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WAVE, DSRC, Wi-Fi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040560"/>
            <a:ext cx="2132856" cy="360040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2856" y="5040560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088" y="5101637"/>
            <a:ext cx="2636912" cy="368520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3" name="직선 연결선 92"/>
          <p:cNvCxnSpPr/>
          <p:nvPr/>
        </p:nvCxnSpPr>
        <p:spPr>
          <a:xfrm>
            <a:off x="171091" y="5446628"/>
            <a:ext cx="0" cy="16989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288032" y="5484434"/>
            <a:ext cx="6381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3798" y="6715041"/>
            <a:ext cx="590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88640" y="7020272"/>
            <a:ext cx="4162772" cy="48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공개특허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대표특허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04" name="표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9479419"/>
              </p:ext>
            </p:extLst>
          </p:nvPr>
        </p:nvGraphicFramePr>
        <p:xfrm>
          <a:off x="4365104" y="5383019"/>
          <a:ext cx="2376264" cy="342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80"/>
                <a:gridCol w="1656184"/>
              </a:tblGrid>
              <a:tr h="3608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정보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/</a:t>
                      </a: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통신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&gt;ITS/</a:t>
                      </a:r>
                      <a:r>
                        <a:rPr lang="ko-KR" altLang="en-US" sz="90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텔레매틱스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&gt;ITS </a:t>
                      </a: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/>
                        </a:rPr>
                        <a:t>단말 및 기기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나눔고딕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73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■</a:t>
                      </a: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 실제환경검증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상용품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 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나눔고딕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06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전세계 </a:t>
                      </a:r>
                      <a:r>
                        <a:rPr lang="ko-KR" altLang="en-US" sz="900" baseline="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텔레매틱스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시장은 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2020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년까지 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$703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억 전망</a:t>
                      </a:r>
                      <a:endParaRPr lang="en-US" altLang="ko-KR" sz="900" baseline="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92075" indent="-92075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국내 </a:t>
                      </a:r>
                      <a:r>
                        <a:rPr lang="ko-KR" altLang="en-US" sz="900" baseline="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텔레매틱스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시장은 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2020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년까지 </a:t>
                      </a:r>
                      <a:r>
                        <a:rPr lang="en-US" altLang="ko-KR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$44</a:t>
                      </a:r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억 전망</a:t>
                      </a:r>
                      <a:endParaRPr lang="en-US" altLang="ko-KR" sz="900" baseline="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8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전자부품연구원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임기택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  <a:hlinkClick r:id="rId2"/>
                        </a:rPr>
                        <a:t>limkt@keti.re.kr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1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총괄</a:t>
                      </a:r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문의</a:t>
                      </a:r>
                      <a:endParaRPr lang="ko-KR" altLang="en-US" sz="9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 </a:t>
                      </a:r>
                      <a:r>
                        <a:rPr lang="ko-KR" altLang="en-US" sz="90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r>
                        <a:rPr lang="en-US" altLang="ko-KR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(031-389-6364,6417)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4377804" y="5100154"/>
            <a:ext cx="285692" cy="250226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1996141"/>
              </p:ext>
            </p:extLst>
          </p:nvPr>
        </p:nvGraphicFramePr>
        <p:xfrm>
          <a:off x="265410" y="7632848"/>
          <a:ext cx="3811661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0902"/>
                <a:gridCol w="738039"/>
                <a:gridCol w="462720"/>
              </a:tblGrid>
              <a:tr h="2184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65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WAVE 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통신시스템 및 핸드오버 방법</a:t>
                      </a:r>
                      <a:endParaRPr lang="ko-KR" altLang="en-US" sz="1000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10-2011-0077721</a:t>
                      </a:r>
                      <a:endParaRPr lang="ko-KR" altLang="en-US" sz="1000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공개</a:t>
                      </a:r>
                      <a:endParaRPr lang="ko-KR" altLang="en-US" sz="1000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65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과속 단속 방법 및 이를 적용한 통신 단말장치</a:t>
                      </a:r>
                      <a:endParaRPr lang="ko-KR" altLang="en-US" sz="1000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10-2011-0146512</a:t>
                      </a:r>
                      <a:endParaRPr lang="ko-KR" altLang="en-US" sz="1000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공개</a:t>
                      </a:r>
                      <a:endParaRPr lang="ko-KR" altLang="en-US" sz="1000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144016"/>
            <a:ext cx="2132856" cy="360040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개발현황 및 기술내용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1589804"/>
              </p:ext>
            </p:extLst>
          </p:nvPr>
        </p:nvGraphicFramePr>
        <p:xfrm>
          <a:off x="278759" y="5861733"/>
          <a:ext cx="3798314" cy="714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완성차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제조社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,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ITS </a:t>
                      </a:r>
                      <a:r>
                        <a:rPr lang="ko-KR" altLang="en-US" sz="1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시스템 제조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社</a:t>
                      </a:r>
                      <a:endParaRPr lang="ko-KR" altLang="en-US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자동차</a:t>
                      </a:r>
                      <a:endParaRPr lang="en-US" altLang="ko-KR" sz="10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ITS 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운용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톨링</a:t>
                      </a:r>
                      <a:endParaRPr lang="ko-KR" altLang="en-US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396472" y="507206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55"/>
          <p:cNvGrpSpPr/>
          <p:nvPr/>
        </p:nvGrpSpPr>
        <p:grpSpPr>
          <a:xfrm>
            <a:off x="70024" y="701562"/>
            <a:ext cx="216000" cy="216000"/>
            <a:chOff x="183877" y="2770128"/>
            <a:chExt cx="216000" cy="216000"/>
          </a:xfrm>
        </p:grpSpPr>
        <p:sp>
          <p:nvSpPr>
            <p:cNvPr id="59" name="타원 5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203919" y="2786658"/>
              <a:ext cx="180000" cy="180000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66"/>
          <p:cNvGrpSpPr/>
          <p:nvPr/>
        </p:nvGrpSpPr>
        <p:grpSpPr>
          <a:xfrm>
            <a:off x="70024" y="1970359"/>
            <a:ext cx="216000" cy="2160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3919" y="2786658"/>
              <a:ext cx="180000" cy="180000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71"/>
          <p:cNvGrpSpPr/>
          <p:nvPr/>
        </p:nvGrpSpPr>
        <p:grpSpPr>
          <a:xfrm>
            <a:off x="70024" y="5530322"/>
            <a:ext cx="216000" cy="2160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3919" y="2786658"/>
              <a:ext cx="180000" cy="180000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그룹 81"/>
          <p:cNvGrpSpPr/>
          <p:nvPr/>
        </p:nvGrpSpPr>
        <p:grpSpPr>
          <a:xfrm>
            <a:off x="70024" y="6761699"/>
            <a:ext cx="216000" cy="2160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3919" y="2786658"/>
              <a:ext cx="180000" cy="180000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337419" y="662024"/>
            <a:ext cx="6381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발현황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260648" y="964285"/>
            <a:ext cx="6408712" cy="90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2656" y="971600"/>
            <a:ext cx="63813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세계 최초 </a:t>
            </a:r>
            <a:r>
              <a:rPr lang="en-US" altLang="ko-KR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V2X </a:t>
            </a: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통신 </a:t>
            </a:r>
            <a:r>
              <a:rPr lang="ko-KR" altLang="en-US" sz="1100" b="1" dirty="0" err="1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실도로</a:t>
            </a: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 시연</a:t>
            </a:r>
            <a:r>
              <a:rPr lang="en-US" altLang="ko-KR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(2010 </a:t>
            </a: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부산 </a:t>
            </a:r>
            <a:r>
              <a:rPr lang="en-US" altLang="ko-KR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ITS</a:t>
            </a: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세계대회</a:t>
            </a:r>
            <a:r>
              <a:rPr lang="en-US" altLang="ko-KR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buFontTx/>
              <a:buChar char="-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부산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~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울산 고속도로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5km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구간에서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V2I, V2V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서비스 시연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응급차량 및 전방사고차량 등 돌발상황 알림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방 차량 상태정보 교환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차량간 대화형 서비스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실시간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CCTV steaming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등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buFontTx/>
              <a:buChar char="-"/>
            </a:pP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여주 스마트하이웨이 체험도로에 테스트베드 구축 및 운용</a:t>
            </a:r>
            <a:r>
              <a:rPr lang="en-US" altLang="ko-KR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주파수 연구 활동</a:t>
            </a:r>
            <a:endParaRPr lang="en-US" altLang="ko-KR" sz="1100" b="1" dirty="0" smtClean="0">
              <a:solidFill>
                <a:srgbClr val="506F39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국제 표준</a:t>
            </a:r>
            <a:r>
              <a:rPr lang="en-US" altLang="ko-KR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(IEEE 802.11p) </a:t>
            </a:r>
            <a:r>
              <a:rPr lang="ko-KR" altLang="en-US" sz="11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규격 전용 칩 개발</a:t>
            </a:r>
            <a:endParaRPr lang="en-US" altLang="ko-KR" sz="1100" b="1" dirty="0" smtClean="0">
              <a:solidFill>
                <a:srgbClr val="506F3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429000" y="2627784"/>
            <a:ext cx="2016225" cy="80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기지국용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통신모듈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(RSE)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차량용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통신모듈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(OBE)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통신용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RF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모듈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5" name="Picture 4" descr="http://xplqa30.ieee.org/ielx5/9739/5638591/5462975/html/img/5462975-fig-3-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3607321"/>
            <a:ext cx="1212065" cy="12165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2856" y="2323877"/>
            <a:ext cx="1211302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 cstate="print"/>
          <a:srcRect t="5355" b="3611"/>
          <a:stretch>
            <a:fillRect/>
          </a:stretch>
        </p:blipFill>
        <p:spPr bwMode="auto">
          <a:xfrm>
            <a:off x="5466432" y="3604146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64272" y="2315942"/>
            <a:ext cx="1235988" cy="123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75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직선 연결선 63"/>
          <p:cNvCxnSpPr/>
          <p:nvPr/>
        </p:nvCxnSpPr>
        <p:spPr>
          <a:xfrm>
            <a:off x="3421380" y="6160368"/>
            <a:ext cx="0" cy="2516088"/>
          </a:xfrm>
          <a:prstGeom prst="line">
            <a:avLst/>
          </a:prstGeom>
          <a:ln w="9525">
            <a:solidFill>
              <a:srgbClr val="AAD8E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0" y="-2604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srgbClr val="3795AF"/>
              </a:solidFill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821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19. </a:t>
            </a:r>
            <a:r>
              <a:rPr lang="ko-KR" altLang="en-US" b="1" dirty="0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슬래그로부터 철의 회수방법 </a:t>
            </a:r>
            <a:r>
              <a:rPr lang="en-US" altLang="ko-KR" sz="1400" b="1" dirty="0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(Method of recovering of iron from slag)</a:t>
            </a:r>
            <a:endParaRPr lang="ko-KR" altLang="en-US" b="1" dirty="0">
              <a:solidFill>
                <a:schemeClr val="bg1"/>
              </a:solidFill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29869" y="899592"/>
            <a:ext cx="6355058" cy="1224136"/>
          </a:xfrm>
          <a:prstGeom prst="rect">
            <a:avLst/>
          </a:prstGeom>
          <a:noFill/>
          <a:ln w="9525">
            <a:solidFill>
              <a:srgbClr val="41A7C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다량의 철을 함유하고 있는 </a:t>
            </a:r>
            <a:r>
              <a:rPr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금속계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 폐자원인 슬래그는 효율적인 자원화 측면에서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‘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철원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’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으로서 활용가치가 매우 높다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.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그러나 유효 철원으로 사용되지 못하고 단순 매립이나 도로 </a:t>
            </a:r>
            <a:r>
              <a:rPr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제반용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 재료로 사용되고 있다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.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 이로 인해 막대한 비용이 소모될 뿐만 아니라 토질 및 수질 오염 등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2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차적으로 환경적인 문제 또한 유발한다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.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그러므로 슬래그는 건식 제련법을 통하여 새로운 유효 철원으로 사용하여 알루미늄 환원제를 투입함으로써 철을 회수함과 동시에 공정 내 슬래그의 절대량 또한 억제할 수 있다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.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2245894"/>
            <a:ext cx="6858000" cy="360040"/>
          </a:xfrm>
          <a:prstGeom prst="rect">
            <a:avLst/>
          </a:prstGeom>
          <a:gradFill>
            <a:gsLst>
              <a:gs pos="0">
                <a:srgbClr val="3795A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b="1" dirty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기존 </a:t>
            </a:r>
            <a:r>
              <a:rPr lang="ko-KR" altLang="en-US" sz="1500" b="1" dirty="0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기술의 문제점 및 차별성 </a:t>
            </a:r>
            <a:endParaRPr lang="ko-KR" altLang="en-US" sz="1500" b="1" dirty="0">
              <a:solidFill>
                <a:schemeClr val="bg1"/>
              </a:solidFill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4607680"/>
            <a:ext cx="6858000" cy="360040"/>
          </a:xfrm>
          <a:prstGeom prst="rect">
            <a:avLst/>
          </a:prstGeom>
          <a:gradFill>
            <a:gsLst>
              <a:gs pos="0">
                <a:srgbClr val="3795A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b="1" dirty="0" smtClean="0">
                <a:ea typeface="나눔고딕 ExtraBold" pitchFamily="50" charset="-127"/>
                <a:cs typeface="Arial" pitchFamily="34" charset="0"/>
              </a:rPr>
              <a:t>기술의 효과  </a:t>
            </a:r>
            <a:endParaRPr lang="ko-KR" altLang="en-US" sz="1500" b="1" dirty="0"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115" y="576427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6EA7C0"/>
                </a:solidFill>
                <a:ea typeface="나눔고딕" pitchFamily="50" charset="-127"/>
                <a:cs typeface="Arial" pitchFamily="34" charset="0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ea typeface="나눔고딕" pitchFamily="50" charset="-127"/>
                <a:cs typeface="Arial" pitchFamily="34" charset="0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ea typeface="나눔고딕" pitchFamily="50" charset="-127"/>
                <a:cs typeface="Arial" pitchFamily="34" charset="0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ea typeface="나눔고딕" pitchFamily="50" charset="-127"/>
                <a:cs typeface="Arial" pitchFamily="34" charset="0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ea typeface="나눔고딕" pitchFamily="50" charset="-127"/>
                <a:cs typeface="Arial" pitchFamily="34" charset="0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ea typeface="나눔고딕" pitchFamily="50" charset="-127"/>
                <a:cs typeface="Arial" pitchFamily="34" charset="0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ea typeface="나눔고딕" pitchFamily="50" charset="-127"/>
                <a:cs typeface="Arial" pitchFamily="34" charset="0"/>
              </a:rPr>
              <a:t>요</a:t>
            </a:r>
            <a:endParaRPr lang="ko-KR" altLang="en-US" sz="1500" b="1" dirty="0">
              <a:solidFill>
                <a:srgbClr val="6EA7C0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11752" y="6156176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슬래그 자원화 기술개발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17215" y="5370183"/>
            <a:ext cx="6408712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건식 공정 내 알루미늄 환원제를 이용한 슬래그로부터 철의 효과적인 회수 방법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grpSp>
        <p:nvGrpSpPr>
          <p:cNvPr id="3" name="그룹 40"/>
          <p:cNvGrpSpPr/>
          <p:nvPr/>
        </p:nvGrpSpPr>
        <p:grpSpPr>
          <a:xfrm>
            <a:off x="72952" y="2685331"/>
            <a:ext cx="144000" cy="144000"/>
            <a:chOff x="183877" y="2770128"/>
            <a:chExt cx="257954" cy="257954"/>
          </a:xfrm>
        </p:grpSpPr>
        <p:sp>
          <p:nvSpPr>
            <p:cNvPr id="43" name="타원 42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46" name="TextBox 52"/>
          <p:cNvSpPr txBox="1">
            <a:spLocks noChangeArrowheads="1"/>
          </p:cNvSpPr>
          <p:nvPr/>
        </p:nvSpPr>
        <p:spPr bwMode="auto">
          <a:xfrm>
            <a:off x="234633" y="2627784"/>
            <a:ext cx="6381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 dirty="0" err="1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CO</a:t>
            </a:r>
            <a:r>
              <a:rPr lang="en-US" altLang="ko-KR" sz="1200" b="1" baseline="-25000" dirty="0" err="1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x</a:t>
            </a:r>
            <a:r>
              <a:rPr lang="en-US" altLang="ko-KR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 gas</a:t>
            </a:r>
            <a:r>
              <a:rPr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 제어 </a:t>
            </a:r>
            <a:r>
              <a:rPr lang="en-US" altLang="ko-KR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;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229869" y="2938463"/>
            <a:ext cx="64389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일반적으로 용융환원을 함에 있어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탄소계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환원제를 사용한다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환원반응 동안 생성되는 가스인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CO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혹은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CO</a:t>
            </a:r>
            <a:r>
              <a:rPr lang="en-US" altLang="ko-KR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가스를 적절히 제어하지 못하면 공정 내 부정적인 영향을 끼친다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또한 가스 배출에 의한 환경 오염 또한 추가적인 고려대상이 된다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이에 반해 비탄소계 중 하나인 알루미늄은 가스 배출의 위험이 발생하지 않는다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5" name="그룹 47"/>
          <p:cNvGrpSpPr/>
          <p:nvPr/>
        </p:nvGrpSpPr>
        <p:grpSpPr>
          <a:xfrm>
            <a:off x="72952" y="3748178"/>
            <a:ext cx="144000" cy="144000"/>
            <a:chOff x="183877" y="2770128"/>
            <a:chExt cx="257954" cy="257954"/>
          </a:xfrm>
        </p:grpSpPr>
        <p:sp>
          <p:nvSpPr>
            <p:cNvPr id="49" name="타원 4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51" name="TextBox 52"/>
          <p:cNvSpPr txBox="1">
            <a:spLocks noChangeArrowheads="1"/>
          </p:cNvSpPr>
          <p:nvPr/>
        </p:nvSpPr>
        <p:spPr bwMode="auto">
          <a:xfrm>
            <a:off x="234633" y="3688159"/>
            <a:ext cx="6381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공정 온도 제어</a:t>
            </a:r>
            <a:r>
              <a:rPr lang="en-US" altLang="ko-KR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;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52" name="TextBox 53"/>
          <p:cNvSpPr txBox="1">
            <a:spLocks noChangeArrowheads="1"/>
          </p:cNvSpPr>
          <p:nvPr/>
        </p:nvSpPr>
        <p:spPr bwMode="auto">
          <a:xfrm>
            <a:off x="260349" y="3950350"/>
            <a:ext cx="64389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탄소계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환원제에 의한 환원반응은 흡열반응이다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이는 공정온도를 유지하기 위해 추가전력이 필요하다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이에 반해 알루미늄에 의한 환원반응은 발열반응이기 때문에 투입에 의한 발열효과로부터 온도 보상을 도모하여 전력량을 줄일 수 있는 효과가 있다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8" name="그룹 64"/>
          <p:cNvGrpSpPr/>
          <p:nvPr/>
        </p:nvGrpSpPr>
        <p:grpSpPr>
          <a:xfrm>
            <a:off x="73199" y="5072013"/>
            <a:ext cx="144000" cy="144000"/>
            <a:chOff x="183877" y="2770128"/>
            <a:chExt cx="257954" cy="257954"/>
          </a:xfrm>
        </p:grpSpPr>
        <p:sp>
          <p:nvSpPr>
            <p:cNvPr id="66" name="타원 65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grpSp>
        <p:nvGrpSpPr>
          <p:cNvPr id="9" name="그룹 67"/>
          <p:cNvGrpSpPr/>
          <p:nvPr/>
        </p:nvGrpSpPr>
        <p:grpSpPr>
          <a:xfrm>
            <a:off x="73199" y="5868635"/>
            <a:ext cx="144000" cy="144000"/>
            <a:chOff x="183877" y="2770128"/>
            <a:chExt cx="257954" cy="257954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70" name="타원 6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72" name="TextBox 52"/>
          <p:cNvSpPr txBox="1">
            <a:spLocks noChangeArrowheads="1"/>
          </p:cNvSpPr>
          <p:nvPr/>
        </p:nvSpPr>
        <p:spPr bwMode="auto">
          <a:xfrm>
            <a:off x="226740" y="5009381"/>
            <a:ext cx="6381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차별성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77" name="TextBox 52"/>
          <p:cNvSpPr txBox="1">
            <a:spLocks noChangeArrowheads="1"/>
          </p:cNvSpPr>
          <p:nvPr/>
        </p:nvSpPr>
        <p:spPr bwMode="auto">
          <a:xfrm>
            <a:off x="226740" y="5814025"/>
            <a:ext cx="1618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기술적 효과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78" name="TextBox 53"/>
          <p:cNvSpPr txBox="1">
            <a:spLocks noChangeArrowheads="1"/>
          </p:cNvSpPr>
          <p:nvPr/>
        </p:nvSpPr>
        <p:spPr bwMode="auto">
          <a:xfrm>
            <a:off x="260649" y="6579860"/>
            <a:ext cx="3024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철에 국한되지 않고 희유금속 확보를 위한 국가 전략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R&amp;D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를 위한 기술 확보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0" name="TextBox 52"/>
          <p:cNvSpPr txBox="1">
            <a:spLocks noChangeArrowheads="1"/>
          </p:cNvSpPr>
          <p:nvPr/>
        </p:nvSpPr>
        <p:spPr bwMode="auto">
          <a:xfrm>
            <a:off x="226740" y="7016080"/>
            <a:ext cx="1618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환경적 효과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grpSp>
        <p:nvGrpSpPr>
          <p:cNvPr id="10" name="그룹 80"/>
          <p:cNvGrpSpPr/>
          <p:nvPr/>
        </p:nvGrpSpPr>
        <p:grpSpPr>
          <a:xfrm>
            <a:off x="78532" y="7069054"/>
            <a:ext cx="144000" cy="144000"/>
            <a:chOff x="183877" y="2770128"/>
            <a:chExt cx="257954" cy="257954"/>
          </a:xfrm>
        </p:grpSpPr>
        <p:sp>
          <p:nvSpPr>
            <p:cNvPr id="82" name="타원 81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83" name="타원 82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88" name="직사각형 87"/>
          <p:cNvSpPr/>
          <p:nvPr/>
        </p:nvSpPr>
        <p:spPr>
          <a:xfrm>
            <a:off x="211752" y="7342212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슬래그의 재활용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89" name="TextBox 53"/>
          <p:cNvSpPr txBox="1">
            <a:spLocks noChangeArrowheads="1"/>
          </p:cNvSpPr>
          <p:nvPr/>
        </p:nvSpPr>
        <p:spPr bwMode="auto">
          <a:xfrm>
            <a:off x="260648" y="7740352"/>
            <a:ext cx="3024336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대부분 매립에 의해 처리되고 있어 향후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침출수에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의하여 발생될 수 있는 환경오염을 근원적으로 예방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매립지 부족에 따른 토양오염 방지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3493927" y="6156176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부산물의 안정적 처리 및 자원화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94" name="TextBox 52"/>
          <p:cNvSpPr txBox="1">
            <a:spLocks noChangeArrowheads="1"/>
          </p:cNvSpPr>
          <p:nvPr/>
        </p:nvSpPr>
        <p:spPr bwMode="auto">
          <a:xfrm>
            <a:off x="3496816" y="5815186"/>
            <a:ext cx="1618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경제적 효과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grpSp>
        <p:nvGrpSpPr>
          <p:cNvPr id="11" name="그룹 94"/>
          <p:cNvGrpSpPr/>
          <p:nvPr/>
        </p:nvGrpSpPr>
        <p:grpSpPr>
          <a:xfrm>
            <a:off x="3350642" y="5868144"/>
            <a:ext cx="144000" cy="144000"/>
            <a:chOff x="183877" y="2770128"/>
            <a:chExt cx="257954" cy="257954"/>
          </a:xfrm>
        </p:grpSpPr>
        <p:sp>
          <p:nvSpPr>
            <p:cNvPr id="96" name="타원 95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97" name="타원 96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99" name="TextBox 53"/>
          <p:cNvSpPr txBox="1">
            <a:spLocks noChangeArrowheads="1"/>
          </p:cNvSpPr>
          <p:nvPr/>
        </p:nvSpPr>
        <p:spPr bwMode="auto">
          <a:xfrm>
            <a:off x="3501008" y="6575524"/>
            <a:ext cx="3024336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해마다 슬래그 발생량이 증가할 것으로 추정됨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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매립지 감소에 대비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철광석 수입대체 효과 및 슬래그의 철강 원료화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3501008" y="7583637"/>
            <a:ext cx="3132000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일자리 창출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102" name="TextBox 53"/>
          <p:cNvSpPr txBox="1">
            <a:spLocks noChangeArrowheads="1"/>
          </p:cNvSpPr>
          <p:nvPr/>
        </p:nvSpPr>
        <p:spPr bwMode="auto">
          <a:xfrm>
            <a:off x="3501008" y="7956376"/>
            <a:ext cx="302433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슬래그로부터 철을 회수하기 위한 재활용 사업에 적용할 수 있으므로 신규 일자리 창출 효과 증진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06" name="직선 연결선 105"/>
          <p:cNvCxnSpPr>
            <a:endCxn id="50" idx="4"/>
          </p:cNvCxnSpPr>
          <p:nvPr/>
        </p:nvCxnSpPr>
        <p:spPr>
          <a:xfrm>
            <a:off x="141628" y="2766572"/>
            <a:ext cx="5468" cy="111408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715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직선 연결선 107"/>
          <p:cNvCxnSpPr>
            <a:endCxn id="101" idx="4"/>
          </p:cNvCxnSpPr>
          <p:nvPr/>
        </p:nvCxnSpPr>
        <p:spPr>
          <a:xfrm>
            <a:off x="143151" y="6012160"/>
            <a:ext cx="0" cy="135285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H="1">
            <a:off x="141628" y="549077"/>
            <a:ext cx="0" cy="230400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0" y="771"/>
            <a:ext cx="6858000" cy="360040"/>
          </a:xfrm>
          <a:prstGeom prst="rect">
            <a:avLst/>
          </a:prstGeom>
          <a:gradFill>
            <a:gsLst>
              <a:gs pos="0">
                <a:srgbClr val="3795A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b="1" dirty="0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개발 현황 및 기술내용</a:t>
            </a:r>
            <a:endParaRPr lang="ko-KR" altLang="en-US" sz="1500" b="1" dirty="0">
              <a:solidFill>
                <a:schemeClr val="bg1"/>
              </a:solidFill>
              <a:ea typeface="나눔고딕 ExtraBold" pitchFamily="50" charset="-127"/>
              <a:cs typeface="Arial" pitchFamily="34" charset="0"/>
            </a:endParaRPr>
          </a:p>
        </p:txBody>
      </p:sp>
      <p:grpSp>
        <p:nvGrpSpPr>
          <p:cNvPr id="2" name="그룹 62"/>
          <p:cNvGrpSpPr/>
          <p:nvPr/>
        </p:nvGrpSpPr>
        <p:grpSpPr>
          <a:xfrm>
            <a:off x="72952" y="467544"/>
            <a:ext cx="144000" cy="144000"/>
            <a:chOff x="183877" y="2770128"/>
            <a:chExt cx="257954" cy="257954"/>
          </a:xfrm>
        </p:grpSpPr>
        <p:sp>
          <p:nvSpPr>
            <p:cNvPr id="64" name="타원 63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65" name="타원 64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66" name="TextBox 52"/>
          <p:cNvSpPr txBox="1">
            <a:spLocks noChangeArrowheads="1"/>
          </p:cNvSpPr>
          <p:nvPr/>
        </p:nvSpPr>
        <p:spPr bwMode="auto">
          <a:xfrm>
            <a:off x="234633" y="416744"/>
            <a:ext cx="6381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기술 개발 및 접근 방법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pic>
        <p:nvPicPr>
          <p:cNvPr id="6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755576"/>
            <a:ext cx="1908869" cy="145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TextBox 53"/>
          <p:cNvSpPr txBox="1">
            <a:spLocks noChangeArrowheads="1"/>
          </p:cNvSpPr>
          <p:nvPr/>
        </p:nvSpPr>
        <p:spPr bwMode="auto">
          <a:xfrm>
            <a:off x="203324" y="2294166"/>
            <a:ext cx="220486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&lt;Lab-scale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환원조건 및 장비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&gt;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864" y="755576"/>
            <a:ext cx="2120626" cy="151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7112" y="755576"/>
            <a:ext cx="2182610" cy="151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Box 53"/>
          <p:cNvSpPr txBox="1">
            <a:spLocks noChangeArrowheads="1"/>
          </p:cNvSpPr>
          <p:nvPr/>
        </p:nvSpPr>
        <p:spPr bwMode="auto">
          <a:xfrm>
            <a:off x="2708920" y="2294166"/>
            <a:ext cx="1656184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&lt;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온도 보상 효과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&gt;</a:t>
            </a:r>
          </a:p>
          <a:p>
            <a:pPr>
              <a:buNone/>
            </a:pPr>
            <a:endParaRPr lang="en-US" altLang="ko-KR" sz="1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pPr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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약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300</a:t>
            </a:r>
            <a:r>
              <a:rPr lang="en-US" altLang="ko-KR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o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C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이상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승온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0" name="TextBox 53"/>
          <p:cNvSpPr txBox="1">
            <a:spLocks noChangeArrowheads="1"/>
          </p:cNvSpPr>
          <p:nvPr/>
        </p:nvSpPr>
        <p:spPr bwMode="auto">
          <a:xfrm>
            <a:off x="4606528" y="2294166"/>
            <a:ext cx="213484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&lt;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철의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환원률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및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환원량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&gt;</a:t>
            </a:r>
          </a:p>
          <a:p>
            <a:pPr>
              <a:buNone/>
            </a:pPr>
            <a:endParaRPr lang="en-US" altLang="ko-KR" sz="1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pPr>
              <a:buNone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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최대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환원률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 약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60%</a:t>
            </a:r>
            <a:r>
              <a:rPr lang="ko-KR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확보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3" name="그룹 70"/>
          <p:cNvGrpSpPr/>
          <p:nvPr/>
        </p:nvGrpSpPr>
        <p:grpSpPr>
          <a:xfrm>
            <a:off x="67484" y="2771816"/>
            <a:ext cx="144000" cy="144000"/>
            <a:chOff x="183877" y="2770128"/>
            <a:chExt cx="257954" cy="257954"/>
          </a:xfrm>
        </p:grpSpPr>
        <p:sp>
          <p:nvSpPr>
            <p:cNvPr id="72" name="타원 71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73" name="타원 72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76" name="TextBox 52"/>
          <p:cNvSpPr txBox="1">
            <a:spLocks noChangeArrowheads="1"/>
          </p:cNvSpPr>
          <p:nvPr/>
        </p:nvSpPr>
        <p:spPr bwMode="auto">
          <a:xfrm>
            <a:off x="236265" y="2720350"/>
            <a:ext cx="6381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기술 내용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260648" y="3059832"/>
            <a:ext cx="1944216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알루미늄 환원제의 형태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pic>
        <p:nvPicPr>
          <p:cNvPr id="78" name="Picture 2" descr="C:\Users\Jung Ho Heo\Desktop\사진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8" y="3472638"/>
            <a:ext cx="1944216" cy="14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" name="TextBox 53"/>
          <p:cNvSpPr txBox="1">
            <a:spLocks noChangeArrowheads="1"/>
          </p:cNvSpPr>
          <p:nvPr/>
        </p:nvSpPr>
        <p:spPr bwMode="auto">
          <a:xfrm>
            <a:off x="241980" y="4930800"/>
            <a:ext cx="19445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평균 직경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10mm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의 작은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shot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형태의 환원제를 사용하여 용융된 슬래그 내 신속하게 투입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2420888" y="3059832"/>
            <a:ext cx="1944216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슬래그 내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산화철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(</a:t>
            </a:r>
            <a:r>
              <a:rPr lang="en-US" altLang="ko-KR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FeO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) 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거동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0888" y="3490640"/>
            <a:ext cx="185631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Box 53"/>
          <p:cNvSpPr txBox="1">
            <a:spLocks noChangeArrowheads="1"/>
          </p:cNvSpPr>
          <p:nvPr/>
        </p:nvSpPr>
        <p:spPr bwMode="auto">
          <a:xfrm>
            <a:off x="2420589" y="4933201"/>
            <a:ext cx="208853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환원제 투입 후 슬래그 내 </a:t>
            </a:r>
            <a:r>
              <a:rPr lang="en-US" altLang="ko-K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FeO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의 급격한 농도변화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반응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5~10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분내에 </a:t>
            </a:r>
            <a:r>
              <a:rPr lang="en-US" altLang="ko-K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FeO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환원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4581128" y="3059832"/>
            <a:ext cx="1944216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나눔고딕" pitchFamily="50" charset="-127"/>
                <a:cs typeface="Arial" pitchFamily="34" charset="0"/>
              </a:rPr>
              <a:t>환원된 철의 형태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ea typeface="나눔고딕" pitchFamily="50" charset="-127"/>
              <a:cs typeface="Arial" pitchFamily="34" charset="0"/>
            </a:endParaRPr>
          </a:p>
        </p:txBody>
      </p:sp>
      <p:pic>
        <p:nvPicPr>
          <p:cNvPr id="86" name="Picture 3" descr="D:\연구실 파일\Work Files\2. KIGAM\연구파일\FeO_Al\Al_equiv_Exp\80%Al_equiv\IMG_11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5144" y="3562648"/>
            <a:ext cx="172819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" name="TextBox 53"/>
          <p:cNvSpPr txBox="1">
            <a:spLocks noChangeArrowheads="1"/>
          </p:cNvSpPr>
          <p:nvPr/>
        </p:nvSpPr>
        <p:spPr bwMode="auto">
          <a:xfrm>
            <a:off x="4509120" y="4930800"/>
            <a:ext cx="22322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슬래그와 분리된 철의 형태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직경 약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50mm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의 디스크 형태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-4234" y="5796136"/>
            <a:ext cx="6858000" cy="360040"/>
          </a:xfrm>
          <a:prstGeom prst="rect">
            <a:avLst/>
          </a:prstGeom>
          <a:gradFill>
            <a:gsLst>
              <a:gs pos="0">
                <a:srgbClr val="3795A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b="1" dirty="0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기술 </a:t>
            </a:r>
            <a:r>
              <a:rPr lang="ko-KR" altLang="en-US" sz="1500" b="1" dirty="0" err="1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수요처</a:t>
            </a:r>
            <a:r>
              <a:rPr lang="ko-KR" altLang="en-US" sz="1500" b="1" dirty="0" smtClean="0">
                <a:solidFill>
                  <a:schemeClr val="bg1"/>
                </a:solidFill>
                <a:ea typeface="나눔고딕 ExtraBold" pitchFamily="50" charset="-127"/>
                <a:cs typeface="Arial" pitchFamily="34" charset="0"/>
              </a:rPr>
              <a:t> 및 후속 기술개발</a:t>
            </a:r>
            <a:endParaRPr lang="ko-KR" altLang="en-US" sz="1500" b="1" dirty="0">
              <a:solidFill>
                <a:schemeClr val="bg1"/>
              </a:solidFill>
              <a:ea typeface="나눔고딕 ExtraBold" pitchFamily="50" charset="-127"/>
              <a:cs typeface="Arial" pitchFamily="34" charset="0"/>
            </a:endParaRPr>
          </a:p>
        </p:txBody>
      </p:sp>
      <p:pic>
        <p:nvPicPr>
          <p:cNvPr id="89" name="그림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grpSp>
        <p:nvGrpSpPr>
          <p:cNvPr id="4" name="그룹 93"/>
          <p:cNvGrpSpPr/>
          <p:nvPr/>
        </p:nvGrpSpPr>
        <p:grpSpPr>
          <a:xfrm>
            <a:off x="65832" y="6417316"/>
            <a:ext cx="144000" cy="144000"/>
            <a:chOff x="183877" y="2770128"/>
            <a:chExt cx="257954" cy="257954"/>
          </a:xfrm>
        </p:grpSpPr>
        <p:sp>
          <p:nvSpPr>
            <p:cNvPr id="95" name="타원 94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96" name="타원 9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97" name="TextBox 52"/>
          <p:cNvSpPr txBox="1">
            <a:spLocks noChangeArrowheads="1"/>
          </p:cNvSpPr>
          <p:nvPr/>
        </p:nvSpPr>
        <p:spPr bwMode="auto">
          <a:xfrm>
            <a:off x="241002" y="6372200"/>
            <a:ext cx="6381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기술 수요 및 적용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98" name="TextBox 53"/>
          <p:cNvSpPr txBox="1">
            <a:spLocks noChangeArrowheads="1"/>
          </p:cNvSpPr>
          <p:nvPr/>
        </p:nvSpPr>
        <p:spPr bwMode="auto">
          <a:xfrm>
            <a:off x="235248" y="6617871"/>
            <a:ext cx="2880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용해로 등의 용해 설비를 가지고 있는 기업이면 적용 가능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5" name="그룹 98"/>
          <p:cNvGrpSpPr/>
          <p:nvPr/>
        </p:nvGrpSpPr>
        <p:grpSpPr>
          <a:xfrm>
            <a:off x="69007" y="7232536"/>
            <a:ext cx="144000" cy="144000"/>
            <a:chOff x="183877" y="2770128"/>
            <a:chExt cx="257954" cy="257954"/>
          </a:xfrm>
        </p:grpSpPr>
        <p:sp>
          <p:nvSpPr>
            <p:cNvPr id="100" name="타원 99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101" name="타원 100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102" name="TextBox 52"/>
          <p:cNvSpPr txBox="1">
            <a:spLocks noChangeArrowheads="1"/>
          </p:cNvSpPr>
          <p:nvPr/>
        </p:nvSpPr>
        <p:spPr bwMode="auto">
          <a:xfrm>
            <a:off x="241598" y="7189087"/>
            <a:ext cx="6381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후속 기술개발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106" name="TextBox 53"/>
          <p:cNvSpPr txBox="1">
            <a:spLocks noChangeArrowheads="1"/>
          </p:cNvSpPr>
          <p:nvPr/>
        </p:nvSpPr>
        <p:spPr bwMode="auto">
          <a:xfrm>
            <a:off x="232072" y="7449705"/>
            <a:ext cx="28800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슬래그 내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Cu, Mg, As, Bi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등과 같은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minor element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들이 같이 환원되면서 철의 순도를 낮추게 된다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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적절한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flux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를 사용하여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minor element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 들을 제어할 수 있을 것이다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  <a:sym typeface="Wingdings" pitchFamily="2" charset="2"/>
              </a:rPr>
              <a:t>.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118" name="표 117"/>
          <p:cNvGraphicFramePr>
            <a:graphicFrameLocks noGrp="1"/>
          </p:cNvGraphicFramePr>
          <p:nvPr/>
        </p:nvGraphicFramePr>
        <p:xfrm>
          <a:off x="3212976" y="6732240"/>
          <a:ext cx="3456384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8233"/>
                <a:gridCol w="792088"/>
                <a:gridCol w="576063"/>
              </a:tblGrid>
              <a:tr h="2160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발명의 명칭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출원 번호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비고</a:t>
                      </a:r>
                      <a:endParaRPr lang="ko-KR" altLang="en-US" sz="1000" dirty="0" smtClean="0">
                        <a:ea typeface="나눔고딕"/>
                      </a:endParaRPr>
                    </a:p>
                  </a:txBody>
                  <a:tcP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알루미늄 환원제를 이용한 동 제련 슬래그로부터의 철의 효과적인 환원 및 회수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10-2014-0105805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출원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고 순도 알루미늄 환원제를 이용한 전기로 슬래그로부터의 철의 효과적인 환원 및 회수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10-2014-0164100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  <a:sym typeface="Wingdings" pitchFamily="2" charset="2"/>
                        </a:rPr>
                        <a:t>출원</a:t>
                      </a:r>
                      <a:endParaRPr lang="ko-KR" altLang="en-US" sz="1000" dirty="0">
                        <a:ea typeface="나눔고딕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6" name="그룹 119"/>
          <p:cNvGrpSpPr/>
          <p:nvPr/>
        </p:nvGrpSpPr>
        <p:grpSpPr>
          <a:xfrm>
            <a:off x="3212976" y="6430990"/>
            <a:ext cx="144000" cy="144000"/>
            <a:chOff x="183877" y="2770128"/>
            <a:chExt cx="257954" cy="257954"/>
          </a:xfrm>
        </p:grpSpPr>
        <p:sp>
          <p:nvSpPr>
            <p:cNvPr id="121" name="타원 120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  <p:sp>
          <p:nvSpPr>
            <p:cNvPr id="122" name="타원 121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ln w="9525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ea typeface="나눔고딕" pitchFamily="50" charset="-127"/>
                <a:cs typeface="Arial" pitchFamily="34" charset="0"/>
              </a:endParaRPr>
            </a:p>
          </p:txBody>
        </p:sp>
      </p:grpSp>
      <p:sp>
        <p:nvSpPr>
          <p:cNvPr id="123" name="TextBox 52"/>
          <p:cNvSpPr txBox="1">
            <a:spLocks noChangeArrowheads="1"/>
          </p:cNvSpPr>
          <p:nvPr/>
        </p:nvSpPr>
        <p:spPr bwMode="auto">
          <a:xfrm>
            <a:off x="3385567" y="6372200"/>
            <a:ext cx="29136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95959"/>
                </a:solidFill>
                <a:ea typeface="나눔고딕" pitchFamily="50" charset="-127"/>
                <a:cs typeface="Arial" pitchFamily="34" charset="0"/>
              </a:rPr>
              <a:t>권리 현황</a:t>
            </a:r>
            <a:endParaRPr kumimoji="0" lang="ko-KR" altLang="en-US" sz="1200" b="1" dirty="0">
              <a:solidFill>
                <a:srgbClr val="595959"/>
              </a:solidFill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75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2725" y="1475656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30000"/>
              </a:lnSpc>
              <a:defRPr/>
            </a:pP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디지털운행기록계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(DTG : Digital </a:t>
            </a:r>
            <a:r>
              <a:rPr lang="en-US" altLang="ko-KR" sz="1000" dirty="0" err="1" smtClean="0">
                <a:solidFill>
                  <a:schemeClr val="tx1"/>
                </a:solidFill>
                <a:latin typeface="+mj-ea"/>
                <a:ea typeface="+mj-ea"/>
              </a:rPr>
              <a:t>TachoGraph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 장착 의무화를 통한 사</a:t>
            </a:r>
            <a:r>
              <a:rPr lang="ko-KR" altLang="en-US" sz="1000" dirty="0">
                <a:solidFill>
                  <a:schemeClr val="tx1"/>
                </a:solidFill>
                <a:latin typeface="+mj-ea"/>
                <a:ea typeface="+mj-ea"/>
              </a:rPr>
              <a:t>업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용 차량의 교통안전 증대를 위해 기존 장치에 통신 기능을 추가하여</a:t>
            </a:r>
            <a:r>
              <a:rPr lang="en-US" altLang="ko-KR" sz="100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운행정보를 실시간으로 </a:t>
            </a:r>
            <a:r>
              <a:rPr lang="en-US" altLang="ko-KR" sz="1000" dirty="0" err="1" smtClean="0">
                <a:solidFill>
                  <a:schemeClr val="tx1"/>
                </a:solidFill>
                <a:latin typeface="+mj-ea"/>
                <a:ea typeface="+mj-ea"/>
              </a:rPr>
              <a:t>eTAS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교통안전공단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에 전송하는 기술과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영상 인식 기능을 갖춘 지능형 디지털운행기록계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(DTG)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 장치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latin typeface="+mj-ea"/>
                <a:ea typeface="+mj-ea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latin typeface="+mj-ea"/>
                <a:ea typeface="+mj-ea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사전 예방 차원의 적극적인 안전 운전 지원 기술 구현으로 실질적인 교통안전에 기여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데이터 통합 및 동기화 기술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607274"/>
            <a:ext cx="310038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객체 간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WAVE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통신 연결을 통해 차량 간의 충돌을 방지하고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차량과 인프라 사이의 안전성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이동성 확보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영상 인식 및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DTG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데이터 동기화로 실시간 전송기술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운전자의 에코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안전 운전 유도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+mj-ea"/>
                <a:ea typeface="+mj-ea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+mj-ea"/>
                <a:ea typeface="+mj-ea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+mj-ea"/>
                <a:ea typeface="+mj-ea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8913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수요처</a:t>
            </a:r>
            <a:r>
              <a:rPr kumimoji="0"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별 맞춤형 서비스 기술</a:t>
            </a: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경로 추적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배송 관리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위험물 관리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유류비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관리 등 다양한 요구사항에 부합하는 기술의 통합관리 가능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위험물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컨테이너 및 산업 폐기물 등 차량의 종류와 목적에 따라 다양한 기능 구현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타이어 공기압 경보장치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온도 측정 장치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연료 도난 방지 장치 등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)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494088" y="6620162"/>
            <a:ext cx="3101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상용차량에서 발생하는 온실가스의 양을 체계적으로 점검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관리하여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운전자의 경제 운전을 유도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임계치를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초과하여 주행할 경우 운전자에게 위험 사실을 알려 안전 운전을 지원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교통사고 비용 절감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latin typeface="+mj-ea"/>
                <a:ea typeface="+mj-ea"/>
              </a:rPr>
              <a:t>화물 운전자의 운전 행태 분석 서비스</a:t>
            </a:r>
            <a:r>
              <a:rPr lang="en-US" altLang="ko-KR" dirty="0" smtClean="0">
                <a:latin typeface="+mj-ea"/>
                <a:ea typeface="+mj-ea"/>
              </a:rPr>
              <a:t>, </a:t>
            </a:r>
            <a:r>
              <a:rPr lang="ko-KR" altLang="en-US" dirty="0" smtClean="0">
                <a:latin typeface="+mj-ea"/>
                <a:ea typeface="+mj-ea"/>
              </a:rPr>
              <a:t>사고 위험 경고</a:t>
            </a: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ko-KR" altLang="en-US" dirty="0" smtClean="0">
                <a:latin typeface="+mj-ea"/>
                <a:ea typeface="+mj-ea"/>
              </a:rPr>
              <a:t>제공 등으로 교통안전에 기여</a:t>
            </a:r>
            <a:endParaRPr lang="en-US" altLang="ko-KR" dirty="0" smtClean="0">
              <a:latin typeface="+mj-ea"/>
              <a:ea typeface="+mj-ea"/>
            </a:endParaRPr>
          </a:p>
          <a:p>
            <a:r>
              <a:rPr lang="ko-KR" altLang="en-US" dirty="0" smtClean="0">
                <a:latin typeface="+mj-ea"/>
                <a:ea typeface="+mj-ea"/>
              </a:rPr>
              <a:t>발생빈도가 높은 사업용 차량의 교통사고 발생건수를 감소시켜 사회비용 절감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4450" y="425836"/>
            <a:ext cx="669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kumimoji="0" lang="ko-KR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첨단 안전 주행 지원용 영상 </a:t>
            </a:r>
            <a:r>
              <a:rPr kumimoji="0" lang="ko-KR" altLang="en-US" b="1" dirty="0" err="1" smtClean="0">
                <a:solidFill>
                  <a:schemeClr val="bg1"/>
                </a:solidFill>
                <a:latin typeface="+mj-ea"/>
                <a:ea typeface="+mj-ea"/>
              </a:rPr>
              <a:t>융복합</a:t>
            </a:r>
            <a:r>
              <a:rPr kumimoji="0" lang="ko-KR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기반의 </a:t>
            </a:r>
            <a:endParaRPr kumimoji="0" lang="en-US" altLang="ko-KR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kumimoji="0" lang="ko-KR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스마트 </a:t>
            </a:r>
            <a:r>
              <a:rPr kumimoji="0" lang="en-US" altLang="ko-KR" b="1" dirty="0" smtClean="0">
                <a:solidFill>
                  <a:schemeClr val="bg1"/>
                </a:solidFill>
                <a:latin typeface="+mj-ea"/>
                <a:ea typeface="+mj-ea"/>
              </a:rPr>
              <a:t>ITS </a:t>
            </a:r>
            <a:r>
              <a:rPr kumimoji="0" lang="ko-KR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차내 단말 장치 기술 개발</a:t>
            </a:r>
            <a:endParaRPr kumimoji="0" lang="ko-KR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296863" y="2585244"/>
            <a:ext cx="0" cy="10556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58787" y="3113088"/>
            <a:ext cx="62103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저급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CPU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사용으로 영상 인식 또는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WAVE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통신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동영상 처리 등 융합 기능 수용 불가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현재의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IT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기술수준에 부합할 만한 사양의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DTG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장비의 필요성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8" name="그룹 15"/>
          <p:cNvGrpSpPr>
            <a:grpSpLocks/>
          </p:cNvGrpSpPr>
          <p:nvPr/>
        </p:nvGrpSpPr>
        <p:grpSpPr bwMode="auto">
          <a:xfrm>
            <a:off x="188913" y="2854325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250" y="3576638"/>
            <a:ext cx="6126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+mj-ea"/>
                <a:ea typeface="+mj-ea"/>
              </a:rPr>
              <a:t>차량의 단순 운행정보만을 기록하는 의미 없는 데이터 수집 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8788" y="3817938"/>
            <a:ext cx="62833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단순 운행정보만을 기록하기 때문에 운전자의 위험 운전을 사전에 경고하는 기능이 없음</a:t>
            </a:r>
            <a:endParaRPr kumimoji="0"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Tx/>
              <a:buChar char="-"/>
            </a:pP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운행정보를 사용 하더라도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사후 원인 분석용으로만 제한적으로 사용됨</a:t>
            </a:r>
            <a:endParaRPr kumimoji="0"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187325" y="3590925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833688"/>
            <a:ext cx="44649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+mj-ea"/>
                <a:ea typeface="+mj-ea"/>
              </a:rPr>
              <a:t>제품이 출시된 </a:t>
            </a:r>
            <a:r>
              <a:rPr kumimoji="0" lang="en-US" altLang="ko-KR" sz="1200" b="1" dirty="0" smtClean="0">
                <a:solidFill>
                  <a:srgbClr val="506F39"/>
                </a:solidFill>
                <a:latin typeface="+mj-ea"/>
                <a:ea typeface="+mj-ea"/>
              </a:rPr>
              <a:t>10</a:t>
            </a:r>
            <a:r>
              <a:rPr kumimoji="0" lang="ko-KR" altLang="en-US" sz="1200" b="1" dirty="0" smtClean="0">
                <a:solidFill>
                  <a:srgbClr val="506F39"/>
                </a:solidFill>
                <a:latin typeface="+mj-ea"/>
                <a:ea typeface="+mj-ea"/>
              </a:rPr>
              <a:t>여 년 전 대비 미약한 기술 발전수준 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직선 연결선 39"/>
          <p:cNvCxnSpPr/>
          <p:nvPr/>
        </p:nvCxnSpPr>
        <p:spPr>
          <a:xfrm>
            <a:off x="147638" y="1776126"/>
            <a:ext cx="0" cy="12116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0" y="95362"/>
            <a:ext cx="6858000" cy="53955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srgbClr val="3795AF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52" y="193574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20.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고중량의</a:t>
            </a:r>
            <a:r>
              <a:rPr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건설 자재 시공을 위한 자동화 시스템 개발</a:t>
            </a:r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88640" y="899592"/>
            <a:ext cx="6416520" cy="608002"/>
          </a:xfrm>
          <a:prstGeom prst="rect">
            <a:avLst/>
          </a:prstGeom>
          <a:noFill/>
          <a:ln w="9525">
            <a:solidFill>
              <a:srgbClr val="379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커튼월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및 내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외장 패널 등 건설마감재의 단독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내부 시공이 가능한 인간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협조형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로봇 시스템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596106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기존 </a:t>
            </a:r>
            <a:r>
              <a:rPr lang="ko-KR" altLang="en-US" sz="15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기술의 문제점</a:t>
            </a:r>
            <a:endParaRPr lang="ko-KR" altLang="en-US" sz="15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32856" y="1596106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115440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132856" y="4118290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640" y="5364088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209038" y="7173845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제적 효과</a:t>
            </a:r>
          </a:p>
        </p:txBody>
      </p:sp>
      <p:sp>
        <p:nvSpPr>
          <p:cNvPr id="62" name="직사각형 61"/>
          <p:cNvSpPr/>
          <p:nvPr/>
        </p:nvSpPr>
        <p:spPr>
          <a:xfrm>
            <a:off x="211752" y="7553624"/>
            <a:ext cx="6396146" cy="546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작업 인원 감소 및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윈치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타워 크레인과 같은 장비 미사용으로 인한 직접적인 비용 감소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안전사고 감소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근골격계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질환 예방으로 인한 간접적인 비용 감소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115" y="615531"/>
            <a:ext cx="5904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lang="en-US" altLang="ko-KR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5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lang="ko-KR" altLang="en-US" sz="1500" b="1" dirty="0">
              <a:solidFill>
                <a:srgbClr val="6EA7C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11752" y="5743196"/>
            <a:ext cx="6396146" cy="1197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171450" indent="-171450">
              <a:buFontTx/>
              <a:buChar char="-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인 작업자에 의한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커튼월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및 패널 마감재 시공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실제 작업자에 의한 설치 작업과 같은 직감적인 작업이 가능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건물 내부에서 건설 마감재를 운반 및 설치 가능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건설 마감재의 시공 및 보수 가능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손쉬운 로봇 조작 방법으로 </a:t>
            </a: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숙련자까지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되는 시간 단축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17215" y="4791547"/>
            <a:ext cx="6408712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A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로봇을 이용한 </a:t>
            </a:r>
            <a:r>
              <a:rPr lang="ko-KR" altLang="en-US" sz="11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커튼월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및 내</a:t>
            </a:r>
            <a:r>
              <a:rPr lang="en-US" altLang="ko-KR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외장 패널 설치</a:t>
            </a:r>
            <a:endParaRPr lang="ko-KR" altLang="en-US" sz="115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88640" y="4469781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grpSp>
        <p:nvGrpSpPr>
          <p:cNvPr id="5" name="그룹 40"/>
          <p:cNvGrpSpPr/>
          <p:nvPr/>
        </p:nvGrpSpPr>
        <p:grpSpPr>
          <a:xfrm>
            <a:off x="34852" y="2195760"/>
            <a:ext cx="216000" cy="216000"/>
            <a:chOff x="183877" y="2770128"/>
            <a:chExt cx="257954" cy="257954"/>
          </a:xfrm>
        </p:grpSpPr>
        <p:sp>
          <p:nvSpPr>
            <p:cNvPr id="43" name="타원 42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6" name="TextBox 52"/>
          <p:cNvSpPr txBox="1">
            <a:spLocks noChangeArrowheads="1"/>
          </p:cNvSpPr>
          <p:nvPr/>
        </p:nvSpPr>
        <p:spPr bwMode="auto">
          <a:xfrm>
            <a:off x="265113" y="2175980"/>
            <a:ext cx="638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다수의 작업자에 의한 위험한 작업</a:t>
            </a:r>
            <a:endParaRPr kumimoji="0" lang="ko-KR" altLang="en-US" sz="1200" b="1" dirty="0">
              <a:solidFill>
                <a:srgbClr val="59595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260349" y="2488718"/>
            <a:ext cx="381672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기존의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커튼월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및 내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외장 패널 등의 건설마감재는 무겁고 부피가 큰 이유로 다수의 작업자가 필요하며 작업자가 핸들링 하기 어렵고 큰 대형사고의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발생율이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높음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그룹 47"/>
          <p:cNvGrpSpPr/>
          <p:nvPr/>
        </p:nvGrpSpPr>
        <p:grpSpPr>
          <a:xfrm>
            <a:off x="34852" y="3131840"/>
            <a:ext cx="216000" cy="216000"/>
            <a:chOff x="183877" y="2770128"/>
            <a:chExt cx="257954" cy="257954"/>
          </a:xfrm>
        </p:grpSpPr>
        <p:sp>
          <p:nvSpPr>
            <p:cNvPr id="49" name="타원 48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타원 49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1" name="TextBox 52"/>
          <p:cNvSpPr txBox="1">
            <a:spLocks noChangeArrowheads="1"/>
          </p:cNvSpPr>
          <p:nvPr/>
        </p:nvSpPr>
        <p:spPr bwMode="auto">
          <a:xfrm>
            <a:off x="265113" y="3059832"/>
            <a:ext cx="638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작업자에게 큰 노동부하</a:t>
            </a:r>
            <a:endParaRPr kumimoji="0" lang="ko-KR" altLang="en-US" sz="1200" b="1" dirty="0">
              <a:solidFill>
                <a:srgbClr val="59595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TextBox 53"/>
          <p:cNvSpPr txBox="1">
            <a:spLocks noChangeArrowheads="1"/>
          </p:cNvSpPr>
          <p:nvPr/>
        </p:nvSpPr>
        <p:spPr bwMode="auto">
          <a:xfrm>
            <a:off x="260349" y="3372570"/>
            <a:ext cx="38167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무거운 패널을 운반 및 핸들링 하기 위해 작업자에게 큰 노동부하를 요구함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8336" y="2486880"/>
            <a:ext cx="1176465" cy="1147299"/>
          </a:xfrm>
          <a:prstGeom prst="rect">
            <a:avLst/>
          </a:prstGeom>
        </p:spPr>
      </p:pic>
      <p:pic>
        <p:nvPicPr>
          <p:cNvPr id="1026" name="Picture 2" descr="http://lafent.com/news/webadmin/news/uploads/132523094727554_169429_14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602" y="2496576"/>
            <a:ext cx="1257939" cy="1133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15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직선 연결선 58"/>
          <p:cNvCxnSpPr/>
          <p:nvPr/>
        </p:nvCxnSpPr>
        <p:spPr>
          <a:xfrm flipH="1">
            <a:off x="181503" y="5112122"/>
            <a:ext cx="3510" cy="1821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185013" y="383368"/>
            <a:ext cx="0" cy="10147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2856" y="98661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0" y="4747384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2856" y="4747384"/>
            <a:ext cx="4725144" cy="3600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088" y="5305888"/>
            <a:ext cx="2636912" cy="34937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260648" y="6958424"/>
            <a:ext cx="416277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국내 등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록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특허 </a:t>
            </a: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lang="en-US" altLang="ko-KR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04" name="표 10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90129708"/>
              </p:ext>
            </p:extLst>
          </p:nvPr>
        </p:nvGraphicFramePr>
        <p:xfrm>
          <a:off x="4286256" y="5567478"/>
          <a:ext cx="2492896" cy="3252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881"/>
                <a:gridCol w="1813015"/>
              </a:tblGrid>
              <a:tr h="535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건설시공</a:t>
                      </a:r>
                      <a:r>
                        <a:rPr lang="en-US" altLang="ko-KR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시공기술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097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29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altLang="ko-KR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* </a:t>
                      </a:r>
                      <a:r>
                        <a:rPr lang="ko-KR" altLang="en-US" sz="900" spc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상세내용</a:t>
                      </a:r>
                      <a:endParaRPr lang="en-US" altLang="ko-KR" sz="900" spc="-9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8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한양대학교</a:t>
                      </a:r>
                      <a:endParaRPr lang="en-US" altLang="ko-KR" sz="9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한창수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cshan@hanyang.ac.kr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3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A7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직사각형 104"/>
          <p:cNvSpPr/>
          <p:nvPr/>
        </p:nvSpPr>
        <p:spPr>
          <a:xfrm>
            <a:off x="4365104" y="5292080"/>
            <a:ext cx="347340" cy="288032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7552683"/>
              </p:ext>
            </p:extLst>
          </p:nvPr>
        </p:nvGraphicFramePr>
        <p:xfrm>
          <a:off x="296883" y="7299458"/>
          <a:ext cx="3852196" cy="1500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5154"/>
                <a:gridCol w="784138"/>
                <a:gridCol w="462904"/>
              </a:tblGrid>
              <a:tr h="3000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발명의 명칭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특허번호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비고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건설용 로봇 시스템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10-1144132</a:t>
                      </a:r>
                      <a:endParaRPr 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98661"/>
            <a:ext cx="2132856" cy="360040"/>
          </a:xfrm>
          <a:prstGeom prst="rect">
            <a:avLst/>
          </a:prstGeom>
          <a:solidFill>
            <a:srgbClr val="6E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>
                <a:latin typeface="나눔고딕 ExtraBold" pitchFamily="50" charset="-127"/>
                <a:ea typeface="나눔고딕 ExtraBold" pitchFamily="50" charset="-127"/>
              </a:rPr>
              <a:t>시공실적 및 기술내용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268570"/>
              </p:ext>
            </p:extLst>
          </p:nvPr>
        </p:nvGraphicFramePr>
        <p:xfrm>
          <a:off x="309796" y="5601877"/>
          <a:ext cx="3839284" cy="9415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9642"/>
                <a:gridCol w="1919642"/>
              </a:tblGrid>
              <a:tr h="3211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기술 수요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적용처</a:t>
                      </a:r>
                      <a:endParaRPr lang="ko-KR" altLang="en-US" sz="1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20372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커튼월</a:t>
                      </a: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및 패널 마감재 등 건설마감재 분야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신축 및 기존 건축물</a:t>
                      </a:r>
                      <a:endParaRPr lang="ko-KR" altLang="en-US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" name="직사각형 51"/>
          <p:cNvSpPr/>
          <p:nvPr/>
        </p:nvSpPr>
        <p:spPr>
          <a:xfrm>
            <a:off x="260648" y="611560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6EA7C0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술내용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53" name="표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73393641"/>
              </p:ext>
            </p:extLst>
          </p:nvPr>
        </p:nvGraphicFramePr>
        <p:xfrm>
          <a:off x="116632" y="1705462"/>
          <a:ext cx="6676598" cy="293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4228326"/>
              </a:tblGrid>
              <a:tr h="2938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2871611" y="1041498"/>
            <a:ext cx="2221693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유리설치 공정에서의 인간로봇 협조 알고리즘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260648" y="5220072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60648" y="6660232"/>
            <a:ext cx="3096344" cy="36003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41A7C3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40"/>
          <p:cNvGrpSpPr/>
          <p:nvPr/>
        </p:nvGrpSpPr>
        <p:grpSpPr>
          <a:xfrm>
            <a:off x="70287" y="683579"/>
            <a:ext cx="216000" cy="216000"/>
            <a:chOff x="183877" y="2770128"/>
            <a:chExt cx="257954" cy="257954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43"/>
          <p:cNvGrpSpPr/>
          <p:nvPr/>
        </p:nvGrpSpPr>
        <p:grpSpPr>
          <a:xfrm>
            <a:off x="70287" y="5292091"/>
            <a:ext cx="216000" cy="216000"/>
            <a:chOff x="183877" y="2770128"/>
            <a:chExt cx="257954" cy="257954"/>
          </a:xfrm>
        </p:grpSpPr>
        <p:sp>
          <p:nvSpPr>
            <p:cNvPr id="45" name="타원 44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46"/>
          <p:cNvGrpSpPr/>
          <p:nvPr/>
        </p:nvGrpSpPr>
        <p:grpSpPr>
          <a:xfrm>
            <a:off x="70287" y="6732240"/>
            <a:ext cx="216000" cy="216000"/>
            <a:chOff x="183877" y="2770128"/>
            <a:chExt cx="257954" cy="257954"/>
          </a:xfrm>
        </p:grpSpPr>
        <p:sp>
          <p:nvSpPr>
            <p:cNvPr id="48" name="타원 47"/>
            <p:cNvSpPr/>
            <p:nvPr/>
          </p:nvSpPr>
          <p:spPr>
            <a:xfrm>
              <a:off x="183877" y="2770128"/>
              <a:ext cx="257954" cy="2579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208682" y="2791421"/>
              <a:ext cx="216025" cy="216025"/>
            </a:xfrm>
            <a:prstGeom prst="ellipse">
              <a:avLst/>
            </a:prstGeom>
            <a:solidFill>
              <a:srgbClr val="5E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437112" y="529208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8068" y="1043448"/>
            <a:ext cx="2140812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작업 환경 및 작업 분석을 통한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glazing robot system </a:t>
            </a:r>
            <a:r>
              <a:rPr lang="ko-KR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설계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2" y="8824664"/>
            <a:ext cx="864096" cy="245585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" y="8736873"/>
            <a:ext cx="738499" cy="37163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8858" y="1372057"/>
            <a:ext cx="4706969" cy="34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049" t="59576" r="347" b="1406"/>
          <a:stretch/>
        </p:blipFill>
        <p:spPr bwMode="auto">
          <a:xfrm>
            <a:off x="486192" y="1806119"/>
            <a:ext cx="1825550" cy="142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_x161819712" descr="EMB00001060a0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672" y="3203848"/>
            <a:ext cx="1835070" cy="1363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_x158333824" descr="EMB00001060a0c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11" y="2169460"/>
            <a:ext cx="3888432" cy="2098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75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/>
          <p:nvPr/>
        </p:nvCxnSpPr>
        <p:spPr>
          <a:xfrm>
            <a:off x="171450" y="5503863"/>
            <a:ext cx="0" cy="15382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450" y="654843"/>
            <a:ext cx="0" cy="3096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/>
          </p:nvPr>
        </p:nvGraphicFramePr>
        <p:xfrm>
          <a:off x="93663" y="1149324"/>
          <a:ext cx="6676598" cy="1319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63957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689">
                <a:tc>
                  <a:txBody>
                    <a:bodyPr/>
                    <a:lstStyle/>
                    <a:p>
                      <a:pPr latinLnBrk="1"/>
                      <a:endParaRPr lang="pl-PL" altLang="ko-K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0013" y="1158849"/>
            <a:ext cx="200818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영상</a:t>
            </a:r>
            <a:r>
              <a:rPr kumimoji="0" lang="en-US" altLang="ko-KR" sz="11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ᆞDTG</a:t>
            </a:r>
            <a:r>
              <a:rPr kumimoji="0" lang="en-US" altLang="ko-K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ko-KR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통합 </a:t>
            </a:r>
            <a:r>
              <a:rPr kumimoji="0"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단말기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1750" y="1490636"/>
            <a:ext cx="2016125" cy="5355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Smart OBU</a:t>
            </a: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영상 및 운행 기록 동기화 프로그램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차량 운행 기록 </a:t>
            </a:r>
            <a:r>
              <a:rPr kumimoji="0" lang="en-US" altLang="ko-KR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eTAS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자동 전송 기능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35350" y="1158849"/>
            <a:ext cx="2006600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확장 모듈 지원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 err="1">
                <a:latin typeface="+mj-ea"/>
                <a:ea typeface="+mj-ea"/>
              </a:rPr>
              <a:t>수요처</a:t>
            </a:r>
            <a:r>
              <a:rPr kumimoji="0" lang="ko-KR" altLang="en-US" sz="1500" b="1" dirty="0">
                <a:latin typeface="+mj-ea"/>
                <a:ea typeface="+mj-ea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j-ea"/>
              <a:ea typeface="+mj-ea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j-ea"/>
              <a:ea typeface="+mj-ea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+mj-ea"/>
                <a:ea typeface="+mj-ea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6881813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리현황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+mj-ea"/>
              <a:ea typeface="+mj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39528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 smtClean="0">
                <a:latin typeface="+mj-ea"/>
                <a:ea typeface="+mj-ea"/>
              </a:rPr>
              <a:t>개발현황 및 기술내용</a:t>
            </a:r>
            <a:endParaRPr kumimoji="0" lang="ko-KR" altLang="en-US" sz="1500" b="1" dirty="0"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추가기술정보</a:t>
            </a:r>
          </a:p>
        </p:txBody>
      </p:sp>
      <p:grpSp>
        <p:nvGrpSpPr>
          <p:cNvPr id="15414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j-ea"/>
                <a:ea typeface="+mj-ea"/>
              </a:endParaRPr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+mj-ea"/>
                <a:ea typeface="+mj-ea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6929438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j-ea"/>
                <a:ea typeface="+mj-ea"/>
              </a:endParaRPr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+mj-ea"/>
                <a:ea typeface="+mj-ea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378200" y="1503336"/>
            <a:ext cx="2016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차량의 종류 및 목적에 따라 모듈 확장을 통해 </a:t>
            </a: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다양한 기능 구현</a:t>
            </a:r>
            <a:endParaRPr kumimoji="0" lang="en-US" altLang="ko-KR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 (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타이어 공기압 경보장치</a:t>
            </a: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온도 측정 장치</a:t>
            </a: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연료 도난 방지 장치</a:t>
            </a: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화물 도난 방지 장치</a:t>
            </a: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적재중량 측정 장치 등</a:t>
            </a: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/>
          </p:nvPr>
        </p:nvGraphicFramePr>
        <p:xfrm>
          <a:off x="4221163" y="5788025"/>
          <a:ext cx="2478088" cy="2970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935"/>
                <a:gridCol w="1727153"/>
              </a:tblGrid>
              <a:tr h="2691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교통안전기술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36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03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글로벌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ADAS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 규모는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2020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년에 약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292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 원 전망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                          류승기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(010-5321-0453) skryu@kict.re.kr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92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279400" y="6113463"/>
          <a:ext cx="379831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여객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운수회사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물류회사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자동차 제조사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사업용 차량 관리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After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Market</a:t>
                      </a:r>
                      <a:r>
                        <a:rPr lang="ko-KR" alt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용 </a:t>
                      </a:r>
                      <a:r>
                        <a:rPr lang="en-US" altLang="ko-KR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ADAS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_x189624472" descr="EMB00001c382e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68" y="1175104"/>
            <a:ext cx="1342232" cy="1252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01613" y="7119938"/>
            <a:ext cx="3947467" cy="312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국내 특허출원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건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소프트웨어 등록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건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디자인출원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건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60" name="표 59"/>
          <p:cNvGraphicFramePr>
            <a:graphicFrameLocks noGrp="1"/>
          </p:cNvGraphicFramePr>
          <p:nvPr>
            <p:extLst/>
          </p:nvPr>
        </p:nvGraphicFramePr>
        <p:xfrm>
          <a:off x="265113" y="7380312"/>
          <a:ext cx="3811661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9791"/>
                <a:gridCol w="1008112"/>
                <a:gridCol w="503758"/>
              </a:tblGrid>
              <a:tr h="1370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42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차량용 운행기록 장치 및 방법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10-2014-00513828</a:t>
                      </a:r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호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차량 영상운행데이터 통합프로그램</a:t>
                      </a:r>
                      <a:endParaRPr lang="ko-KR" altLang="en-US" sz="8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C2014-023067</a:t>
                      </a:r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호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차량정보를 이용한 운행주행 데이터 수집 프로그램</a:t>
                      </a:r>
                      <a:endParaRPr lang="ko-KR" altLang="en-US" sz="8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C2014-0123066</a:t>
                      </a:r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호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스마트차량단말기</a:t>
                      </a:r>
                      <a:endParaRPr lang="ko-KR" altLang="en-US" sz="8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D2014-0016KR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_x189625352" descr="EMB00001c382e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65489"/>
            <a:ext cx="1422400" cy="1237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_x194633352" descr="EMB00001c382e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76" y="2508597"/>
            <a:ext cx="4241205" cy="2785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61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2725" y="1457325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30000"/>
              </a:lnSpc>
              <a:defRPr/>
            </a:pP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정부가 새롭게 시작하는 차세대 지능형교통시스템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(C-ITS) 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시범사업에 적용하는 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WAVE 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통신 모듈과 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DTG 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제품을 결합한 새로운 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C-ITS 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단말기 제품으로</a:t>
            </a:r>
            <a:r>
              <a:rPr lang="en-US" altLang="ko-KR" sz="1000" dirty="0" smtClean="0">
                <a:solidFill>
                  <a:schemeClr val="tx1"/>
                </a:solidFill>
                <a:latin typeface="+mj-ea"/>
                <a:ea typeface="+mj-ea"/>
              </a:rPr>
              <a:t>,</a:t>
            </a:r>
            <a:r>
              <a:rPr lang="ko-KR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 안전 운전 지원 서비스 제공</a:t>
            </a:r>
            <a:endParaRPr lang="en-US" altLang="ko-KR" sz="10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latin typeface="+mj-ea"/>
                <a:ea typeface="+mj-ea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j-ea"/>
              <a:ea typeface="+mj-ea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latin typeface="+mj-ea"/>
                <a:ea typeface="+mj-ea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j-ea"/>
              <a:ea typeface="+mj-ea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다양한 시장조건에 적용할 수 있는 현실 적응성이 강한 차세대 통합 단말기와 플랫폼 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기술 적용 분야의 다양성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699250"/>
            <a:ext cx="31003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고위험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차량군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교통사고 예방 서비스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차량 연료 소모량을 최적화하는 에코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드라이빙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서비스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모바일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교통정보 서비스 등에 바로 활용 가능함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기업의 인적</a:t>
            </a:r>
            <a:r>
              <a:rPr lang="en-US" altLang="ko-KR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물적 자원 활용 극대화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+mj-ea"/>
                <a:ea typeface="+mj-ea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+mj-ea"/>
                <a:ea typeface="+mj-ea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+mj-ea"/>
                <a:ea typeface="+mj-ea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+mj-ea"/>
                <a:ea typeface="+mj-ea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8913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안정적인 연동 및 통합 기술</a:t>
            </a: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DSRC/WAVE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모듈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GPS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모듈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애플리케이션 프로세서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HMI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인터페이스 등을 통해 얻은 정보의 통합으로 고차원적인 차량정보 수집 가능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494088" y="6786563"/>
            <a:ext cx="31019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기업별 다양한 요구사항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경로 추적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배송 관리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위험물 관리 등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에 부합하는 각 부문기술의 안정적인 통합관리로 경영 효율화에 기여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국가 인프라 구축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latin typeface="+mj-ea"/>
                <a:ea typeface="+mj-ea"/>
              </a:rPr>
              <a:t>본 제품은 정부가 새롭게 시작하는 차세대 </a:t>
            </a:r>
            <a:r>
              <a:rPr lang="en-US" altLang="ko-KR" dirty="0" smtClean="0">
                <a:latin typeface="+mj-ea"/>
                <a:ea typeface="+mj-ea"/>
              </a:rPr>
              <a:t>ITS </a:t>
            </a:r>
            <a:r>
              <a:rPr lang="ko-KR" altLang="en-US" dirty="0" smtClean="0">
                <a:latin typeface="+mj-ea"/>
                <a:ea typeface="+mj-ea"/>
              </a:rPr>
              <a:t>정책과 </a:t>
            </a:r>
            <a:r>
              <a:rPr lang="en-US" altLang="ko-KR" dirty="0" smtClean="0">
                <a:latin typeface="+mj-ea"/>
                <a:ea typeface="+mj-ea"/>
              </a:rPr>
              <a:t>DTG </a:t>
            </a:r>
            <a:r>
              <a:rPr lang="ko-KR" altLang="en-US" dirty="0" smtClean="0">
                <a:latin typeface="+mj-ea"/>
                <a:ea typeface="+mj-ea"/>
              </a:rPr>
              <a:t>보급 사업</a:t>
            </a:r>
            <a:r>
              <a:rPr lang="en-US" altLang="ko-KR" dirty="0" smtClean="0">
                <a:latin typeface="+mj-ea"/>
                <a:ea typeface="+mj-ea"/>
              </a:rPr>
              <a:t>, </a:t>
            </a:r>
            <a:r>
              <a:rPr lang="ko-KR" altLang="en-US" dirty="0" smtClean="0">
                <a:latin typeface="+mj-ea"/>
                <a:ea typeface="+mj-ea"/>
              </a:rPr>
              <a:t>자동차 중심의 첨단 주행 안전 기술</a:t>
            </a:r>
            <a:r>
              <a:rPr lang="en-US" altLang="ko-KR" dirty="0" smtClean="0">
                <a:latin typeface="+mj-ea"/>
                <a:ea typeface="+mj-ea"/>
              </a:rPr>
              <a:t>(ADAS) </a:t>
            </a:r>
            <a:r>
              <a:rPr lang="ko-KR" altLang="en-US" dirty="0" smtClean="0">
                <a:latin typeface="+mj-ea"/>
                <a:ea typeface="+mj-ea"/>
              </a:rPr>
              <a:t>등과 같은 미래형 사업에 가장 핵심적인 단말기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0963" y="402610"/>
            <a:ext cx="669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+mj-ea"/>
                <a:ea typeface="+mj-ea"/>
              </a:rPr>
              <a:t>3. C-ITS</a:t>
            </a:r>
            <a:r>
              <a:rPr kumimoji="0" lang="ko-KR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를 위한 첨단 안전 주행 지원용 </a:t>
            </a:r>
            <a:endParaRPr kumimoji="0" lang="en-US" altLang="ko-KR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kumimoji="0" lang="ko-KR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스마트 차내 단말 장치 기술 개발</a:t>
            </a:r>
            <a:endParaRPr kumimoji="0" lang="ko-KR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296863" y="2585244"/>
            <a:ext cx="0" cy="10556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58787" y="3107740"/>
            <a:ext cx="62103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정부에서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2013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년에 발표한 차세대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ITS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사업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(C-ITS)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으로 한국도로공사에서 시범사업을 추진하고 있으나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차내 단말기의 성능 검증과 다양성이 부족하여 아직 초보적인 단계인 차세대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ITS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정책 시행 중 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8" name="그룹 15"/>
          <p:cNvGrpSpPr>
            <a:grpSpLocks/>
          </p:cNvGrpSpPr>
          <p:nvPr/>
        </p:nvGrpSpPr>
        <p:grpSpPr bwMode="auto">
          <a:xfrm>
            <a:off x="188913" y="2854325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j-ea"/>
                <a:ea typeface="+mj-ea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 smtClean="0">
                  <a:latin typeface="+mj-ea"/>
                  <a:ea typeface="+mj-ea"/>
                </a:rPr>
                <a:t>1</a:t>
              </a:r>
              <a:endParaRPr kumimoji="0" lang="ko-KR" altLang="en-US" sz="1200" b="1" dirty="0">
                <a:latin typeface="+mj-ea"/>
                <a:ea typeface="+mj-ea"/>
              </a:endParaRPr>
            </a:p>
          </p:txBody>
        </p:sp>
      </p:grp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187325" y="3635896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j-ea"/>
                <a:ea typeface="+mj-ea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 smtClean="0">
                  <a:latin typeface="+mj-ea"/>
                  <a:ea typeface="+mj-ea"/>
                </a:rPr>
                <a:t>2</a:t>
              </a:r>
              <a:endParaRPr kumimoji="0" lang="ko-KR" altLang="en-US" sz="1200" b="1" dirty="0">
                <a:latin typeface="+mj-ea"/>
                <a:ea typeface="+mj-ea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833688"/>
            <a:ext cx="61928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+mj-ea"/>
                <a:ea typeface="+mj-ea"/>
              </a:rPr>
              <a:t>핵심 장치인 차내 단말기의 성능 검증 미흡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76250" y="3647703"/>
            <a:ext cx="6126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+mj-ea"/>
                <a:ea typeface="+mj-ea"/>
              </a:rPr>
              <a:t>차세대 </a:t>
            </a:r>
            <a:r>
              <a:rPr kumimoji="0" lang="en-US" altLang="ko-KR" sz="1200" b="1" dirty="0" smtClean="0">
                <a:solidFill>
                  <a:srgbClr val="506F39"/>
                </a:solidFill>
                <a:latin typeface="+mj-ea"/>
                <a:ea typeface="+mj-ea"/>
              </a:rPr>
              <a:t>ITS </a:t>
            </a:r>
            <a:r>
              <a:rPr kumimoji="0" lang="ko-KR" altLang="en-US" sz="1200" b="1" dirty="0" smtClean="0">
                <a:solidFill>
                  <a:srgbClr val="506F39"/>
                </a:solidFill>
                <a:latin typeface="+mj-ea"/>
                <a:ea typeface="+mj-ea"/>
              </a:rPr>
              <a:t>서비스 구현에 필요한 교통 안전 정보 수집 능력 미흡 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58788" y="3925089"/>
            <a:ext cx="6283325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차세대 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ITS 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단말기는 기본적으로 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WAVE 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모듈을 탑재하나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, 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차량의 자체 정보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(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속도 정보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, 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위치 정보 등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)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를 일부만 수집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</a:endParaRPr>
          </a:p>
          <a:p>
            <a:pPr marL="171450" indent="-171450">
              <a:buFontTx/>
              <a:buChar char="-"/>
            </a:pP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교통안전을 위한 </a:t>
            </a:r>
            <a:r>
              <a:rPr kumimoji="0"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가감속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 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정보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, 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연료 소모량 정보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, 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급제동</a:t>
            </a:r>
            <a:r>
              <a:rPr kumimoji="0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/</a:t>
            </a:r>
            <a:r>
              <a:rPr kumimoji="0" lang="ko-KR" alt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급출발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 정보 등 운전자의 운전 패턴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정보</a:t>
            </a: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rPr>
              <a:t>수집 불가</a:t>
            </a:r>
            <a:endParaRPr kumimoji="0"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</a:endParaRPr>
          </a:p>
          <a:p>
            <a:pPr marL="171450" indent="-171450">
              <a:buFontTx/>
              <a:buChar char="-"/>
            </a:pPr>
            <a:endParaRPr kumimoji="0"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90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/>
          <p:nvPr/>
        </p:nvCxnSpPr>
        <p:spPr>
          <a:xfrm>
            <a:off x="171450" y="5503863"/>
            <a:ext cx="0" cy="15382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450" y="654843"/>
            <a:ext cx="0" cy="3096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/>
          </p:nvPr>
        </p:nvGraphicFramePr>
        <p:xfrm>
          <a:off x="93663" y="1149325"/>
          <a:ext cx="6676598" cy="1277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61929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133">
                <a:tc>
                  <a:txBody>
                    <a:bodyPr/>
                    <a:lstStyle/>
                    <a:p>
                      <a:pPr latinLnBrk="1"/>
                      <a:endParaRPr lang="pl-PL" altLang="ko-K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6838" y="1158849"/>
            <a:ext cx="200818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스마트 </a:t>
            </a:r>
            <a:r>
              <a:rPr kumimoji="0" lang="en-US" altLang="ko-KR" sz="1100" b="1" dirty="0" smtClean="0">
                <a:solidFill>
                  <a:srgbClr val="506F39"/>
                </a:solidFill>
                <a:latin typeface="+mn-lt"/>
                <a:ea typeface="+mn-ea"/>
              </a:rPr>
              <a:t>ITS 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단말기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6632" y="1436747"/>
            <a:ext cx="2016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차세대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통신 기술을 이용한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V2X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통신기능 지원 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WAVE,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영상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및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DTG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하드웨어 통합 모듈 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C-ITS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용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DTG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인터페이스 모듈 개발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35350" y="1158849"/>
            <a:ext cx="2006600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연계플랫폼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 err="1">
                <a:latin typeface="+mj-ea"/>
                <a:ea typeface="+mj-ea"/>
              </a:rPr>
              <a:t>수요처</a:t>
            </a:r>
            <a:r>
              <a:rPr kumimoji="0" lang="ko-KR" altLang="en-US" sz="1500" b="1" dirty="0">
                <a:latin typeface="+mj-ea"/>
                <a:ea typeface="+mj-ea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j-ea"/>
              <a:ea typeface="+mj-ea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j-ea"/>
              <a:ea typeface="+mj-ea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+mj-ea"/>
                <a:ea typeface="+mj-ea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6881813"/>
            <a:ext cx="5903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+mj-ea"/>
                <a:ea typeface="+mj-ea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7119938"/>
            <a:ext cx="3947467" cy="312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국내 특허출원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건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소프트웨어 등록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건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디자인출원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건</a:t>
            </a:r>
            <a:endParaRPr kumimoji="0"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+mj-ea"/>
              <a:ea typeface="+mj-ea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/>
          </p:nvPr>
        </p:nvGraphicFramePr>
        <p:xfrm>
          <a:off x="265113" y="7380312"/>
          <a:ext cx="3811661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9791"/>
                <a:gridCol w="1008112"/>
                <a:gridCol w="503758"/>
              </a:tblGrid>
              <a:tr h="1370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42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차량용 운행기록 장치 및 방법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10-2014-00513828</a:t>
                      </a:r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호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차량 영상운행데이터 통합프로그램</a:t>
                      </a:r>
                      <a:endParaRPr lang="ko-KR" altLang="en-US" sz="8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C2014-023067</a:t>
                      </a:r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호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차량정보를 이용한 운행주행 데이터 수집 프로그램</a:t>
                      </a:r>
                      <a:endParaRPr lang="ko-KR" altLang="en-US" sz="8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C2014-0123066</a:t>
                      </a:r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호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등록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spc="-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스마트차량단말기</a:t>
                      </a:r>
                      <a:endParaRPr lang="ko-KR" altLang="en-US" sz="800" kern="1200" spc="-5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D2014-0016KR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</a:t>
                      </a:r>
                      <a:endParaRPr lang="ko-KR" altLang="en-US" sz="8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132856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 smtClean="0">
                <a:latin typeface="+mj-ea"/>
                <a:ea typeface="+mj-ea"/>
              </a:rPr>
              <a:t>개발현황 및 기술내용</a:t>
            </a:r>
            <a:endParaRPr kumimoji="0" lang="ko-KR" altLang="en-US" sz="1500" b="1" dirty="0"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추가기술정보</a:t>
            </a:r>
          </a:p>
        </p:txBody>
      </p:sp>
      <p:grpSp>
        <p:nvGrpSpPr>
          <p:cNvPr id="15414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j-ea"/>
                <a:ea typeface="+mj-ea"/>
              </a:endParaRPr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+mj-ea"/>
                <a:ea typeface="+mj-ea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6929438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j-ea"/>
                <a:ea typeface="+mj-ea"/>
              </a:endParaRPr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+mj-ea"/>
                <a:ea typeface="+mj-ea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429099" y="1403648"/>
            <a:ext cx="2016125" cy="3877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차량 관제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운전습관 관리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에코드라이빙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/ITS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정보 연계 기능 제공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27" name="Picture 2" descr="E:\Project\WAVE\photo\20130506\wave_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275" y="1176311"/>
            <a:ext cx="1223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7288" y="2033561"/>
            <a:ext cx="46196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1" name="그림 5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/>
          </p:nvPr>
        </p:nvGraphicFramePr>
        <p:xfrm>
          <a:off x="4333875" y="5788025"/>
          <a:ext cx="2492896" cy="3063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423"/>
                <a:gridCol w="1737473"/>
              </a:tblGrid>
              <a:tr h="2691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교통안전기술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36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03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국토교통부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차세대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ITS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도입에 따라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2020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년까지 고성장 기대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                          류승기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(010-5321-0453)</a:t>
                      </a: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skryu@kict.re.kr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92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279400" y="6113463"/>
          <a:ext cx="379831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146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8681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여객</a:t>
                      </a: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운수회사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물류회사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자동차 제조사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사업용 차량 관리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C-ITS 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단말장치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_x189622792" descr="EMB00001c382e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165966"/>
            <a:ext cx="1311275" cy="123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_x194641192" descr="EMB00001c382e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84"/>
          <a:stretch>
            <a:fillRect/>
          </a:stretch>
        </p:blipFill>
        <p:spPr bwMode="auto">
          <a:xfrm>
            <a:off x="1196752" y="2500825"/>
            <a:ext cx="4437228" cy="2725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01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직선 연결선 25"/>
          <p:cNvCxnSpPr>
            <a:endCxn id="43" idx="0"/>
          </p:cNvCxnSpPr>
          <p:nvPr/>
        </p:nvCxnSpPr>
        <p:spPr>
          <a:xfrm>
            <a:off x="296863" y="2441104"/>
            <a:ext cx="1588" cy="12106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212725" y="1447800"/>
            <a:ext cx="6456363" cy="6762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100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en-US" altLang="ko-KR" sz="1000" dirty="0">
                <a:solidFill>
                  <a:schemeClr val="tx1"/>
                </a:solidFill>
              </a:rPr>
              <a:t>ITS</a:t>
            </a:r>
            <a:r>
              <a:rPr lang="ko-KR" altLang="en-US" sz="1000" dirty="0">
                <a:solidFill>
                  <a:schemeClr val="tx1"/>
                </a:solidFill>
              </a:rPr>
              <a:t>와 신호 교차로의 제어를 위해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교차로 교통 자료를 자동으로 수집 및 입력하는 방식으로 개선함으로써 </a:t>
            </a:r>
            <a:endParaRPr lang="en-US" altLang="ko-KR" sz="1000" dirty="0" smtClean="0">
              <a:solidFill>
                <a:schemeClr val="tx1"/>
              </a:solidFill>
            </a:endParaRPr>
          </a:p>
          <a:p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 smtClean="0">
                <a:solidFill>
                  <a:schemeClr val="tx1"/>
                </a:solidFill>
              </a:rPr>
              <a:t>  </a:t>
            </a:r>
            <a:r>
              <a:rPr lang="ko-KR" altLang="en-US" sz="1000" dirty="0" smtClean="0">
                <a:solidFill>
                  <a:schemeClr val="tx1"/>
                </a:solidFill>
              </a:rPr>
              <a:t>교통 </a:t>
            </a:r>
            <a:r>
              <a:rPr lang="ko-KR" altLang="en-US" sz="1000" dirty="0">
                <a:solidFill>
                  <a:schemeClr val="tx1"/>
                </a:solidFill>
              </a:rPr>
              <a:t>정보 정확도 향상</a:t>
            </a:r>
          </a:p>
          <a:p>
            <a:r>
              <a:rPr lang="en-US" altLang="ko-KR" sz="100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• </a:t>
            </a:r>
            <a:r>
              <a:rPr lang="en-US" altLang="ko-KR" sz="1000" dirty="0">
                <a:solidFill>
                  <a:schemeClr val="tx1"/>
                </a:solidFill>
              </a:rPr>
              <a:t>1</a:t>
            </a:r>
            <a:r>
              <a:rPr lang="ko-KR" altLang="en-US" sz="1000" dirty="0">
                <a:solidFill>
                  <a:schemeClr val="tx1"/>
                </a:solidFill>
              </a:rPr>
              <a:t>개 교차로 제어에 </a:t>
            </a:r>
            <a:r>
              <a:rPr lang="en-US" altLang="ko-KR" sz="1000" dirty="0">
                <a:solidFill>
                  <a:schemeClr val="tx1"/>
                </a:solidFill>
              </a:rPr>
              <a:t>3</a:t>
            </a:r>
            <a:r>
              <a:rPr lang="ko-KR" altLang="en-US" sz="1000" dirty="0">
                <a:solidFill>
                  <a:schemeClr val="tx1"/>
                </a:solidFill>
              </a:rPr>
              <a:t>대 이상의 카메라와 대형 </a:t>
            </a:r>
            <a:r>
              <a:rPr lang="ko-KR" altLang="en-US" sz="1000" dirty="0" err="1">
                <a:solidFill>
                  <a:schemeClr val="tx1"/>
                </a:solidFill>
              </a:rPr>
              <a:t>폴을</a:t>
            </a:r>
            <a:r>
              <a:rPr lang="ko-KR" altLang="en-US" sz="1000" dirty="0">
                <a:solidFill>
                  <a:schemeClr val="tx1"/>
                </a:solidFill>
              </a:rPr>
              <a:t> 설치하는 방식에서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다면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>
                <a:solidFill>
                  <a:schemeClr val="tx1"/>
                </a:solidFill>
              </a:rPr>
              <a:t>多面</a:t>
            </a:r>
            <a:r>
              <a:rPr lang="en-US" altLang="ko-KR" sz="1000" dirty="0">
                <a:solidFill>
                  <a:schemeClr val="tx1"/>
                </a:solidFill>
              </a:rPr>
              <a:t>) </a:t>
            </a:r>
            <a:r>
              <a:rPr lang="ko-KR" altLang="en-US" sz="1000" dirty="0" err="1">
                <a:solidFill>
                  <a:schemeClr val="tx1"/>
                </a:solidFill>
              </a:rPr>
              <a:t>일체식</a:t>
            </a:r>
            <a:r>
              <a:rPr lang="ko-KR" altLang="en-US" sz="1000" dirty="0">
                <a:solidFill>
                  <a:schemeClr val="tx1"/>
                </a:solidFill>
              </a:rPr>
              <a:t> 카메라와 제어기 </a:t>
            </a:r>
            <a:r>
              <a:rPr lang="ko-KR" altLang="en-US" sz="1000" dirty="0" smtClean="0">
                <a:solidFill>
                  <a:schemeClr val="tx1"/>
                </a:solidFill>
              </a:rPr>
              <a:t> </a:t>
            </a:r>
            <a:endParaRPr lang="en-US" altLang="ko-KR" sz="1000" dirty="0" smtClean="0">
              <a:solidFill>
                <a:schemeClr val="tx1"/>
              </a:solidFill>
            </a:endParaRPr>
          </a:p>
          <a:p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 smtClean="0">
                <a:solidFill>
                  <a:schemeClr val="tx1"/>
                </a:solidFill>
              </a:rPr>
              <a:t>  </a:t>
            </a:r>
            <a:r>
              <a:rPr lang="ko-KR" altLang="en-US" sz="1000" dirty="0" smtClean="0">
                <a:solidFill>
                  <a:schemeClr val="tx1"/>
                </a:solidFill>
              </a:rPr>
              <a:t>내장형 </a:t>
            </a:r>
            <a:r>
              <a:rPr lang="ko-KR" altLang="en-US" sz="1000" dirty="0" err="1">
                <a:solidFill>
                  <a:schemeClr val="tx1"/>
                </a:solidFill>
              </a:rPr>
              <a:t>폴을</a:t>
            </a:r>
            <a:r>
              <a:rPr lang="ko-KR" altLang="en-US" sz="1000" dirty="0">
                <a:solidFill>
                  <a:schemeClr val="tx1"/>
                </a:solidFill>
              </a:rPr>
              <a:t> 설치하는 방식으로 개선함으로써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교통안전도 향상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도로 미관 개선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설치 비용 절감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2268538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기존 기술의 문제점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33600" y="2268538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4343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차별성 및 효과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133600" y="464343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188913" y="5838825"/>
            <a:ext cx="3095625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술적 효과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500438" y="5838825"/>
            <a:ext cx="3097212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경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kumimoji="0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산업적 효과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88913" y="5446713"/>
            <a:ext cx="6408737" cy="360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0"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다면</a:t>
            </a:r>
            <a:r>
              <a:rPr kumimoji="0"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0"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多面</a:t>
            </a:r>
            <a:r>
              <a:rPr kumimoji="0"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kumimoji="0" lang="ko-KR" alt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일체식</a:t>
            </a:r>
            <a:r>
              <a:rPr kumimoji="0"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카메라와 제어기 내장형의 교차로 분석 시스템으로 교통안전도 향상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188913" y="5070475"/>
            <a:ext cx="3095625" cy="3603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별성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3390900" y="6324600"/>
            <a:ext cx="0" cy="2568575"/>
          </a:xfrm>
          <a:prstGeom prst="line">
            <a:avLst/>
          </a:prstGeom>
          <a:ln w="15875" cmpd="sng">
            <a:solidFill>
              <a:srgbClr val="7EC23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88913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고해상도</a:t>
            </a:r>
            <a:r>
              <a:rPr lang="en-US" altLang="ko-KR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PTZ </a:t>
            </a:r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기능을 가진 다면 카메라</a:t>
            </a:r>
            <a:endParaRPr lang="ko-KR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150" y="6699250"/>
            <a:ext cx="31003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고해상도 </a:t>
            </a:r>
            <a:r>
              <a:rPr lang="en-US" altLang="ko-KR" dirty="0">
                <a:solidFill>
                  <a:schemeClr val="tx1"/>
                </a:solidFill>
              </a:rPr>
              <a:t>PTZ </a:t>
            </a:r>
            <a:r>
              <a:rPr lang="ko-KR" altLang="en-US" dirty="0">
                <a:solidFill>
                  <a:schemeClr val="tx1"/>
                </a:solidFill>
              </a:rPr>
              <a:t>기능을 가진 다면 카메라를 개발</a:t>
            </a:r>
          </a:p>
          <a:p>
            <a:r>
              <a:rPr lang="ko-KR" altLang="en-US" dirty="0" smtClean="0">
                <a:solidFill>
                  <a:schemeClr val="tx1"/>
                </a:solidFill>
              </a:rPr>
              <a:t>고해상도 </a:t>
            </a:r>
            <a:r>
              <a:rPr lang="ko-KR" altLang="en-US" dirty="0">
                <a:solidFill>
                  <a:schemeClr val="tx1"/>
                </a:solidFill>
              </a:rPr>
              <a:t>카메라 채택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영상 전처리 등의 방법을 </a:t>
            </a:r>
            <a:r>
              <a:rPr lang="ko-KR" altLang="en-US" dirty="0" smtClean="0">
                <a:solidFill>
                  <a:schemeClr val="tx1"/>
                </a:solidFill>
              </a:rPr>
              <a:t>통하여 </a:t>
            </a:r>
            <a:r>
              <a:rPr lang="ko-KR" altLang="en-US" dirty="0" err="1" smtClean="0">
                <a:solidFill>
                  <a:schemeClr val="tx1"/>
                </a:solidFill>
              </a:rPr>
              <a:t>이동류별</a:t>
            </a:r>
            <a:r>
              <a:rPr lang="ko-KR" altLang="en-US" dirty="0" smtClean="0">
                <a:solidFill>
                  <a:schemeClr val="tx1"/>
                </a:solidFill>
              </a:rPr>
              <a:t> 차량 영상 분석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505200" y="6243638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3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방범 및 차세대 </a:t>
            </a:r>
            <a:r>
              <a:rPr lang="en-US" altLang="ko-KR" sz="13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ITS </a:t>
            </a:r>
            <a:r>
              <a:rPr lang="ko-KR" altLang="en-US" sz="1300" b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지원 등 다목적으로 활용</a:t>
            </a:r>
            <a:endParaRPr lang="ko-KR" altLang="en-US" sz="13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422275"/>
            <a:ext cx="6858000" cy="608013"/>
          </a:xfrm>
          <a:prstGeom prst="rect">
            <a:avLst/>
          </a:prstGeom>
          <a:solidFill>
            <a:srgbClr val="A2BC4A"/>
          </a:solidFill>
          <a:ln w="15875">
            <a:solidFill>
              <a:srgbClr val="A2B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388" y="1187450"/>
            <a:ext cx="59039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술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개</a:t>
            </a:r>
            <a:r>
              <a:rPr kumimoji="0" lang="en-US" altLang="ko-KR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5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요</a:t>
            </a:r>
            <a:endParaRPr kumimoji="0"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8913" y="7485063"/>
            <a:ext cx="3095625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교차로지체 자동 산정 기술</a:t>
            </a:r>
            <a:endParaRPr lang="ko-KR" alt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1" name="TextBox 35"/>
          <p:cNvSpPr txBox="1">
            <a:spLocks noChangeArrowheads="1"/>
          </p:cNvSpPr>
          <p:nvPr/>
        </p:nvSpPr>
        <p:spPr bwMode="auto">
          <a:xfrm>
            <a:off x="184150" y="7923213"/>
            <a:ext cx="32448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도로 관리자가 어느 신호 교차로의 서비스 수준이 낮은지를 실시간으로 </a:t>
            </a:r>
            <a:r>
              <a:rPr lang="ko-KR" altLang="en-US" dirty="0" smtClean="0">
                <a:solidFill>
                  <a:schemeClr val="tx1"/>
                </a:solidFill>
              </a:rPr>
              <a:t>파악이 가능</a:t>
            </a:r>
            <a:endParaRPr lang="ko-KR" altLang="en-US" dirty="0">
              <a:solidFill>
                <a:schemeClr val="tx1"/>
              </a:solidFill>
            </a:endParaRPr>
          </a:p>
          <a:p>
            <a:r>
              <a:rPr lang="ko-KR" altLang="en-US" dirty="0">
                <a:solidFill>
                  <a:schemeClr val="tx1"/>
                </a:solidFill>
              </a:rPr>
              <a:t>다수의 교차로 </a:t>
            </a:r>
            <a:r>
              <a:rPr lang="ko-KR" altLang="en-US" dirty="0" err="1">
                <a:solidFill>
                  <a:schemeClr val="tx1"/>
                </a:solidFill>
              </a:rPr>
              <a:t>접근로에서</a:t>
            </a:r>
            <a:r>
              <a:rPr lang="ko-KR" altLang="en-US" dirty="0">
                <a:solidFill>
                  <a:schemeClr val="tx1"/>
                </a:solidFill>
              </a:rPr>
              <a:t> 동시에 영상 정보를 수집할 수 있는 장비를 개발함으로써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구축 및 유지관리 비용을 절감</a:t>
            </a: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3500438" y="6699250"/>
            <a:ext cx="3101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교차로에 </a:t>
            </a:r>
            <a:r>
              <a:rPr lang="ko-KR" altLang="en-US" dirty="0">
                <a:solidFill>
                  <a:schemeClr val="tx1"/>
                </a:solidFill>
              </a:rPr>
              <a:t>설치된 영상 정보 수집 장치는 방범 및 범인 추적용으로도 활용이 가능하여 안전한 사회 구현에 기여</a:t>
            </a:r>
          </a:p>
          <a:p>
            <a:r>
              <a:rPr lang="ko-KR" altLang="en-US" dirty="0" smtClean="0">
                <a:solidFill>
                  <a:schemeClr val="tx1"/>
                </a:solidFill>
              </a:rPr>
              <a:t>교차로 사고 예방을 위한 </a:t>
            </a:r>
            <a:r>
              <a:rPr lang="en-US" altLang="ko-KR" dirty="0" smtClean="0">
                <a:solidFill>
                  <a:schemeClr val="tx1"/>
                </a:solidFill>
              </a:rPr>
              <a:t>C-ITS </a:t>
            </a:r>
            <a:r>
              <a:rPr lang="ko-KR" altLang="en-US" dirty="0" smtClean="0">
                <a:solidFill>
                  <a:schemeClr val="tx1"/>
                </a:solidFill>
              </a:rPr>
              <a:t>기반 시설로 활용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505200" y="7485064"/>
            <a:ext cx="3095625" cy="33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A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o-KR" altLang="en-US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도로 교통 혼잡 감소</a:t>
            </a:r>
            <a:endParaRPr lang="ko-KR" altLang="en-US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3494088" y="7923213"/>
            <a:ext cx="32480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charset="0"/>
              <a:buChar char="•"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막대한 예산을 들여 인력을 투입하여 주요 혼잡 도로를 중심으로 교차로 운영 상태를 조사하고 개선하는 기존의 교차로 운영 개선 사업 방식에서 </a:t>
            </a:r>
            <a:r>
              <a:rPr lang="ko-KR" altLang="en-US" dirty="0" smtClean="0">
                <a:solidFill>
                  <a:schemeClr val="tx1"/>
                </a:solidFill>
              </a:rPr>
              <a:t>탈피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>
                <a:solidFill>
                  <a:schemeClr val="tx1"/>
                </a:solidFill>
              </a:rPr>
              <a:t>서비스 수준이 낮은 신호 교차로를 센터에서 자동으로 파악하고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우선순위에 따라 운영 개선을 시행하는 방식으로 </a:t>
            </a:r>
            <a:r>
              <a:rPr lang="ko-KR" altLang="en-US" dirty="0" smtClean="0">
                <a:solidFill>
                  <a:schemeClr val="tx1"/>
                </a:solidFill>
              </a:rPr>
              <a:t>추진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4365" name="그림 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그림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0" y="432112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4. 3</a:t>
            </a:r>
            <a:r>
              <a:rPr kumimoji="0"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헤드 이상의 다면</a:t>
            </a:r>
            <a:r>
              <a:rPr kumimoji="0"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kumimoji="0"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多面</a:t>
            </a:r>
            <a:r>
              <a:rPr kumimoji="0"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 </a:t>
            </a:r>
            <a:r>
              <a:rPr kumimoji="0"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카메라를 이용한 교차로 지체 자동 산정 및 </a:t>
            </a:r>
            <a:r>
              <a:rPr kumimoji="0" lang="ko-KR" altLang="en-US" b="1" dirty="0" err="1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교통류</a:t>
            </a:r>
            <a:r>
              <a:rPr kumimoji="0"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분석 기술 </a:t>
            </a:r>
            <a:r>
              <a:rPr kumimoji="0" lang="ko-KR" altLang="en-US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개발</a:t>
            </a:r>
            <a:endParaRPr kumimoji="0"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76672" y="2915816"/>
            <a:ext cx="62103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나눔고딕"/>
              <a:buChar char="-"/>
              <a:defRPr kumimoji="0" sz="1100">
                <a:solidFill>
                  <a:srgbClr val="C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r>
              <a:rPr lang="ko-KR" altLang="en-US" dirty="0" smtClean="0">
                <a:solidFill>
                  <a:schemeClr val="tx1"/>
                </a:solidFill>
              </a:rPr>
              <a:t>현재 </a:t>
            </a:r>
            <a:r>
              <a:rPr lang="ko-KR" altLang="en-US" dirty="0">
                <a:solidFill>
                  <a:schemeClr val="tx1"/>
                </a:solidFill>
              </a:rPr>
              <a:t>교차로 지체 산정에 필요한 입력 자료들은 통계 자료나 과거 조사 자료를 기반으로 설정되므로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자료 수집에 과대한 시간과 비용이 소요됨</a:t>
            </a:r>
          </a:p>
          <a:p>
            <a:r>
              <a:rPr lang="ko-KR" altLang="en-US" dirty="0">
                <a:solidFill>
                  <a:schemeClr val="tx1"/>
                </a:solidFill>
              </a:rPr>
              <a:t>과거 자료 또는 고정적인 입력 값을 기반으로 구한 교차로 지체는 실제 교차로의 현황을 실시간으로 나타낼 수 없음</a:t>
            </a:r>
          </a:p>
        </p:txBody>
      </p:sp>
      <p:grpSp>
        <p:nvGrpSpPr>
          <p:cNvPr id="28" name="그룹 15"/>
          <p:cNvGrpSpPr>
            <a:grpSpLocks/>
          </p:cNvGrpSpPr>
          <p:nvPr/>
        </p:nvGrpSpPr>
        <p:grpSpPr bwMode="auto">
          <a:xfrm>
            <a:off x="188913" y="2699792"/>
            <a:ext cx="215900" cy="215900"/>
            <a:chOff x="183877" y="2770128"/>
            <a:chExt cx="216000" cy="216000"/>
          </a:xfrm>
        </p:grpSpPr>
        <p:sp>
          <p:nvSpPr>
            <p:cNvPr id="29" name="타원 2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4524" y="2786010"/>
              <a:ext cx="179471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1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250" y="3635896"/>
            <a:ext cx="6126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교차로 지체 산정에 필요한 실시간 교통정보 수집 장비가 부재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8788" y="3851920"/>
            <a:ext cx="64531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기존의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기반 교통정보 수집 장비는 도로 구간의 단순 영상 정보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(CCTV)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 한 지점을 통과하는 차량의 속도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교통량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점유율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(VDS),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차량 번호판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(AVI)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정보만을 </a:t>
            </a: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추출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buFontTx/>
              <a:buChar char="-"/>
            </a:pPr>
            <a:r>
              <a:rPr lang="ko-KR" altLang="en-US" sz="1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교차로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지체 산정을 위한 교통정보 수집 장비의 개발은 교통공학 기술과 영상 분석 기술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그리고 영상 정보 수집 및 처리 장비 개발 기술이 융합되어야 가능</a:t>
            </a:r>
          </a:p>
        </p:txBody>
      </p: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187325" y="3635896"/>
            <a:ext cx="217488" cy="215900"/>
            <a:chOff x="183877" y="2770128"/>
            <a:chExt cx="216000" cy="216000"/>
          </a:xfrm>
        </p:grpSpPr>
        <p:sp>
          <p:nvSpPr>
            <p:cNvPr id="42" name="타원 41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4374" y="2786010"/>
              <a:ext cx="179737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atin typeface="나눔고딕" pitchFamily="50" charset="-127"/>
                  <a:ea typeface="나눔고딕" pitchFamily="50" charset="-127"/>
                </a:rPr>
                <a:t>2</a:t>
              </a: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76250" y="2699792"/>
            <a:ext cx="58330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200" b="1" dirty="0" smtClean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교차로 지체 산정의 실시간성이 결여</a:t>
            </a:r>
            <a:endParaRPr kumimoji="0"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7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/>
          <p:cNvCxnSpPr>
            <a:endCxn id="108" idx="0"/>
          </p:cNvCxnSpPr>
          <p:nvPr/>
        </p:nvCxnSpPr>
        <p:spPr>
          <a:xfrm>
            <a:off x="171450" y="5503863"/>
            <a:ext cx="8732" cy="17959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133600" y="395288"/>
            <a:ext cx="4724400" cy="3603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>
            <a:off x="171450" y="654843"/>
            <a:ext cx="0" cy="3096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8138" y="785786"/>
            <a:ext cx="6380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스템 구성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93663" y="1149324"/>
          <a:ext cx="6676598" cy="264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299"/>
                <a:gridCol w="3338299"/>
              </a:tblGrid>
              <a:tr h="128270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154">
                <a:tc>
                  <a:txBody>
                    <a:bodyPr/>
                    <a:lstStyle/>
                    <a:p>
                      <a:pPr latinLnBrk="1"/>
                      <a:endParaRPr lang="pl-PL" altLang="ko-K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6838" y="1158849"/>
            <a:ext cx="2008187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다면 카메라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8739" y="1490636"/>
            <a:ext cx="1930001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고해상도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(HD)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카메라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교차로 전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접근로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영상 수집을 위해 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360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° 시야를 제공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35350" y="1158849"/>
            <a:ext cx="2006600" cy="261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지주 </a:t>
            </a: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삽입형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 제어 </a:t>
            </a:r>
            <a:r>
              <a:rPr kumimoji="0" lang="ko-KR" altLang="en-US" sz="1100" b="1" dirty="0" err="1" smtClean="0">
                <a:solidFill>
                  <a:srgbClr val="506F39"/>
                </a:solidFill>
                <a:latin typeface="+mn-lt"/>
                <a:ea typeface="+mn-ea"/>
              </a:rPr>
              <a:t>함체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6838" y="2430436"/>
            <a:ext cx="2008187" cy="261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교차로 분석 </a:t>
            </a:r>
            <a:r>
              <a:rPr kumimoji="0" lang="en-US" altLang="ko-KR" sz="1100" b="1" dirty="0" smtClean="0">
                <a:solidFill>
                  <a:srgbClr val="506F39"/>
                </a:solidFill>
                <a:latin typeface="+mn-lt"/>
                <a:ea typeface="+mn-ea"/>
              </a:rPr>
              <a:t>S/W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35350" y="2430436"/>
            <a:ext cx="2006600" cy="261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기술시험성적서</a:t>
            </a:r>
            <a:r>
              <a:rPr kumimoji="0" lang="en-US" altLang="ko-KR" sz="1100" b="1" dirty="0">
                <a:solidFill>
                  <a:srgbClr val="506F39"/>
                </a:solidFill>
                <a:latin typeface="+mn-lt"/>
                <a:ea typeface="+mn-ea"/>
              </a:rPr>
              <a:t> </a:t>
            </a:r>
            <a:r>
              <a:rPr kumimoji="0" lang="ko-KR" altLang="en-US" sz="1100" b="1" dirty="0" smtClean="0">
                <a:solidFill>
                  <a:srgbClr val="506F39"/>
                </a:solidFill>
                <a:latin typeface="+mn-lt"/>
                <a:ea typeface="+mn-ea"/>
              </a:rPr>
              <a:t>및 매뉴얼</a:t>
            </a:r>
            <a:endParaRPr kumimoji="0"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0" y="5292725"/>
            <a:ext cx="2133600" cy="358775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err="1">
                <a:latin typeface="나눔고딕 ExtraBold" pitchFamily="50" charset="-127"/>
                <a:ea typeface="나눔고딕 ExtraBold" pitchFamily="50" charset="-127"/>
              </a:rPr>
              <a:t>수요처</a:t>
            </a:r>
            <a:r>
              <a:rPr kumimoji="0" lang="ko-KR" altLang="en-US" sz="1500" dirty="0">
                <a:latin typeface="나눔고딕 ExtraBold" pitchFamily="50" charset="-127"/>
                <a:ea typeface="나눔고딕 ExtraBold" pitchFamily="50" charset="-127"/>
              </a:rPr>
              <a:t> 및 권리현황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133600" y="5292725"/>
            <a:ext cx="4724400" cy="358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221163" y="5627688"/>
            <a:ext cx="2636837" cy="317023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7338" y="5735638"/>
            <a:ext cx="6381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 err="1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kumimoji="0"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요처</a:t>
            </a:r>
            <a:endParaRPr kumimoji="0"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163" y="7236296"/>
            <a:ext cx="1056605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rgbClr val="506F39"/>
                </a:solidFill>
                <a:latin typeface="나눔고딕" pitchFamily="50" charset="-127"/>
                <a:ea typeface="나눔고딕" pitchFamily="50" charset="-127"/>
              </a:rPr>
              <a:t>권</a:t>
            </a: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리현황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1613" y="7474421"/>
            <a:ext cx="1211163" cy="312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국내 출원 </a:t>
            </a:r>
            <a:r>
              <a:rPr kumimoji="0"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건</a:t>
            </a:r>
            <a:endParaRPr kumimoji="0" lang="en-US" altLang="ko-KR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4378325" y="5503863"/>
            <a:ext cx="285750" cy="249237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7" name="표 106"/>
          <p:cNvGraphicFramePr>
            <a:graphicFrameLocks noGrp="1"/>
          </p:cNvGraphicFramePr>
          <p:nvPr>
            <p:extLst/>
          </p:nvPr>
        </p:nvGraphicFramePr>
        <p:xfrm>
          <a:off x="265113" y="7795980"/>
          <a:ext cx="381195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815"/>
                <a:gridCol w="720080"/>
                <a:gridCol w="576064"/>
              </a:tblGrid>
              <a:tr h="198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발명의 명칭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특허번호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182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노변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설치식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다차로</a:t>
                      </a:r>
                      <a:r>
                        <a:rPr lang="ko-KR" altLang="en-US" sz="10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구간 정보 수집 장치 및 방법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출원중</a:t>
                      </a:r>
                      <a:endParaRPr lang="ko-KR" altLang="en-US" sz="10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0" y="395288"/>
            <a:ext cx="2133600" cy="360362"/>
          </a:xfrm>
          <a:prstGeom prst="rect">
            <a:avLst/>
          </a:prstGeom>
          <a:solidFill>
            <a:srgbClr val="A2B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 smtClean="0">
                <a:latin typeface="나눔고딕 ExtraBold" pitchFamily="50" charset="-127"/>
                <a:ea typeface="나눔고딕 ExtraBold" pitchFamily="50" charset="-127"/>
              </a:rPr>
              <a:t>개발현황 및 기술내용</a:t>
            </a:r>
            <a:endParaRPr kumimoji="0" lang="ko-KR" altLang="en-US" sz="15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5788" y="5465763"/>
            <a:ext cx="1728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추가기술정보</a:t>
            </a:r>
          </a:p>
        </p:txBody>
      </p:sp>
      <p:grpSp>
        <p:nvGrpSpPr>
          <p:cNvPr id="15414" name="그룹 66"/>
          <p:cNvGrpSpPr>
            <a:grpSpLocks/>
          </p:cNvGrpSpPr>
          <p:nvPr/>
        </p:nvGrpSpPr>
        <p:grpSpPr bwMode="auto">
          <a:xfrm>
            <a:off x="69850" y="831824"/>
            <a:ext cx="215900" cy="215900"/>
            <a:chOff x="183877" y="2770128"/>
            <a:chExt cx="216000" cy="216000"/>
          </a:xfrm>
        </p:grpSpPr>
        <p:sp>
          <p:nvSpPr>
            <p:cNvPr id="69" name="타원 68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5" name="그룹 71"/>
          <p:cNvGrpSpPr>
            <a:grpSpLocks/>
          </p:cNvGrpSpPr>
          <p:nvPr/>
        </p:nvGrpSpPr>
        <p:grpSpPr bwMode="auto">
          <a:xfrm>
            <a:off x="69850" y="5781675"/>
            <a:ext cx="215900" cy="215900"/>
            <a:chOff x="183877" y="2770128"/>
            <a:chExt cx="216000" cy="216000"/>
          </a:xfrm>
        </p:grpSpPr>
        <p:sp>
          <p:nvSpPr>
            <p:cNvPr id="73" name="타원 72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5416" name="그룹 81"/>
          <p:cNvGrpSpPr>
            <a:grpSpLocks/>
          </p:cNvGrpSpPr>
          <p:nvPr/>
        </p:nvGrpSpPr>
        <p:grpSpPr bwMode="auto">
          <a:xfrm>
            <a:off x="69850" y="7283921"/>
            <a:ext cx="215900" cy="215900"/>
            <a:chOff x="183877" y="2770128"/>
            <a:chExt cx="216000" cy="216000"/>
          </a:xfrm>
        </p:grpSpPr>
        <p:sp>
          <p:nvSpPr>
            <p:cNvPr id="98" name="타원 97"/>
            <p:cNvSpPr/>
            <p:nvPr/>
          </p:nvSpPr>
          <p:spPr>
            <a:xfrm>
              <a:off x="183877" y="2770128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EC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204525" y="2786010"/>
              <a:ext cx="179470" cy="181059"/>
            </a:xfrm>
            <a:prstGeom prst="ellipse">
              <a:avLst/>
            </a:prstGeom>
            <a:solidFill>
              <a:srgbClr val="506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88739" y="2744761"/>
            <a:ext cx="2016125" cy="5355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신호 상태 및 교차로 지체 산정 기술  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실측값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대비 정확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90%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이상의 </a:t>
            </a:r>
            <a:r>
              <a:rPr kumimoji="0"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교통류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분석 알고리즘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78200" y="1503336"/>
            <a:ext cx="2016125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제어기와 지주</a:t>
            </a:r>
            <a:r>
              <a:rPr kumimoji="0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(Pole) </a:t>
            </a: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일체형 설계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도시 미관을 개선하고 보행자의 통행권 보장</a:t>
            </a:r>
            <a:endParaRPr kumimoji="0"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작업자의 유지보수효율 향상</a:t>
            </a:r>
            <a:endParaRPr kumimoji="0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8200" y="2744761"/>
            <a:ext cx="206375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실도로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환경에서의 정상 구현 여부와 교통 조건</a:t>
            </a:r>
            <a:r>
              <a:rPr kumimoji="0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환경 조건 변화에 대하여 신뢰성 있는 성능을 보이는지를 평가</a:t>
            </a: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현장 설치 및 사용을 위한 매뉴얼 제작</a:t>
            </a:r>
            <a:endParaRPr kumimoji="0" lang="en-US" altLang="ko-KR" sz="8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431" name="그림 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824913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32" name="그림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8737600"/>
            <a:ext cx="7381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/>
          </p:nvPr>
        </p:nvGraphicFramePr>
        <p:xfrm>
          <a:off x="4333875" y="5746184"/>
          <a:ext cx="2492896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423"/>
                <a:gridCol w="1737473"/>
              </a:tblGrid>
              <a:tr h="3482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기술분류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건설교통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도로교통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&gt;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교통환경 조사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고딕"/>
                          <a:cs typeface="+mn-cs"/>
                        </a:rPr>
                        <a:t>분석기술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11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기술수준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■ 기술개념확립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연구실환경검증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시제품제작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실제환경검증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신뢰성평가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</a:t>
                      </a:r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상용품</a:t>
                      </a: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제작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□ 사업화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07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시장전망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국도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ITS 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 연간 약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400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원</a:t>
                      </a:r>
                      <a:endParaRPr lang="en-US" altLang="ko-KR" sz="9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84138" marR="0" indent="-841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교통단속 시장 약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100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억 원</a:t>
                      </a:r>
                      <a:endParaRPr lang="ko-KR" altLang="en-US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87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기술문의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한국건설기술연구원                  </a:t>
                      </a:r>
                      <a:r>
                        <a:rPr lang="ko-KR" altLang="en-US" sz="9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윤여환</a:t>
                      </a:r>
                      <a:r>
                        <a:rPr lang="en-US" altLang="ko-KR" sz="9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(031-910-0193)     kictyyh@kict.re.kr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3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총괄문의</a:t>
                      </a:r>
                      <a:endParaRPr lang="ko-KR" altLang="en-US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국토교통과학기술진흥원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9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성과활용실</a:t>
                      </a:r>
                      <a:endParaRPr lang="en-US" altLang="ko-KR" sz="9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Tel.031-389-6364~5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techbiz@kaia.re.kr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3" name="표 52"/>
          <p:cNvGraphicFramePr>
            <a:graphicFrameLocks noGrp="1"/>
          </p:cNvGraphicFramePr>
          <p:nvPr>
            <p:extLst/>
          </p:nvPr>
        </p:nvGraphicFramePr>
        <p:xfrm>
          <a:off x="279400" y="6113463"/>
          <a:ext cx="379831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157"/>
                <a:gridCol w="1899157"/>
              </a:tblGrid>
              <a:tr h="232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기술 수요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적용처</a:t>
                      </a:r>
                      <a:endParaRPr lang="ko-KR" altLang="en-US" sz="10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1024"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도로관리기관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지자체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경찰청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교차로 운영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교통정보수집용</a:t>
                      </a:r>
                      <a:endParaRPr lang="en-US" altLang="ko-KR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 latinLnBrk="1">
                        <a:buFont typeface="Arial" pitchFamily="34" charset="0"/>
                        <a:buChar char="•"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방범용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_x172765568" descr="EMB000010d006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16" y="1176312"/>
            <a:ext cx="1299146" cy="1250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_x172763888" descr="EMB000010d006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" y="3564209"/>
            <a:ext cx="3024237" cy="1644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_x172763568" descr="EMB000010d0065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82" y="3564208"/>
            <a:ext cx="3188494" cy="1647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오른쪽 화살표 11"/>
          <p:cNvSpPr/>
          <p:nvPr/>
        </p:nvSpPr>
        <p:spPr>
          <a:xfrm>
            <a:off x="3212976" y="4355976"/>
            <a:ext cx="411906" cy="36004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63" y="1170095"/>
            <a:ext cx="1344613" cy="12571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00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8630</Words>
  <Application>Microsoft Office PowerPoint</Application>
  <PresentationFormat>화면 슬라이드 쇼(4:3)</PresentationFormat>
  <Paragraphs>1576</Paragraphs>
  <Slides>41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2" baseType="lpstr">
      <vt:lpstr>Office 테마</vt:lpstr>
      <vt:lpstr>2015년 국토교통 기술사업화지원사업  공공기술 중소기업이전 분야 공공기술소개(SMK)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구경아</dc:creator>
  <cp:lastModifiedBy>user</cp:lastModifiedBy>
  <cp:revision>137</cp:revision>
  <cp:lastPrinted>2013-06-19T01:26:12Z</cp:lastPrinted>
  <dcterms:created xsi:type="dcterms:W3CDTF">2013-04-26T06:16:32Z</dcterms:created>
  <dcterms:modified xsi:type="dcterms:W3CDTF">2014-12-26T05:33:15Z</dcterms:modified>
</cp:coreProperties>
</file>