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308" r:id="rId2"/>
    <p:sldId id="321" r:id="rId3"/>
    <p:sldId id="309" r:id="rId4"/>
    <p:sldId id="310" r:id="rId5"/>
    <p:sldId id="311" r:id="rId6"/>
    <p:sldId id="316" r:id="rId7"/>
    <p:sldId id="312" r:id="rId8"/>
    <p:sldId id="315" r:id="rId9"/>
    <p:sldId id="314" r:id="rId10"/>
    <p:sldId id="318" r:id="rId11"/>
    <p:sldId id="317" r:id="rId12"/>
    <p:sldId id="313" r:id="rId13"/>
    <p:sldId id="319" r:id="rId14"/>
    <p:sldId id="320" r:id="rId15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235CA1"/>
    <a:srgbClr val="FFFFCC"/>
    <a:srgbClr val="3E6C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244" autoAdjust="0"/>
    <p:restoredTop sz="86380" autoAdjust="0"/>
  </p:normalViewPr>
  <p:slideViewPr>
    <p:cSldViewPr>
      <p:cViewPr varScale="1">
        <p:scale>
          <a:sx n="99" d="100"/>
          <a:sy n="99" d="100"/>
        </p:scale>
        <p:origin x="1632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D79EE3-E3CA-4E98-9884-0953497162A3}" type="datetimeFigureOut">
              <a:rPr lang="ko-KR" altLang="en-US" smtClean="0"/>
              <a:pPr/>
              <a:t>2021-08-13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7B3808-DB2A-4C24-8AB7-FCCBC1BE216B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2021-08-13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2021-08-13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2021-08-13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2021-08-13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2021-08-13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cxnSp>
        <p:nvCxnSpPr>
          <p:cNvPr id="8" name="직선 연결선 7"/>
          <p:cNvCxnSpPr/>
          <p:nvPr userDrawn="1"/>
        </p:nvCxnSpPr>
        <p:spPr>
          <a:xfrm>
            <a:off x="1475656" y="476672"/>
            <a:ext cx="0" cy="16561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2021-08-13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2021-08-13</a:t>
            </a:fld>
            <a:endParaRPr lang="ko-KR" altLang="en-US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2021-08-13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2021-08-13</a:t>
            </a:fld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2021-08-13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2021-08-13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30EDBD-1C2D-4C1E-B459-B60219FAB484}" type="datetimeFigureOut">
              <a:rPr lang="ko-KR" altLang="en-US" smtClean="0"/>
              <a:pPr/>
              <a:t>2021-08-13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21659" y="1386349"/>
            <a:ext cx="8154797" cy="43858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dirty="0" smtClean="0"/>
              <a:t>1. </a:t>
            </a:r>
            <a:r>
              <a:rPr lang="ko-KR" altLang="en-US" dirty="0" smtClean="0"/>
              <a:t>본 자료는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일</a:t>
            </a:r>
            <a:r>
              <a:rPr lang="en-US" altLang="ko-KR" dirty="0" smtClean="0"/>
              <a:t>.</a:t>
            </a:r>
            <a:r>
              <a:rPr lang="ko-KR" altLang="en-US" dirty="0" smtClean="0"/>
              <a:t>취</a:t>
            </a:r>
            <a:r>
              <a:rPr lang="en-US" altLang="ko-KR" dirty="0" smtClean="0"/>
              <a:t>.</a:t>
            </a:r>
            <a:r>
              <a:rPr lang="ko-KR" altLang="en-US" dirty="0" smtClean="0"/>
              <a:t>월</a:t>
            </a:r>
            <a:r>
              <a:rPr lang="en-US" altLang="ko-KR" dirty="0" smtClean="0"/>
              <a:t>.</a:t>
            </a:r>
            <a:r>
              <a:rPr lang="ko-KR" altLang="en-US" dirty="0" smtClean="0"/>
              <a:t>장</a:t>
            </a:r>
            <a:r>
              <a:rPr lang="en-US" altLang="ko-KR" dirty="0" smtClean="0"/>
              <a:t>.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성과공모전</a:t>
            </a:r>
            <a:r>
              <a:rPr lang="en-US" altLang="ko-KR" dirty="0" smtClean="0"/>
              <a:t>‘ </a:t>
            </a:r>
            <a:r>
              <a:rPr lang="ko-KR" altLang="en-US" b="1" dirty="0" err="1" smtClean="0">
                <a:solidFill>
                  <a:srgbClr val="FF0000"/>
                </a:solidFill>
              </a:rPr>
              <a:t>성과요약서</a:t>
            </a:r>
            <a:r>
              <a:rPr lang="ko-KR" altLang="en-US" b="1" dirty="0" smtClean="0">
                <a:solidFill>
                  <a:srgbClr val="FF0000"/>
                </a:solidFill>
              </a:rPr>
              <a:t> 작성 </a:t>
            </a:r>
            <a:r>
              <a:rPr lang="en-US" altLang="ko-KR" b="1" dirty="0" smtClean="0">
                <a:solidFill>
                  <a:srgbClr val="FF0000"/>
                </a:solidFill>
              </a:rPr>
              <a:t>“</a:t>
            </a:r>
            <a:r>
              <a:rPr lang="ko-KR" altLang="en-US" b="1" dirty="0" smtClean="0">
                <a:solidFill>
                  <a:srgbClr val="FF0000"/>
                </a:solidFill>
              </a:rPr>
              <a:t>예시</a:t>
            </a:r>
            <a:r>
              <a:rPr lang="en-US" altLang="ko-KR" b="1" dirty="0" smtClean="0">
                <a:solidFill>
                  <a:srgbClr val="FF0000"/>
                </a:solidFill>
              </a:rPr>
              <a:t>”</a:t>
            </a:r>
            <a:r>
              <a:rPr lang="ko-KR" altLang="en-US" b="1" dirty="0" smtClean="0">
                <a:solidFill>
                  <a:srgbClr val="FF0000"/>
                </a:solidFill>
              </a:rPr>
              <a:t> </a:t>
            </a:r>
            <a:r>
              <a:rPr lang="ko-KR" altLang="en-US" dirty="0" smtClean="0"/>
              <a:t>입니다</a:t>
            </a:r>
            <a:r>
              <a:rPr lang="en-US" altLang="ko-KR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dirty="0"/>
              <a:t> </a:t>
            </a:r>
            <a:r>
              <a:rPr lang="en-US" altLang="ko-KR" dirty="0" smtClean="0"/>
              <a:t>   - </a:t>
            </a:r>
            <a:r>
              <a:rPr lang="ko-KR" altLang="en-US" dirty="0" smtClean="0"/>
              <a:t>본 자료에 기재된 내용은 모두 </a:t>
            </a:r>
            <a:r>
              <a:rPr lang="en-US" altLang="ko-KR" dirty="0" smtClean="0"/>
              <a:t>“</a:t>
            </a:r>
            <a:r>
              <a:rPr lang="ko-KR" altLang="en-US" dirty="0" smtClean="0"/>
              <a:t>가상</a:t>
            </a:r>
            <a:r>
              <a:rPr lang="en-US" altLang="ko-KR" dirty="0" smtClean="0"/>
              <a:t>”</a:t>
            </a:r>
            <a:r>
              <a:rPr lang="ko-KR" altLang="en-US" dirty="0" smtClean="0"/>
              <a:t>의 내용입니다</a:t>
            </a:r>
            <a:r>
              <a:rPr lang="en-US" altLang="ko-KR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dirty="0"/>
              <a:t> </a:t>
            </a:r>
            <a:r>
              <a:rPr lang="en-US" altLang="ko-KR" dirty="0" smtClean="0"/>
              <a:t>   - </a:t>
            </a:r>
            <a:r>
              <a:rPr lang="ko-KR" altLang="en-US" dirty="0" smtClean="0"/>
              <a:t>본 자료는 텍스트 위주로 예를 들었습니다만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각종 그림 및 표 등을 </a:t>
            </a:r>
            <a:endParaRPr lang="en-US" altLang="ko-KR" dirty="0" smtClean="0"/>
          </a:p>
          <a:p>
            <a:pPr>
              <a:lnSpc>
                <a:spcPct val="150000"/>
              </a:lnSpc>
            </a:pPr>
            <a:r>
              <a:rPr lang="en-US" altLang="ko-KR" dirty="0"/>
              <a:t> </a:t>
            </a:r>
            <a:r>
              <a:rPr lang="en-US" altLang="ko-KR" dirty="0" smtClean="0"/>
              <a:t>     </a:t>
            </a:r>
            <a:r>
              <a:rPr lang="ko-KR" altLang="en-US" dirty="0" smtClean="0"/>
              <a:t>사용하시어 내용을 </a:t>
            </a:r>
            <a:r>
              <a:rPr lang="ko-KR" altLang="en-US" dirty="0" err="1" smtClean="0"/>
              <a:t>구성하셔도</a:t>
            </a:r>
            <a:r>
              <a:rPr lang="ko-KR" altLang="en-US" dirty="0" smtClean="0"/>
              <a:t> 무방합니다</a:t>
            </a:r>
            <a:r>
              <a:rPr lang="en-US" altLang="ko-KR" dirty="0"/>
              <a:t>.</a:t>
            </a:r>
            <a:endParaRPr lang="en-US" altLang="ko-KR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endParaRPr lang="en-US" altLang="ko-KR" dirty="0"/>
          </a:p>
          <a:p>
            <a:pPr>
              <a:lnSpc>
                <a:spcPct val="150000"/>
              </a:lnSpc>
            </a:pPr>
            <a:r>
              <a:rPr lang="en-US" altLang="ko-KR" dirty="0" smtClean="0"/>
              <a:t>2. </a:t>
            </a:r>
            <a:r>
              <a:rPr lang="ko-KR" altLang="en-US" dirty="0" smtClean="0"/>
              <a:t>공모전 </a:t>
            </a:r>
            <a:r>
              <a:rPr lang="ko-KR" altLang="en-US" dirty="0" err="1" smtClean="0"/>
              <a:t>신청시</a:t>
            </a:r>
            <a:r>
              <a:rPr lang="ko-KR" altLang="en-US" dirty="0" smtClean="0"/>
              <a:t> </a:t>
            </a:r>
            <a:endParaRPr lang="en-US" altLang="ko-KR" dirty="0" smtClean="0"/>
          </a:p>
          <a:p>
            <a:pPr>
              <a:lnSpc>
                <a:spcPct val="150000"/>
              </a:lnSpc>
            </a:pPr>
            <a:r>
              <a:rPr lang="en-US" altLang="ko-KR" dirty="0"/>
              <a:t> </a:t>
            </a:r>
            <a:r>
              <a:rPr lang="en-US" altLang="ko-KR" dirty="0" smtClean="0"/>
              <a:t>   - </a:t>
            </a:r>
            <a:r>
              <a:rPr lang="ko-KR" altLang="en-US" dirty="0" smtClean="0"/>
              <a:t>본 자료의 양식을 사용하셔도 되며</a:t>
            </a:r>
            <a:r>
              <a:rPr lang="en-US" altLang="ko-KR" dirty="0" smtClean="0"/>
              <a:t>,</a:t>
            </a:r>
          </a:p>
          <a:p>
            <a:pPr>
              <a:lnSpc>
                <a:spcPct val="150000"/>
              </a:lnSpc>
            </a:pPr>
            <a:r>
              <a:rPr lang="en-US" altLang="ko-KR" dirty="0"/>
              <a:t> </a:t>
            </a:r>
            <a:r>
              <a:rPr lang="en-US" altLang="ko-KR" dirty="0" smtClean="0"/>
              <a:t>   - </a:t>
            </a:r>
            <a:r>
              <a:rPr lang="ko-KR" altLang="en-US" dirty="0" smtClean="0"/>
              <a:t>신청하시는 기업에서 </a:t>
            </a:r>
            <a:r>
              <a:rPr lang="ko-KR" altLang="en-US" b="1" dirty="0" smtClean="0">
                <a:solidFill>
                  <a:srgbClr val="FF0000"/>
                </a:solidFill>
              </a:rPr>
              <a:t>별도의 양식을 마련하시어 사용하셔도 무방</a:t>
            </a:r>
            <a:r>
              <a:rPr lang="ko-KR" altLang="en-US" dirty="0" smtClean="0"/>
              <a:t>합니다</a:t>
            </a:r>
            <a:r>
              <a:rPr lang="en-US" altLang="ko-KR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dirty="0"/>
              <a:t> </a:t>
            </a:r>
            <a:r>
              <a:rPr lang="en-US" altLang="ko-KR" dirty="0" smtClean="0"/>
              <a:t>   ★ </a:t>
            </a:r>
            <a:r>
              <a:rPr lang="ko-KR" altLang="en-US" dirty="0" err="1" smtClean="0"/>
              <a:t>성과요약서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작성양식은</a:t>
            </a:r>
            <a:r>
              <a:rPr lang="ko-KR" altLang="en-US" dirty="0" smtClean="0"/>
              <a:t> </a:t>
            </a:r>
            <a:r>
              <a:rPr lang="en-US" altLang="ko-KR" b="1" dirty="0" smtClean="0">
                <a:solidFill>
                  <a:srgbClr val="FF0000"/>
                </a:solidFill>
              </a:rPr>
              <a:t>“</a:t>
            </a:r>
            <a:r>
              <a:rPr lang="ko-KR" altLang="en-US" b="1" dirty="0" err="1" smtClean="0">
                <a:solidFill>
                  <a:srgbClr val="FF0000"/>
                </a:solidFill>
              </a:rPr>
              <a:t>자유양식</a:t>
            </a:r>
            <a:r>
              <a:rPr lang="en-US" altLang="ko-KR" b="1" dirty="0" smtClean="0">
                <a:solidFill>
                  <a:srgbClr val="FF0000"/>
                </a:solidFill>
              </a:rPr>
              <a:t>” </a:t>
            </a:r>
            <a:r>
              <a:rPr lang="ko-KR" altLang="en-US" dirty="0" smtClean="0"/>
              <a:t>입니다</a:t>
            </a:r>
            <a:r>
              <a:rPr lang="en-US" altLang="ko-KR" dirty="0" smtClean="0"/>
              <a:t>.</a:t>
            </a:r>
          </a:p>
          <a:p>
            <a:r>
              <a:rPr lang="en-US" altLang="ko-KR" dirty="0"/>
              <a:t> </a:t>
            </a:r>
            <a:r>
              <a:rPr lang="en-US" altLang="ko-KR" dirty="0" smtClean="0"/>
              <a:t>   </a:t>
            </a:r>
            <a:endParaRPr lang="en-US" altLang="ko-KR" dirty="0"/>
          </a:p>
          <a:p>
            <a:endParaRPr lang="ko-KR" altLang="en-US" dirty="0"/>
          </a:p>
        </p:txBody>
      </p:sp>
      <p:sp>
        <p:nvSpPr>
          <p:cNvPr id="3" name="직사각형 2"/>
          <p:cNvSpPr/>
          <p:nvPr/>
        </p:nvSpPr>
        <p:spPr>
          <a:xfrm>
            <a:off x="251520" y="980728"/>
            <a:ext cx="8496944" cy="46085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86493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395536" y="1340768"/>
            <a:ext cx="8136904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직선 연결선 4"/>
          <p:cNvCxnSpPr/>
          <p:nvPr/>
        </p:nvCxnSpPr>
        <p:spPr>
          <a:xfrm>
            <a:off x="0" y="808664"/>
            <a:ext cx="9144000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직사각형 5"/>
          <p:cNvSpPr/>
          <p:nvPr/>
        </p:nvSpPr>
        <p:spPr>
          <a:xfrm>
            <a:off x="0" y="0"/>
            <a:ext cx="9144000" cy="90000"/>
          </a:xfrm>
          <a:prstGeom prst="rect">
            <a:avLst/>
          </a:prstGeom>
          <a:solidFill>
            <a:srgbClr val="3E6C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12" name="직선 연결선 11"/>
          <p:cNvCxnSpPr/>
          <p:nvPr/>
        </p:nvCxnSpPr>
        <p:spPr>
          <a:xfrm>
            <a:off x="215008" y="6597352"/>
            <a:ext cx="8136904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직사각형 12"/>
          <p:cNvSpPr/>
          <p:nvPr/>
        </p:nvSpPr>
        <p:spPr>
          <a:xfrm>
            <a:off x="1344" y="6729748"/>
            <a:ext cx="9144000" cy="128252"/>
          </a:xfrm>
          <a:prstGeom prst="rect">
            <a:avLst/>
          </a:prstGeom>
          <a:solidFill>
            <a:srgbClr val="BCBC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18" name="직선 연결선 17"/>
          <p:cNvCxnSpPr/>
          <p:nvPr/>
        </p:nvCxnSpPr>
        <p:spPr>
          <a:xfrm>
            <a:off x="143000" y="1340768"/>
            <a:ext cx="8136904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/>
          <p:nvPr/>
        </p:nvCxnSpPr>
        <p:spPr>
          <a:xfrm>
            <a:off x="422240" y="1052736"/>
            <a:ext cx="0" cy="5544616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 19"/>
          <p:cNvCxnSpPr/>
          <p:nvPr/>
        </p:nvCxnSpPr>
        <p:spPr>
          <a:xfrm>
            <a:off x="626977" y="1046363"/>
            <a:ext cx="0" cy="5544616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5790197" y="188640"/>
            <a:ext cx="3353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일</a:t>
            </a:r>
            <a:r>
              <a:rPr lang="en-US" altLang="ko-KR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.</a:t>
            </a:r>
            <a:r>
              <a:rPr lang="ko-KR" altLang="en-US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취</a:t>
            </a:r>
            <a:r>
              <a:rPr lang="en-US" altLang="ko-KR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.</a:t>
            </a:r>
            <a:r>
              <a:rPr lang="ko-KR" altLang="en-US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월</a:t>
            </a:r>
            <a:r>
              <a:rPr lang="en-US" altLang="ko-KR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.</a:t>
            </a:r>
            <a:r>
              <a:rPr lang="ko-KR" altLang="en-US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장 공모전 성과 요약서</a:t>
            </a:r>
            <a:endParaRPr lang="ko-KR" altLang="en-US" dirty="0">
              <a:solidFill>
                <a:schemeClr val="tx2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44444" y="6452243"/>
            <a:ext cx="1657660" cy="307777"/>
          </a:xfrm>
          <a:prstGeom prst="rect">
            <a:avLst/>
          </a:prstGeom>
          <a:noFill/>
          <a:ln w="349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400" b="1" dirty="0" smtClean="0"/>
              <a:t> ㈜ 국토교통산업 </a:t>
            </a:r>
            <a:endParaRPr lang="ko-KR" altLang="en-US" sz="1400" b="1" dirty="0"/>
          </a:p>
        </p:txBody>
      </p:sp>
      <p:sp>
        <p:nvSpPr>
          <p:cNvPr id="31" name="모서리가 둥근 직사각형 30"/>
          <p:cNvSpPr/>
          <p:nvPr/>
        </p:nvSpPr>
        <p:spPr>
          <a:xfrm>
            <a:off x="251520" y="188641"/>
            <a:ext cx="432000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I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32" name="모서리가 둥근 직사각형 31"/>
          <p:cNvSpPr/>
          <p:nvPr/>
        </p:nvSpPr>
        <p:spPr>
          <a:xfrm>
            <a:off x="827583" y="188640"/>
            <a:ext cx="432000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I  I 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33" name="모서리가 둥근 직사각형 32"/>
          <p:cNvSpPr/>
          <p:nvPr/>
        </p:nvSpPr>
        <p:spPr>
          <a:xfrm>
            <a:off x="1403647" y="188640"/>
            <a:ext cx="432048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I  I  I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34" name="모서리가 둥근 직사각형 33"/>
          <p:cNvSpPr/>
          <p:nvPr/>
        </p:nvSpPr>
        <p:spPr>
          <a:xfrm>
            <a:off x="1979711" y="188640"/>
            <a:ext cx="432048" cy="288032"/>
          </a:xfrm>
          <a:prstGeom prst="roundRect">
            <a:avLst/>
          </a:prstGeom>
          <a:solidFill>
            <a:srgbClr val="3E6C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I  V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35" name="모서리가 둥근 직사각형 34"/>
          <p:cNvSpPr/>
          <p:nvPr/>
        </p:nvSpPr>
        <p:spPr>
          <a:xfrm>
            <a:off x="2555776" y="192291"/>
            <a:ext cx="432000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Ⅴ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36" name="모서리가 둥근 직사각형 35"/>
          <p:cNvSpPr/>
          <p:nvPr/>
        </p:nvSpPr>
        <p:spPr>
          <a:xfrm>
            <a:off x="3131840" y="192291"/>
            <a:ext cx="432048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Ⅵ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37" name="모서리가 둥근 직사각형 36"/>
          <p:cNvSpPr/>
          <p:nvPr/>
        </p:nvSpPr>
        <p:spPr>
          <a:xfrm>
            <a:off x="3707904" y="192291"/>
            <a:ext cx="432048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Ⅶ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910413" y="476672"/>
            <a:ext cx="10054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사업화 성과</a:t>
            </a:r>
            <a:endParaRPr lang="ko-KR" altLang="en-US" sz="1200" dirty="0">
              <a:solidFill>
                <a:schemeClr val="tx2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grpSp>
        <p:nvGrpSpPr>
          <p:cNvPr id="39" name="그룹 104"/>
          <p:cNvGrpSpPr/>
          <p:nvPr/>
        </p:nvGrpSpPr>
        <p:grpSpPr>
          <a:xfrm>
            <a:off x="440123" y="1055143"/>
            <a:ext cx="262372" cy="305918"/>
            <a:chOff x="552450" y="3324834"/>
            <a:chExt cx="371475" cy="433127"/>
          </a:xfrm>
        </p:grpSpPr>
        <p:sp>
          <p:nvSpPr>
            <p:cNvPr id="40" name="타원 39"/>
            <p:cNvSpPr/>
            <p:nvPr/>
          </p:nvSpPr>
          <p:spPr>
            <a:xfrm>
              <a:off x="552450" y="3367686"/>
              <a:ext cx="371475" cy="371475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1"/>
              <a:tileRect/>
            </a:gradFill>
            <a:ln w="41275">
              <a:solidFill>
                <a:srgbClr val="265DA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+mn-ea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08174" y="3324834"/>
              <a:ext cx="260026" cy="43312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 fontAlgn="base">
                <a:lnSpc>
                  <a:spcPct val="130000"/>
                </a:lnSpc>
              </a:pPr>
              <a:endParaRPr lang="ko-KR" altLang="en-US" sz="1200" b="1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srgbClr val="142C60"/>
                </a:solidFill>
                <a:latin typeface="+mn-ea"/>
              </a:endParaRPr>
            </a:p>
          </p:txBody>
        </p:sp>
      </p:grpSp>
      <p:sp>
        <p:nvSpPr>
          <p:cNvPr id="42" name="직사각형 41"/>
          <p:cNvSpPr/>
          <p:nvPr/>
        </p:nvSpPr>
        <p:spPr>
          <a:xfrm>
            <a:off x="828854" y="1055125"/>
            <a:ext cx="2577629" cy="307777"/>
          </a:xfrm>
          <a:prstGeom prst="rect">
            <a:avLst/>
          </a:prstGeom>
          <a:noFill/>
        </p:spPr>
        <p:txBody>
          <a:bodyPr wrap="none" lIns="0" tIns="0" rIns="0" bIns="0" anchor="t" anchorCtr="0">
            <a:spAutoFit/>
            <a:scene3d>
              <a:camera prst="orthographicFront"/>
              <a:lightRig rig="threePt" dir="t"/>
            </a:scene3d>
            <a:sp3d>
              <a:bevelT w="0" h="0"/>
              <a:contourClr>
                <a:schemeClr val="bg1"/>
              </a:contourClr>
            </a:sp3d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ko-KR" altLang="en-US" sz="2000" b="1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향후 기업 성장 가능성</a:t>
            </a:r>
            <a:endParaRPr lang="ko-KR" altLang="en-US" b="1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43" name="직각 삼각형 42"/>
          <p:cNvSpPr/>
          <p:nvPr/>
        </p:nvSpPr>
        <p:spPr>
          <a:xfrm flipH="1">
            <a:off x="8631152" y="6381328"/>
            <a:ext cx="501498" cy="447729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dirty="0"/>
              <a:t>6</a:t>
            </a:r>
            <a:endParaRPr lang="ko-KR" altLang="en-US" sz="1100" b="1" dirty="0"/>
          </a:p>
        </p:txBody>
      </p:sp>
      <p:graphicFrame>
        <p:nvGraphicFramePr>
          <p:cNvPr id="44" name="표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0211038"/>
              </p:ext>
            </p:extLst>
          </p:nvPr>
        </p:nvGraphicFramePr>
        <p:xfrm>
          <a:off x="648859" y="1617283"/>
          <a:ext cx="7853493" cy="4617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2861">
                  <a:extLst>
                    <a:ext uri="{9D8B030D-6E8A-4147-A177-3AD203B41FA5}">
                      <a16:colId xmlns:a16="http://schemas.microsoft.com/office/drawing/2014/main" val="347777070"/>
                    </a:ext>
                  </a:extLst>
                </a:gridCol>
                <a:gridCol w="6450632">
                  <a:extLst>
                    <a:ext uri="{9D8B030D-6E8A-4147-A177-3AD203B41FA5}">
                      <a16:colId xmlns:a16="http://schemas.microsoft.com/office/drawing/2014/main" val="2238122541"/>
                    </a:ext>
                  </a:extLst>
                </a:gridCol>
              </a:tblGrid>
              <a:tr h="16247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지속적인 매출 증가</a:t>
                      </a:r>
                      <a:endParaRPr lang="ko-KR" altLang="en-US" sz="105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◌ 최근 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년간 매년 평균 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00%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의 매출 증가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‘18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년 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00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억원 → 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’19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년 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00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억원 → 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‘20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년 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00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억원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</a:p>
                    <a:p>
                      <a:pPr marL="0" indent="0" latinLnBrk="1">
                        <a:buFontTx/>
                        <a:buNone/>
                      </a:pPr>
                      <a:endParaRPr lang="en-US" altLang="ko-KR" sz="1050" b="0" baseline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indent="0" latinLnBrk="1">
                        <a:buFontTx/>
                        <a:buNone/>
                      </a:pP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◌ 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‘21.7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월까지 총 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00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억원의 매출을 달성하였으며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’21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년말까지 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00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억원의 매출 달성 기대</a:t>
                      </a:r>
                      <a:endParaRPr lang="en-US" altLang="ko-KR" sz="105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indent="0" latinLnBrk="1">
                        <a:buFontTx/>
                        <a:buNone/>
                      </a:pP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- 00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사와 제품 납품을 위한 계약 진행중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.  ’21.9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월 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000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사 납품을 위한 제품 제작 중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(0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억원 상당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</a:p>
                    <a:p>
                      <a:pPr marL="0" indent="0" latinLnBrk="1">
                        <a:buFontTx/>
                        <a:buNone/>
                      </a:pPr>
                      <a:endParaRPr lang="en-US" altLang="ko-KR" sz="1050" b="0" baseline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indent="0" latinLnBrk="1">
                        <a:buFontTx/>
                        <a:buNone/>
                      </a:pP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◌ 거래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기술제공 및 </a:t>
                      </a:r>
                      <a:r>
                        <a:rPr lang="ko-KR" altLang="en-US" sz="105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제품납품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기업의 지속적인 증가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(’19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년 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11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개 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→ 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‘20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년 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13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개 → 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‘21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년 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17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개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95825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지속적인 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R&amp;D 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매진</a:t>
                      </a:r>
                      <a:endParaRPr lang="ko-KR" altLang="en-US" sz="105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◌ </a:t>
                      </a:r>
                      <a:r>
                        <a:rPr lang="ko-KR" altLang="en-US" sz="105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국토부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5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중기부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등 정부 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R&amp;D 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수행 중</a:t>
                      </a:r>
                      <a:endParaRPr lang="en-US" altLang="ko-KR" sz="105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latinLnBrk="1"/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- (</a:t>
                      </a:r>
                      <a:r>
                        <a:rPr lang="ko-KR" altLang="en-US" sz="105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국토부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사업화지원사업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 …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기술 개발 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(’20.4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월 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~ ’22.12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총 정부지원금 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억원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</a:p>
                    <a:p>
                      <a:pPr latinLnBrk="1"/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- (</a:t>
                      </a:r>
                      <a:r>
                        <a:rPr lang="ko-KR" altLang="en-US" sz="1050" b="0" baseline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중기부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소재부품개발사업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 … 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기술 개발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(‘19.4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월 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~ ‘21.12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총 정부지원금 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억원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</a:p>
                    <a:p>
                      <a:pPr latinLnBrk="1"/>
                      <a:endParaRPr lang="en-US" altLang="ko-KR" sz="1050" b="0" baseline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latinLnBrk="1"/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◌ 연구개발 인력 및 대상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확대</a:t>
                      </a:r>
                      <a:endParaRPr lang="en-US" altLang="ko-KR" sz="1050" b="0" baseline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latinLnBrk="1"/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- ‘19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년 대비 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‘20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년에 </a:t>
                      </a:r>
                      <a:r>
                        <a:rPr lang="ko-KR" altLang="en-US" sz="1050" b="0" baseline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전담인원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명 확대</a:t>
                      </a:r>
                      <a:endParaRPr lang="en-US" altLang="ko-KR" sz="1050" b="0" baseline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latinLnBrk="1"/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- ICT 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기술을 접목한 신제품 연구 진행 중</a:t>
                      </a:r>
                      <a:endParaRPr lang="ko-KR" altLang="en-US" sz="105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00917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기술의 우수성 인정</a:t>
                      </a:r>
                      <a:endParaRPr lang="ko-KR" altLang="en-US" sz="105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◌ </a:t>
                      </a:r>
                      <a:r>
                        <a:rPr lang="ko-KR" altLang="en-US" sz="105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건설신기술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인증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05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신기술명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제 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00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호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’19.8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</a:p>
                    <a:p>
                      <a:pPr latinLnBrk="1"/>
                      <a:endParaRPr lang="en-US" altLang="ko-KR" sz="105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latinLnBrk="1"/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◌ </a:t>
                      </a:r>
                      <a:r>
                        <a:rPr lang="ko-KR" altLang="en-US" sz="105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국토부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05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혁신제품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인증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제품명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제 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00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호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’20.3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</a:p>
                    <a:p>
                      <a:pPr latinLnBrk="1"/>
                      <a:endParaRPr lang="en-US" altLang="ko-KR" sz="105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latinLnBrk="1"/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◌ 한국도로공사 </a:t>
                      </a:r>
                      <a:r>
                        <a:rPr lang="ko-KR" altLang="en-US" sz="105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기술마켓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등록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05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기술명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제 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00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호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’20.4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</a:p>
                    <a:p>
                      <a:pPr latinLnBrk="1"/>
                      <a:endParaRPr lang="en-US" altLang="ko-KR" sz="105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latinLnBrk="1"/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◌ 특허청 </a:t>
                      </a:r>
                      <a:r>
                        <a:rPr lang="ko-KR" altLang="en-US" sz="105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특허기술상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수상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05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기술명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최우수상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’20.9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</a:p>
                    <a:p>
                      <a:pPr latinLnBrk="1"/>
                      <a:endParaRPr lang="en-US" altLang="ko-KR" sz="105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latinLnBrk="1"/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◌ 제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00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회 중소기업의 날 국무총리상 수상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(‘20.11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</a:p>
                    <a:p>
                      <a:pPr latinLnBrk="1"/>
                      <a:endParaRPr lang="en-US" altLang="ko-KR" sz="105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latinLnBrk="1"/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◌ 기술가치평가 등급 상향 조정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(‘19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년 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B 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→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’20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년 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A)</a:t>
                      </a:r>
                      <a:endParaRPr lang="ko-KR" altLang="en-US" sz="105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7170335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해외진출 노력</a:t>
                      </a:r>
                      <a:endParaRPr lang="ko-KR" altLang="en-US" sz="105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◌ 미국 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00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사와의 기술 협상이 진행 중으로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… 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경우 약 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00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달러의 수출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실적 달성이 기대됨</a:t>
                      </a:r>
                      <a:endParaRPr lang="ko-KR" altLang="en-US" sz="105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217471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기타</a:t>
                      </a:r>
                      <a:endParaRPr lang="ko-KR" altLang="en-US" sz="105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◌ 탄소저감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친환경 등 패러다임에 부합한 기술과 제품의 보유하고 있어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향후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……. 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할 것으로 예상됨</a:t>
                      </a:r>
                      <a:endParaRPr lang="ko-KR" altLang="en-US" sz="105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29424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42120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395536" y="1340768"/>
            <a:ext cx="8136904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직선 연결선 4"/>
          <p:cNvCxnSpPr/>
          <p:nvPr/>
        </p:nvCxnSpPr>
        <p:spPr>
          <a:xfrm>
            <a:off x="0" y="808664"/>
            <a:ext cx="9144000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직사각형 5"/>
          <p:cNvSpPr/>
          <p:nvPr/>
        </p:nvSpPr>
        <p:spPr>
          <a:xfrm>
            <a:off x="0" y="0"/>
            <a:ext cx="9144000" cy="90000"/>
          </a:xfrm>
          <a:prstGeom prst="rect">
            <a:avLst/>
          </a:prstGeom>
          <a:solidFill>
            <a:srgbClr val="3E6C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12" name="직선 연결선 11"/>
          <p:cNvCxnSpPr/>
          <p:nvPr/>
        </p:nvCxnSpPr>
        <p:spPr>
          <a:xfrm>
            <a:off x="215008" y="6597352"/>
            <a:ext cx="8136904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직사각형 12"/>
          <p:cNvSpPr/>
          <p:nvPr/>
        </p:nvSpPr>
        <p:spPr>
          <a:xfrm>
            <a:off x="1344" y="6729748"/>
            <a:ext cx="9144000" cy="128252"/>
          </a:xfrm>
          <a:prstGeom prst="rect">
            <a:avLst/>
          </a:prstGeom>
          <a:solidFill>
            <a:srgbClr val="BCBC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18" name="직선 연결선 17"/>
          <p:cNvCxnSpPr/>
          <p:nvPr/>
        </p:nvCxnSpPr>
        <p:spPr>
          <a:xfrm>
            <a:off x="143000" y="1340768"/>
            <a:ext cx="8136904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/>
          <p:nvPr/>
        </p:nvCxnSpPr>
        <p:spPr>
          <a:xfrm>
            <a:off x="422240" y="1052736"/>
            <a:ext cx="0" cy="5544616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 19"/>
          <p:cNvCxnSpPr/>
          <p:nvPr/>
        </p:nvCxnSpPr>
        <p:spPr>
          <a:xfrm>
            <a:off x="626977" y="1046363"/>
            <a:ext cx="0" cy="5544616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모서리가 둥근 직사각형 20"/>
          <p:cNvSpPr/>
          <p:nvPr/>
        </p:nvSpPr>
        <p:spPr>
          <a:xfrm>
            <a:off x="251520" y="188641"/>
            <a:ext cx="432000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I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22" name="모서리가 둥근 직사각형 21"/>
          <p:cNvSpPr/>
          <p:nvPr/>
        </p:nvSpPr>
        <p:spPr>
          <a:xfrm>
            <a:off x="827583" y="188640"/>
            <a:ext cx="432000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I  I 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23" name="모서리가 둥근 직사각형 22"/>
          <p:cNvSpPr/>
          <p:nvPr/>
        </p:nvSpPr>
        <p:spPr>
          <a:xfrm>
            <a:off x="1403647" y="188640"/>
            <a:ext cx="432048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I  I  I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24" name="모서리가 둥근 직사각형 23"/>
          <p:cNvSpPr/>
          <p:nvPr/>
        </p:nvSpPr>
        <p:spPr>
          <a:xfrm>
            <a:off x="1979711" y="188640"/>
            <a:ext cx="432048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I  V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25" name="모서리가 둥근 직사각형 24"/>
          <p:cNvSpPr/>
          <p:nvPr/>
        </p:nvSpPr>
        <p:spPr>
          <a:xfrm>
            <a:off x="2555776" y="192291"/>
            <a:ext cx="432000" cy="288032"/>
          </a:xfrm>
          <a:prstGeom prst="roundRect">
            <a:avLst/>
          </a:prstGeom>
          <a:solidFill>
            <a:srgbClr val="3E6C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Ⅴ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26" name="모서리가 둥근 직사각형 25"/>
          <p:cNvSpPr/>
          <p:nvPr/>
        </p:nvSpPr>
        <p:spPr>
          <a:xfrm>
            <a:off x="3131840" y="192291"/>
            <a:ext cx="432048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Ⅵ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27" name="모서리가 둥근 직사각형 26"/>
          <p:cNvSpPr/>
          <p:nvPr/>
        </p:nvSpPr>
        <p:spPr>
          <a:xfrm>
            <a:off x="3707904" y="192291"/>
            <a:ext cx="432048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Ⅶ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496349" y="476672"/>
            <a:ext cx="23903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기술 우수성과 일자리 창출 연계</a:t>
            </a:r>
            <a:endParaRPr lang="ko-KR" altLang="en-US" sz="1200" dirty="0">
              <a:solidFill>
                <a:schemeClr val="tx2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790197" y="188640"/>
            <a:ext cx="3353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일</a:t>
            </a:r>
            <a:r>
              <a:rPr lang="en-US" altLang="ko-KR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.</a:t>
            </a:r>
            <a:r>
              <a:rPr lang="ko-KR" altLang="en-US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취</a:t>
            </a:r>
            <a:r>
              <a:rPr lang="en-US" altLang="ko-KR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.</a:t>
            </a:r>
            <a:r>
              <a:rPr lang="ko-KR" altLang="en-US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월</a:t>
            </a:r>
            <a:r>
              <a:rPr lang="en-US" altLang="ko-KR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.</a:t>
            </a:r>
            <a:r>
              <a:rPr lang="ko-KR" altLang="en-US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장 공모전 성과 요약서</a:t>
            </a:r>
            <a:endParaRPr lang="ko-KR" altLang="en-US" dirty="0">
              <a:solidFill>
                <a:schemeClr val="tx2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44444" y="6452243"/>
            <a:ext cx="1657660" cy="307777"/>
          </a:xfrm>
          <a:prstGeom prst="rect">
            <a:avLst/>
          </a:prstGeom>
          <a:noFill/>
          <a:ln w="349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400" b="1" dirty="0" smtClean="0"/>
              <a:t> ㈜ 국토교통산업 </a:t>
            </a:r>
            <a:endParaRPr lang="ko-KR" altLang="en-US" sz="1400" b="1" dirty="0"/>
          </a:p>
        </p:txBody>
      </p:sp>
      <p:grpSp>
        <p:nvGrpSpPr>
          <p:cNvPr id="39" name="그룹 104"/>
          <p:cNvGrpSpPr/>
          <p:nvPr/>
        </p:nvGrpSpPr>
        <p:grpSpPr>
          <a:xfrm>
            <a:off x="440123" y="1055143"/>
            <a:ext cx="262372" cy="305918"/>
            <a:chOff x="552450" y="3324834"/>
            <a:chExt cx="371475" cy="433127"/>
          </a:xfrm>
        </p:grpSpPr>
        <p:sp>
          <p:nvSpPr>
            <p:cNvPr id="40" name="타원 39"/>
            <p:cNvSpPr/>
            <p:nvPr/>
          </p:nvSpPr>
          <p:spPr>
            <a:xfrm>
              <a:off x="552450" y="3367686"/>
              <a:ext cx="371475" cy="371475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1"/>
              <a:tileRect/>
            </a:gradFill>
            <a:ln w="41275">
              <a:solidFill>
                <a:srgbClr val="265DA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+mn-ea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08174" y="3324834"/>
              <a:ext cx="260026" cy="43312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 fontAlgn="base">
                <a:lnSpc>
                  <a:spcPct val="130000"/>
                </a:lnSpc>
              </a:pPr>
              <a:endParaRPr lang="ko-KR" altLang="en-US" sz="1200" b="1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srgbClr val="142C60"/>
                </a:solidFill>
                <a:latin typeface="+mn-ea"/>
              </a:endParaRPr>
            </a:p>
          </p:txBody>
        </p:sp>
      </p:grpSp>
      <p:sp>
        <p:nvSpPr>
          <p:cNvPr id="42" name="직사각형 41"/>
          <p:cNvSpPr/>
          <p:nvPr/>
        </p:nvSpPr>
        <p:spPr>
          <a:xfrm>
            <a:off x="828854" y="1055125"/>
            <a:ext cx="4643900" cy="307777"/>
          </a:xfrm>
          <a:prstGeom prst="rect">
            <a:avLst/>
          </a:prstGeom>
          <a:noFill/>
        </p:spPr>
        <p:txBody>
          <a:bodyPr wrap="none" lIns="0" tIns="0" rIns="0" bIns="0" anchor="t" anchorCtr="0">
            <a:spAutoFit/>
            <a:scene3d>
              <a:camera prst="orthographicFront"/>
              <a:lightRig rig="threePt" dir="t"/>
            </a:scene3d>
            <a:sp3d>
              <a:bevelT w="0" h="0"/>
              <a:contourClr>
                <a:schemeClr val="bg1"/>
              </a:contourClr>
            </a:sp3d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ko-KR" altLang="en-US" sz="2000" b="1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기술개발 성과와 일자리 창출 연계 노력</a:t>
            </a:r>
            <a:endParaRPr lang="ko-KR" altLang="en-US" b="1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43" name="직각 삼각형 42"/>
          <p:cNvSpPr/>
          <p:nvPr/>
        </p:nvSpPr>
        <p:spPr>
          <a:xfrm flipH="1">
            <a:off x="8631152" y="6381328"/>
            <a:ext cx="501498" cy="447729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dirty="0" smtClean="0"/>
              <a:t>7</a:t>
            </a:r>
            <a:endParaRPr lang="ko-KR" altLang="en-US" sz="1100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644092" y="1556792"/>
            <a:ext cx="7987060" cy="1200329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sz="1200" dirty="0" smtClean="0"/>
              <a:t>1. </a:t>
            </a:r>
            <a:r>
              <a:rPr lang="ko-KR" altLang="en-US" sz="1200" dirty="0" smtClean="0"/>
              <a:t>매출액 증가에 따른 신규인력 고용 확대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기업의 성장을 일자리 창출로 연계</a:t>
            </a:r>
            <a:r>
              <a:rPr lang="en-US" altLang="ko-KR" sz="1200" dirty="0" smtClean="0"/>
              <a:t>)</a:t>
            </a:r>
          </a:p>
          <a:p>
            <a:r>
              <a:rPr lang="en-US" altLang="ko-KR" sz="1200" dirty="0"/>
              <a:t> </a:t>
            </a:r>
            <a:r>
              <a:rPr lang="en-US" altLang="ko-KR" sz="1200" dirty="0" smtClean="0"/>
              <a:t> - </a:t>
            </a:r>
            <a:r>
              <a:rPr lang="ko-KR" altLang="en-US" sz="1200" dirty="0" smtClean="0"/>
              <a:t>매출액 </a:t>
            </a:r>
            <a:r>
              <a:rPr lang="en-US" altLang="ko-KR" sz="1200" dirty="0" smtClean="0"/>
              <a:t>1</a:t>
            </a:r>
            <a:r>
              <a:rPr lang="ko-KR" altLang="en-US" sz="1200" dirty="0" smtClean="0"/>
              <a:t>억원 당 신규인력 고용 현황 </a:t>
            </a:r>
            <a:r>
              <a:rPr lang="en-US" altLang="ko-KR" sz="1200" dirty="0" smtClean="0"/>
              <a:t>: ‘19</a:t>
            </a:r>
            <a:r>
              <a:rPr lang="ko-KR" altLang="en-US" sz="1200" dirty="0" smtClean="0"/>
              <a:t>년 </a:t>
            </a:r>
            <a:r>
              <a:rPr lang="en-US" altLang="ko-KR" sz="1200" dirty="0" smtClean="0"/>
              <a:t>0.08</a:t>
            </a:r>
            <a:r>
              <a:rPr lang="ko-KR" altLang="en-US" sz="1200" dirty="0" smtClean="0"/>
              <a:t>명 → </a:t>
            </a:r>
            <a:r>
              <a:rPr lang="en-US" altLang="ko-KR" sz="1200" dirty="0" smtClean="0"/>
              <a:t>’20</a:t>
            </a:r>
            <a:r>
              <a:rPr lang="ko-KR" altLang="en-US" sz="1200" dirty="0" smtClean="0"/>
              <a:t>년 </a:t>
            </a:r>
            <a:r>
              <a:rPr lang="en-US" altLang="ko-KR" sz="1200" dirty="0" smtClean="0"/>
              <a:t>0.1</a:t>
            </a:r>
            <a:r>
              <a:rPr lang="ko-KR" altLang="en-US" sz="1200" dirty="0" smtClean="0"/>
              <a:t>명</a:t>
            </a:r>
            <a:r>
              <a:rPr lang="ko-KR" altLang="en-US" sz="1200" dirty="0"/>
              <a:t> </a:t>
            </a:r>
            <a:r>
              <a:rPr lang="ko-KR" altLang="en-US" sz="1200" dirty="0" smtClean="0"/>
              <a:t>→ </a:t>
            </a:r>
            <a:r>
              <a:rPr lang="en-US" altLang="ko-KR" sz="1200" dirty="0" smtClean="0"/>
              <a:t>‘21</a:t>
            </a:r>
            <a:r>
              <a:rPr lang="ko-KR" altLang="en-US" sz="1200" dirty="0" smtClean="0"/>
              <a:t>년</a:t>
            </a:r>
            <a:r>
              <a:rPr lang="en-US" altLang="ko-KR" sz="1200" dirty="0" smtClean="0"/>
              <a:t>7</a:t>
            </a:r>
            <a:r>
              <a:rPr lang="ko-KR" altLang="en-US" sz="1200" dirty="0" smtClean="0"/>
              <a:t>월 </a:t>
            </a:r>
            <a:r>
              <a:rPr lang="en-US" altLang="ko-KR" sz="1200" dirty="0" smtClean="0"/>
              <a:t>0.13</a:t>
            </a:r>
            <a:r>
              <a:rPr lang="ko-KR" altLang="en-US" sz="1200" dirty="0" smtClean="0"/>
              <a:t>명</a:t>
            </a:r>
            <a:endParaRPr lang="en-US" altLang="ko-KR" sz="1200" dirty="0"/>
          </a:p>
          <a:p>
            <a:r>
              <a:rPr lang="en-US" altLang="ko-KR" sz="1200" dirty="0"/>
              <a:t>  </a:t>
            </a:r>
            <a:r>
              <a:rPr lang="en-US" altLang="ko-KR" sz="1200" dirty="0" smtClean="0"/>
              <a:t>- </a:t>
            </a:r>
            <a:r>
              <a:rPr lang="ko-KR" altLang="en-US" sz="1200" dirty="0"/>
              <a:t>거래처 확대를 위한 영업인력 신규 채용</a:t>
            </a:r>
            <a:r>
              <a:rPr lang="en-US" altLang="ko-KR" sz="1200" dirty="0"/>
              <a:t>, R&amp;D </a:t>
            </a:r>
            <a:r>
              <a:rPr lang="ko-KR" altLang="en-US" sz="1200" dirty="0"/>
              <a:t>강화를 위한 연구인력 신규 채용</a:t>
            </a:r>
            <a:r>
              <a:rPr lang="en-US" altLang="ko-KR" sz="1200" dirty="0"/>
              <a:t>, </a:t>
            </a:r>
            <a:r>
              <a:rPr lang="ko-KR" altLang="en-US" sz="1200" dirty="0"/>
              <a:t>지나친 잔업 및 야근 등의</a:t>
            </a:r>
            <a:endParaRPr lang="en-US" altLang="ko-KR" sz="1200" dirty="0"/>
          </a:p>
          <a:p>
            <a:r>
              <a:rPr lang="en-US" altLang="ko-KR" sz="1200" dirty="0"/>
              <a:t>    </a:t>
            </a:r>
            <a:r>
              <a:rPr lang="ko-KR" altLang="en-US" sz="1200" dirty="0" smtClean="0"/>
              <a:t>해소를 </a:t>
            </a:r>
            <a:r>
              <a:rPr lang="ko-KR" altLang="en-US" sz="1200" dirty="0"/>
              <a:t>위한 생산인력 신규 </a:t>
            </a:r>
            <a:r>
              <a:rPr lang="ko-KR" altLang="en-US" sz="1200" dirty="0" smtClean="0"/>
              <a:t>채용 등</a:t>
            </a:r>
            <a:endParaRPr lang="en-US" altLang="ko-KR" sz="1200" dirty="0" smtClean="0"/>
          </a:p>
          <a:p>
            <a:endParaRPr lang="en-US" altLang="ko-KR" sz="1200" dirty="0"/>
          </a:p>
          <a:p>
            <a:r>
              <a:rPr lang="en-US" altLang="ko-KR" sz="1200" dirty="0" smtClean="0"/>
              <a:t>2. </a:t>
            </a:r>
            <a:r>
              <a:rPr lang="ko-KR" altLang="en-US" sz="1200" dirty="0" smtClean="0"/>
              <a:t>정부의 </a:t>
            </a:r>
            <a:r>
              <a:rPr lang="en-US" altLang="ko-KR" sz="1200" dirty="0" smtClean="0"/>
              <a:t>“</a:t>
            </a:r>
            <a:r>
              <a:rPr lang="ko-KR" altLang="en-US" sz="1200" dirty="0" smtClean="0"/>
              <a:t>청년고용 </a:t>
            </a:r>
            <a:r>
              <a:rPr lang="en-US" altLang="ko-KR" sz="1200" dirty="0" smtClean="0"/>
              <a:t>3</a:t>
            </a:r>
            <a:r>
              <a:rPr lang="ko-KR" altLang="en-US" sz="1200" dirty="0" smtClean="0"/>
              <a:t>종 패키지</a:t>
            </a:r>
            <a:r>
              <a:rPr lang="en-US" altLang="ko-KR" sz="1200" dirty="0" smtClean="0"/>
              <a:t>”</a:t>
            </a:r>
            <a:r>
              <a:rPr lang="ko-KR" altLang="en-US" sz="1200" dirty="0" smtClean="0"/>
              <a:t> 제도를 적극 활용하여 </a:t>
            </a:r>
            <a:r>
              <a:rPr lang="ko-KR" altLang="en-US" sz="1200" dirty="0" err="1" smtClean="0"/>
              <a:t>청년인재</a:t>
            </a:r>
            <a:r>
              <a:rPr lang="ko-KR" altLang="en-US" sz="1200" dirty="0" smtClean="0"/>
              <a:t> 신규 채용 확대</a:t>
            </a:r>
            <a:endParaRPr lang="en-US" altLang="ko-KR" sz="1200" dirty="0"/>
          </a:p>
        </p:txBody>
      </p:sp>
      <p:grpSp>
        <p:nvGrpSpPr>
          <p:cNvPr id="45" name="그룹 104"/>
          <p:cNvGrpSpPr/>
          <p:nvPr/>
        </p:nvGrpSpPr>
        <p:grpSpPr>
          <a:xfrm>
            <a:off x="438969" y="3068978"/>
            <a:ext cx="262372" cy="305918"/>
            <a:chOff x="552450" y="3324834"/>
            <a:chExt cx="371475" cy="433127"/>
          </a:xfrm>
        </p:grpSpPr>
        <p:sp>
          <p:nvSpPr>
            <p:cNvPr id="46" name="타원 45"/>
            <p:cNvSpPr/>
            <p:nvPr/>
          </p:nvSpPr>
          <p:spPr>
            <a:xfrm>
              <a:off x="552450" y="3367686"/>
              <a:ext cx="371475" cy="371475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1"/>
              <a:tileRect/>
            </a:gradFill>
            <a:ln w="41275">
              <a:solidFill>
                <a:srgbClr val="265DA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+mn-ea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608174" y="3324834"/>
              <a:ext cx="260026" cy="43312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 fontAlgn="base">
                <a:lnSpc>
                  <a:spcPct val="130000"/>
                </a:lnSpc>
              </a:pPr>
              <a:endParaRPr lang="ko-KR" altLang="en-US" sz="1200" b="1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srgbClr val="142C60"/>
                </a:solidFill>
                <a:latin typeface="+mn-ea"/>
              </a:endParaRPr>
            </a:p>
          </p:txBody>
        </p:sp>
      </p:grpSp>
      <p:sp>
        <p:nvSpPr>
          <p:cNvPr id="48" name="직사각형 47"/>
          <p:cNvSpPr/>
          <p:nvPr/>
        </p:nvSpPr>
        <p:spPr>
          <a:xfrm>
            <a:off x="827700" y="3068960"/>
            <a:ext cx="2577629" cy="307777"/>
          </a:xfrm>
          <a:prstGeom prst="rect">
            <a:avLst/>
          </a:prstGeom>
          <a:noFill/>
        </p:spPr>
        <p:txBody>
          <a:bodyPr wrap="none" lIns="0" tIns="0" rIns="0" bIns="0" anchor="t" anchorCtr="0">
            <a:spAutoFit/>
            <a:scene3d>
              <a:camera prst="orthographicFront"/>
              <a:lightRig rig="threePt" dir="t"/>
            </a:scene3d>
            <a:sp3d>
              <a:bevelT w="0" h="0"/>
              <a:contourClr>
                <a:schemeClr val="bg1"/>
              </a:contourClr>
            </a:sp3d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ko-KR" altLang="en-US" sz="2000" b="1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좋은 일자리 창출 노력</a:t>
            </a:r>
            <a:endParaRPr lang="ko-KR" altLang="en-US" b="1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61982" y="3471391"/>
            <a:ext cx="7969169" cy="2123658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sz="1200" dirty="0" smtClean="0"/>
              <a:t>1. </a:t>
            </a:r>
            <a:r>
              <a:rPr lang="ko-KR" altLang="en-US" sz="1200" dirty="0" smtClean="0"/>
              <a:t>비정규직의 정규직화</a:t>
            </a:r>
            <a:endParaRPr lang="en-US" altLang="ko-KR" sz="1200" dirty="0" smtClean="0"/>
          </a:p>
          <a:p>
            <a:r>
              <a:rPr lang="en-US" altLang="ko-KR" sz="1200" dirty="0"/>
              <a:t> </a:t>
            </a:r>
            <a:r>
              <a:rPr lang="en-US" altLang="ko-KR" sz="1200" dirty="0" smtClean="0"/>
              <a:t> - </a:t>
            </a:r>
            <a:r>
              <a:rPr lang="ko-KR" altLang="en-US" sz="1200" dirty="0" smtClean="0"/>
              <a:t>기업의 성장과 함께한 비정규직 직원의 정규직 전환</a:t>
            </a:r>
            <a:r>
              <a:rPr lang="en-US" altLang="ko-KR" sz="1200" dirty="0" smtClean="0"/>
              <a:t>(’19</a:t>
            </a:r>
            <a:r>
              <a:rPr lang="ko-KR" altLang="en-US" sz="1200" dirty="0" smtClean="0"/>
              <a:t>년 </a:t>
            </a:r>
            <a:r>
              <a:rPr lang="en-US" altLang="ko-KR" sz="1200" dirty="0" smtClean="0"/>
              <a:t>2</a:t>
            </a:r>
            <a:r>
              <a:rPr lang="ko-KR" altLang="en-US" sz="1200" dirty="0" smtClean="0"/>
              <a:t>명</a:t>
            </a:r>
            <a:r>
              <a:rPr lang="en-US" altLang="ko-KR" sz="1200" dirty="0" smtClean="0"/>
              <a:t>, ’20</a:t>
            </a:r>
            <a:r>
              <a:rPr lang="ko-KR" altLang="en-US" sz="1200" dirty="0" smtClean="0"/>
              <a:t>년 </a:t>
            </a:r>
            <a:r>
              <a:rPr lang="en-US" altLang="ko-KR" sz="1200" dirty="0" smtClean="0"/>
              <a:t>2</a:t>
            </a:r>
            <a:r>
              <a:rPr lang="ko-KR" altLang="en-US" sz="1200" dirty="0" smtClean="0"/>
              <a:t>명</a:t>
            </a:r>
            <a:r>
              <a:rPr lang="en-US" altLang="ko-KR" sz="1200" dirty="0" smtClean="0"/>
              <a:t>)</a:t>
            </a:r>
            <a:endParaRPr lang="en-US" altLang="ko-KR" sz="1200" dirty="0"/>
          </a:p>
          <a:p>
            <a:endParaRPr lang="en-US" altLang="ko-KR" sz="1200" dirty="0"/>
          </a:p>
          <a:p>
            <a:r>
              <a:rPr lang="en-US" altLang="ko-KR" sz="1200" dirty="0"/>
              <a:t>2. “</a:t>
            </a:r>
            <a:r>
              <a:rPr lang="ko-KR" altLang="en-US" sz="1200" dirty="0"/>
              <a:t>같이 </a:t>
            </a:r>
            <a:r>
              <a:rPr lang="ko-KR" altLang="en-US" sz="1200" dirty="0" smtClean="0"/>
              <a:t>일하고 같이 성장하는 </a:t>
            </a:r>
            <a:r>
              <a:rPr lang="ko-KR" altLang="en-US" sz="1200" dirty="0"/>
              <a:t>가치</a:t>
            </a:r>
            <a:r>
              <a:rPr lang="en-US" altLang="ko-KR" sz="1200" dirty="0"/>
              <a:t>“ </a:t>
            </a:r>
            <a:r>
              <a:rPr lang="ko-KR" altLang="en-US" sz="1200" dirty="0"/>
              <a:t>실현</a:t>
            </a:r>
            <a:endParaRPr lang="en-US" altLang="ko-KR" sz="1200" dirty="0"/>
          </a:p>
          <a:p>
            <a:r>
              <a:rPr lang="en-US" altLang="ko-KR" sz="1200" dirty="0"/>
              <a:t>  </a:t>
            </a:r>
            <a:r>
              <a:rPr lang="en-US" altLang="ko-KR" sz="1200" dirty="0" smtClean="0"/>
              <a:t>- </a:t>
            </a:r>
            <a:r>
              <a:rPr lang="ko-KR" altLang="en-US" sz="1200" dirty="0" smtClean="0"/>
              <a:t>주 </a:t>
            </a:r>
            <a:r>
              <a:rPr lang="en-US" altLang="ko-KR" sz="1200" dirty="0"/>
              <a:t>52</a:t>
            </a:r>
            <a:r>
              <a:rPr lang="ko-KR" altLang="en-US" sz="1200" dirty="0"/>
              <a:t>시간제 도입</a:t>
            </a:r>
            <a:r>
              <a:rPr lang="en-US" altLang="ko-KR" sz="1200" dirty="0"/>
              <a:t>, </a:t>
            </a:r>
            <a:r>
              <a:rPr lang="ko-KR" altLang="en-US" sz="1200" dirty="0" err="1"/>
              <a:t>단축근무제</a:t>
            </a:r>
            <a:r>
              <a:rPr lang="ko-KR" altLang="en-US" sz="1200" dirty="0"/>
              <a:t> 도입 등으로 </a:t>
            </a:r>
            <a:r>
              <a:rPr lang="ko-KR" altLang="en-US" sz="1200" dirty="0" err="1"/>
              <a:t>워라밸</a:t>
            </a:r>
            <a:r>
              <a:rPr lang="ko-KR" altLang="en-US" sz="1200" dirty="0"/>
              <a:t> 문화 정착 및 직원의 자기 개발 </a:t>
            </a:r>
            <a:r>
              <a:rPr lang="ko-KR" altLang="en-US" sz="1200" dirty="0" smtClean="0"/>
              <a:t>기회를 확대하고</a:t>
            </a:r>
            <a:endParaRPr lang="en-US" altLang="ko-KR" sz="1200" dirty="0"/>
          </a:p>
          <a:p>
            <a:r>
              <a:rPr lang="en-US" altLang="ko-KR" sz="1200" dirty="0"/>
              <a:t>  </a:t>
            </a:r>
            <a:r>
              <a:rPr lang="en-US" altLang="ko-KR" sz="1200" dirty="0" smtClean="0"/>
              <a:t>- </a:t>
            </a:r>
            <a:r>
              <a:rPr lang="ko-KR" altLang="en-US" sz="1200" dirty="0"/>
              <a:t>부족한 인력은 신규 고용을 통해 </a:t>
            </a:r>
            <a:r>
              <a:rPr lang="ko-KR" altLang="en-US" sz="1200" dirty="0" smtClean="0"/>
              <a:t>해소하여 </a:t>
            </a:r>
            <a:r>
              <a:rPr lang="en-US" altLang="ko-KR" sz="1200" dirty="0" smtClean="0"/>
              <a:t>“</a:t>
            </a:r>
            <a:r>
              <a:rPr lang="ko-KR" altLang="en-US" sz="1200" dirty="0" smtClean="0"/>
              <a:t>같이 일하고 같이 성장하는 가치</a:t>
            </a:r>
            <a:r>
              <a:rPr lang="en-US" altLang="ko-KR" sz="1200" dirty="0" smtClean="0"/>
              <a:t>”</a:t>
            </a:r>
            <a:r>
              <a:rPr lang="ko-KR" altLang="en-US" sz="1200" dirty="0" smtClean="0"/>
              <a:t> 실현</a:t>
            </a:r>
            <a:endParaRPr lang="en-US" altLang="ko-KR" sz="1200" dirty="0" smtClean="0"/>
          </a:p>
          <a:p>
            <a:endParaRPr lang="en-US" altLang="ko-KR" sz="1200" dirty="0"/>
          </a:p>
          <a:p>
            <a:r>
              <a:rPr lang="en-US" altLang="ko-KR" sz="1200" dirty="0" smtClean="0"/>
              <a:t>3. </a:t>
            </a:r>
            <a:r>
              <a:rPr lang="ko-KR" altLang="en-US" sz="1200" dirty="0"/>
              <a:t>기업의 성장과 더불어 직원복지 향상을 위한 사내 식당 및 까페 운영</a:t>
            </a:r>
            <a:endParaRPr lang="en-US" altLang="ko-KR" sz="1200" dirty="0"/>
          </a:p>
          <a:p>
            <a:r>
              <a:rPr lang="en-US" altLang="ko-KR" sz="1200" dirty="0" smtClean="0"/>
              <a:t>   -</a:t>
            </a:r>
            <a:r>
              <a:rPr lang="ko-KR" altLang="en-US" sz="1200" dirty="0" smtClean="0"/>
              <a:t> 이를 통한 </a:t>
            </a:r>
            <a:r>
              <a:rPr lang="en-US" altLang="ko-KR" sz="1200" dirty="0" smtClean="0"/>
              <a:t>3</a:t>
            </a:r>
            <a:r>
              <a:rPr lang="ko-KR" altLang="en-US" sz="1200" dirty="0" smtClean="0"/>
              <a:t>명의 </a:t>
            </a:r>
            <a:r>
              <a:rPr lang="ko-KR" altLang="en-US" sz="1200" dirty="0" err="1" smtClean="0"/>
              <a:t>조리원</a:t>
            </a:r>
            <a:r>
              <a:rPr lang="ko-KR" altLang="en-US" sz="1200" dirty="0" smtClean="0"/>
              <a:t> 및 </a:t>
            </a:r>
            <a:r>
              <a:rPr lang="en-US" altLang="ko-KR" sz="1200" dirty="0" smtClean="0"/>
              <a:t>1</a:t>
            </a:r>
            <a:r>
              <a:rPr lang="ko-KR" altLang="en-US" sz="1200" dirty="0" smtClean="0"/>
              <a:t>명의 바리스타 직접 고용</a:t>
            </a:r>
            <a:endParaRPr lang="en-US" altLang="ko-KR" sz="1200" dirty="0" smtClean="0"/>
          </a:p>
          <a:p>
            <a:endParaRPr lang="en-US" altLang="ko-KR" sz="1200" dirty="0"/>
          </a:p>
          <a:p>
            <a:r>
              <a:rPr lang="en-US" altLang="ko-KR" sz="1200" dirty="0" smtClean="0"/>
              <a:t>4. </a:t>
            </a:r>
            <a:r>
              <a:rPr lang="ko-KR" altLang="en-US" sz="1200" dirty="0" smtClean="0"/>
              <a:t>직무발명보상제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성과급제 등 기업 성장에 기여한 직원에 대한 보상 체계 마련</a:t>
            </a:r>
            <a:endParaRPr lang="en-US" altLang="ko-KR" sz="1200" dirty="0"/>
          </a:p>
        </p:txBody>
      </p:sp>
    </p:spTree>
    <p:extLst>
      <p:ext uri="{BB962C8B-B14F-4D97-AF65-F5344CB8AC3E}">
        <p14:creationId xmlns:p14="http://schemas.microsoft.com/office/powerpoint/2010/main" val="14596421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395536" y="1340768"/>
            <a:ext cx="8136904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직선 연결선 4"/>
          <p:cNvCxnSpPr/>
          <p:nvPr/>
        </p:nvCxnSpPr>
        <p:spPr>
          <a:xfrm>
            <a:off x="0" y="808664"/>
            <a:ext cx="9144000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직사각형 5"/>
          <p:cNvSpPr/>
          <p:nvPr/>
        </p:nvSpPr>
        <p:spPr>
          <a:xfrm>
            <a:off x="0" y="0"/>
            <a:ext cx="9144000" cy="90000"/>
          </a:xfrm>
          <a:prstGeom prst="rect">
            <a:avLst/>
          </a:prstGeom>
          <a:solidFill>
            <a:srgbClr val="3E6C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12" name="직선 연결선 11"/>
          <p:cNvCxnSpPr/>
          <p:nvPr/>
        </p:nvCxnSpPr>
        <p:spPr>
          <a:xfrm>
            <a:off x="215008" y="6597352"/>
            <a:ext cx="8136904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직사각형 12"/>
          <p:cNvSpPr/>
          <p:nvPr/>
        </p:nvSpPr>
        <p:spPr>
          <a:xfrm>
            <a:off x="1344" y="6729748"/>
            <a:ext cx="9144000" cy="128252"/>
          </a:xfrm>
          <a:prstGeom prst="rect">
            <a:avLst/>
          </a:prstGeom>
          <a:solidFill>
            <a:srgbClr val="BCBC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18" name="직선 연결선 17"/>
          <p:cNvCxnSpPr/>
          <p:nvPr/>
        </p:nvCxnSpPr>
        <p:spPr>
          <a:xfrm>
            <a:off x="143000" y="1340768"/>
            <a:ext cx="8136904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/>
          <p:nvPr/>
        </p:nvCxnSpPr>
        <p:spPr>
          <a:xfrm>
            <a:off x="422240" y="1052736"/>
            <a:ext cx="0" cy="5544616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 19"/>
          <p:cNvCxnSpPr/>
          <p:nvPr/>
        </p:nvCxnSpPr>
        <p:spPr>
          <a:xfrm>
            <a:off x="626977" y="1046363"/>
            <a:ext cx="0" cy="5544616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모서리가 둥근 직사각형 20"/>
          <p:cNvSpPr/>
          <p:nvPr/>
        </p:nvSpPr>
        <p:spPr>
          <a:xfrm>
            <a:off x="251520" y="188641"/>
            <a:ext cx="432000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I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22" name="모서리가 둥근 직사각형 21"/>
          <p:cNvSpPr/>
          <p:nvPr/>
        </p:nvSpPr>
        <p:spPr>
          <a:xfrm>
            <a:off x="827583" y="188640"/>
            <a:ext cx="432000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I  I 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23" name="모서리가 둥근 직사각형 22"/>
          <p:cNvSpPr/>
          <p:nvPr/>
        </p:nvSpPr>
        <p:spPr>
          <a:xfrm>
            <a:off x="1403647" y="188640"/>
            <a:ext cx="432048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I  I  I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24" name="모서리가 둥근 직사각형 23"/>
          <p:cNvSpPr/>
          <p:nvPr/>
        </p:nvSpPr>
        <p:spPr>
          <a:xfrm>
            <a:off x="1979711" y="188640"/>
            <a:ext cx="432048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I  V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25" name="모서리가 둥근 직사각형 24"/>
          <p:cNvSpPr/>
          <p:nvPr/>
        </p:nvSpPr>
        <p:spPr>
          <a:xfrm>
            <a:off x="2555776" y="192291"/>
            <a:ext cx="432000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Ⅴ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26" name="모서리가 둥근 직사각형 25"/>
          <p:cNvSpPr/>
          <p:nvPr/>
        </p:nvSpPr>
        <p:spPr>
          <a:xfrm>
            <a:off x="3131840" y="192291"/>
            <a:ext cx="432048" cy="288032"/>
          </a:xfrm>
          <a:prstGeom prst="roundRect">
            <a:avLst/>
          </a:prstGeom>
          <a:solidFill>
            <a:srgbClr val="3E6C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Ⅵ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27" name="모서리가 둥근 직사각형 26"/>
          <p:cNvSpPr/>
          <p:nvPr/>
        </p:nvSpPr>
        <p:spPr>
          <a:xfrm>
            <a:off x="3707904" y="192291"/>
            <a:ext cx="432048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Ⅶ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062541" y="476672"/>
            <a:ext cx="10054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사회적 가치</a:t>
            </a:r>
            <a:endParaRPr lang="ko-KR" altLang="en-US" sz="1200" dirty="0">
              <a:solidFill>
                <a:schemeClr val="tx2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790197" y="188640"/>
            <a:ext cx="3353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일</a:t>
            </a:r>
            <a:r>
              <a:rPr lang="en-US" altLang="ko-KR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.</a:t>
            </a:r>
            <a:r>
              <a:rPr lang="ko-KR" altLang="en-US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취</a:t>
            </a:r>
            <a:r>
              <a:rPr lang="en-US" altLang="ko-KR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.</a:t>
            </a:r>
            <a:r>
              <a:rPr lang="ko-KR" altLang="en-US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월</a:t>
            </a:r>
            <a:r>
              <a:rPr lang="en-US" altLang="ko-KR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.</a:t>
            </a:r>
            <a:r>
              <a:rPr lang="ko-KR" altLang="en-US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장 공모전 성과 요약서</a:t>
            </a:r>
            <a:endParaRPr lang="ko-KR" altLang="en-US" dirty="0">
              <a:solidFill>
                <a:schemeClr val="tx2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44444" y="6452243"/>
            <a:ext cx="1657660" cy="307777"/>
          </a:xfrm>
          <a:prstGeom prst="rect">
            <a:avLst/>
          </a:prstGeom>
          <a:noFill/>
          <a:ln w="349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400" b="1" dirty="0" smtClean="0"/>
              <a:t> ㈜ 국토교통산업 </a:t>
            </a:r>
            <a:endParaRPr lang="ko-KR" altLang="en-US" sz="1400" b="1" dirty="0"/>
          </a:p>
        </p:txBody>
      </p:sp>
      <p:graphicFrame>
        <p:nvGraphicFramePr>
          <p:cNvPr id="31" name="표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3720317"/>
              </p:ext>
            </p:extLst>
          </p:nvPr>
        </p:nvGraphicFramePr>
        <p:xfrm>
          <a:off x="648859" y="1595636"/>
          <a:ext cx="7853493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2861">
                  <a:extLst>
                    <a:ext uri="{9D8B030D-6E8A-4147-A177-3AD203B41FA5}">
                      <a16:colId xmlns:a16="http://schemas.microsoft.com/office/drawing/2014/main" val="347777070"/>
                    </a:ext>
                  </a:extLst>
                </a:gridCol>
                <a:gridCol w="6450632">
                  <a:extLst>
                    <a:ext uri="{9D8B030D-6E8A-4147-A177-3AD203B41FA5}">
                      <a16:colId xmlns:a16="http://schemas.microsoft.com/office/drawing/2014/main" val="2238122541"/>
                    </a:ext>
                  </a:extLst>
                </a:gridCol>
              </a:tblGrid>
              <a:tr h="16247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안전한 근로 환경</a:t>
                      </a:r>
                      <a:endParaRPr lang="en-US" altLang="ko-KR" sz="105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조성</a:t>
                      </a:r>
                      <a:endParaRPr lang="ko-KR" altLang="en-US" sz="105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◌ 매년 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회의 안전교육 실시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분기별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</a:p>
                    <a:p>
                      <a:pPr latinLnBrk="1"/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- 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전문강사 초빙</a:t>
                      </a:r>
                      <a:endParaRPr lang="en-US" altLang="ko-KR" sz="1050" b="0" baseline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latinLnBrk="1"/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- 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작업장 안전수칙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안전보건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직장인 스트레스 해소 등</a:t>
                      </a:r>
                      <a:endParaRPr lang="en-US" altLang="ko-KR" sz="1050" b="0" baseline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latinLnBrk="1"/>
                      <a:endParaRPr lang="en-US" altLang="ko-KR" sz="1050" b="0" baseline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latinLnBrk="1"/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◌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경기도 근로환경개선사업 선정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(’20.1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에 따라 작업장 안전성 개선</a:t>
                      </a:r>
                      <a:endParaRPr lang="en-US" altLang="ko-KR" sz="105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latinLnBrk="1"/>
                      <a:endParaRPr lang="en-US" altLang="ko-KR" sz="105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latinLnBrk="1"/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◌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건강검진지원 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: 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임직원 본인 및 배우자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직계가족 대상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년 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회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95825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지역 인재 채용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◌ 지역 내 고교 졸업 인력 채용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(’20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년 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명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</a:p>
                    <a:p>
                      <a:pPr latinLnBrk="1"/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- ’19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년 </a:t>
                      </a:r>
                      <a:r>
                        <a:rPr lang="ko-KR" altLang="en-US" sz="105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도교육청과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특성화고 인력 채용을 위한 업무협약 체결</a:t>
                      </a:r>
                      <a:endParaRPr lang="ko-KR" altLang="en-US" sz="105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00917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지역 내 봉사 활동</a:t>
                      </a:r>
                      <a:endParaRPr lang="ko-KR" altLang="en-US" sz="105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◌ 사내 봉사동아리 구성 및 지원</a:t>
                      </a:r>
                      <a:endParaRPr lang="en-US" altLang="ko-KR" sz="105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latinLnBrk="1"/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- 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년 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회 지역 내 봉사활동 실시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노인복지센터 식사 봉사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저소득층 가정 컴퓨터 기증 등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105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7170335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시니어 인력 채용</a:t>
                      </a:r>
                      <a:endParaRPr lang="ko-KR" altLang="en-US" sz="105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◌ 사내식당 내 </a:t>
                      </a:r>
                      <a:r>
                        <a:rPr lang="ko-KR" altLang="en-US" sz="105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조리원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작업장 환경미화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제품 테스터 등</a:t>
                      </a:r>
                      <a:endParaRPr lang="ko-KR" altLang="en-US" sz="105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217471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일하기 좋은 </a:t>
                      </a:r>
                      <a:endParaRPr lang="en-US" altLang="ko-KR" sz="105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근로 환경 조성</a:t>
                      </a:r>
                      <a:endParaRPr lang="ko-KR" altLang="en-US" sz="105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◌ 정시 퇴근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야근 안하기 캠페인 실시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대표이사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독려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050" b="0" baseline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◌ 주 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52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시간 근무제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전면 실시</a:t>
                      </a:r>
                      <a:endParaRPr lang="en-US" altLang="ko-KR" sz="1050" b="0" baseline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050" b="0" baseline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◌ </a:t>
                      </a:r>
                      <a:r>
                        <a:rPr lang="ko-KR" altLang="en-US" sz="105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연가사용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육아휴직 적극 권장</a:t>
                      </a:r>
                      <a:endParaRPr lang="en-US" altLang="ko-KR" sz="1050" b="0" baseline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050" b="0" baseline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◌ 사내 아이디어 공모를 통한 근로자 아이디어 적극 수용 및 사기 진작</a:t>
                      </a:r>
                      <a:endParaRPr lang="en-US" altLang="ko-KR" sz="105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- 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효율적 회의를 위한 </a:t>
                      </a:r>
                      <a:r>
                        <a:rPr lang="ko-KR" altLang="en-US" sz="105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회의방식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전환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개인 역량 강화를 위한 탄력근무제 실시 등</a:t>
                      </a:r>
                      <a:endParaRPr lang="ko-KR" altLang="en-US" sz="105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2942465"/>
                  </a:ext>
                </a:extLst>
              </a:tr>
            </a:tbl>
          </a:graphicData>
        </a:graphic>
      </p:graphicFrame>
      <p:grpSp>
        <p:nvGrpSpPr>
          <p:cNvPr id="32" name="그룹 104"/>
          <p:cNvGrpSpPr/>
          <p:nvPr/>
        </p:nvGrpSpPr>
        <p:grpSpPr>
          <a:xfrm>
            <a:off x="440123" y="1055143"/>
            <a:ext cx="262372" cy="305918"/>
            <a:chOff x="552450" y="3324834"/>
            <a:chExt cx="371475" cy="433127"/>
          </a:xfrm>
        </p:grpSpPr>
        <p:sp>
          <p:nvSpPr>
            <p:cNvPr id="33" name="타원 32"/>
            <p:cNvSpPr/>
            <p:nvPr/>
          </p:nvSpPr>
          <p:spPr>
            <a:xfrm>
              <a:off x="552450" y="3367686"/>
              <a:ext cx="371475" cy="371475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1"/>
              <a:tileRect/>
            </a:gradFill>
            <a:ln w="41275">
              <a:solidFill>
                <a:srgbClr val="265DA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+mn-ea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08174" y="3324834"/>
              <a:ext cx="260026" cy="43312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 fontAlgn="base">
                <a:lnSpc>
                  <a:spcPct val="130000"/>
                </a:lnSpc>
              </a:pPr>
              <a:endParaRPr lang="ko-KR" altLang="en-US" sz="1200" b="1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srgbClr val="142C60"/>
                </a:solidFill>
                <a:latin typeface="+mn-ea"/>
              </a:endParaRPr>
            </a:p>
          </p:txBody>
        </p:sp>
      </p:grpSp>
      <p:sp>
        <p:nvSpPr>
          <p:cNvPr id="35" name="직사각형 34"/>
          <p:cNvSpPr/>
          <p:nvPr/>
        </p:nvSpPr>
        <p:spPr>
          <a:xfrm>
            <a:off x="828854" y="1055125"/>
            <a:ext cx="2577629" cy="307777"/>
          </a:xfrm>
          <a:prstGeom prst="rect">
            <a:avLst/>
          </a:prstGeom>
          <a:noFill/>
        </p:spPr>
        <p:txBody>
          <a:bodyPr wrap="none" lIns="0" tIns="0" rIns="0" bIns="0" anchor="t" anchorCtr="0">
            <a:spAutoFit/>
            <a:scene3d>
              <a:camera prst="orthographicFront"/>
              <a:lightRig rig="threePt" dir="t"/>
            </a:scene3d>
            <a:sp3d>
              <a:bevelT w="0" h="0"/>
              <a:contourClr>
                <a:schemeClr val="bg1"/>
              </a:contourClr>
            </a:sp3d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ko-KR" altLang="en-US" sz="2000" b="1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사회적 가치 실현 노력</a:t>
            </a:r>
            <a:endParaRPr lang="ko-KR" altLang="en-US" b="1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36" name="직각 삼각형 35"/>
          <p:cNvSpPr/>
          <p:nvPr/>
        </p:nvSpPr>
        <p:spPr>
          <a:xfrm flipH="1">
            <a:off x="8631152" y="6381328"/>
            <a:ext cx="501498" cy="447729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dirty="0"/>
              <a:t>8</a:t>
            </a:r>
            <a:endParaRPr lang="ko-KR" altLang="en-US" sz="1100" b="1" dirty="0"/>
          </a:p>
        </p:txBody>
      </p:sp>
    </p:spTree>
    <p:extLst>
      <p:ext uri="{BB962C8B-B14F-4D97-AF65-F5344CB8AC3E}">
        <p14:creationId xmlns:p14="http://schemas.microsoft.com/office/powerpoint/2010/main" val="38248018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395536" y="1340768"/>
            <a:ext cx="8136904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직선 연결선 4"/>
          <p:cNvCxnSpPr/>
          <p:nvPr/>
        </p:nvCxnSpPr>
        <p:spPr>
          <a:xfrm>
            <a:off x="0" y="808664"/>
            <a:ext cx="9144000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직사각형 5"/>
          <p:cNvSpPr/>
          <p:nvPr/>
        </p:nvSpPr>
        <p:spPr>
          <a:xfrm>
            <a:off x="0" y="0"/>
            <a:ext cx="9144000" cy="90000"/>
          </a:xfrm>
          <a:prstGeom prst="rect">
            <a:avLst/>
          </a:prstGeom>
          <a:solidFill>
            <a:srgbClr val="3E6C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12" name="직선 연결선 11"/>
          <p:cNvCxnSpPr/>
          <p:nvPr/>
        </p:nvCxnSpPr>
        <p:spPr>
          <a:xfrm>
            <a:off x="215008" y="6597352"/>
            <a:ext cx="8136904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직사각형 12"/>
          <p:cNvSpPr/>
          <p:nvPr/>
        </p:nvSpPr>
        <p:spPr>
          <a:xfrm>
            <a:off x="1344" y="6729748"/>
            <a:ext cx="9144000" cy="128252"/>
          </a:xfrm>
          <a:prstGeom prst="rect">
            <a:avLst/>
          </a:prstGeom>
          <a:solidFill>
            <a:srgbClr val="BCBC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18" name="직선 연결선 17"/>
          <p:cNvCxnSpPr/>
          <p:nvPr/>
        </p:nvCxnSpPr>
        <p:spPr>
          <a:xfrm>
            <a:off x="143000" y="1340768"/>
            <a:ext cx="8136904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/>
          <p:nvPr/>
        </p:nvCxnSpPr>
        <p:spPr>
          <a:xfrm>
            <a:off x="422240" y="1052736"/>
            <a:ext cx="0" cy="5544616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 19"/>
          <p:cNvCxnSpPr/>
          <p:nvPr/>
        </p:nvCxnSpPr>
        <p:spPr>
          <a:xfrm>
            <a:off x="626977" y="1046363"/>
            <a:ext cx="0" cy="5544616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모서리가 둥근 직사각형 20"/>
          <p:cNvSpPr/>
          <p:nvPr/>
        </p:nvSpPr>
        <p:spPr>
          <a:xfrm>
            <a:off x="251520" y="188641"/>
            <a:ext cx="432000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I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22" name="모서리가 둥근 직사각형 21"/>
          <p:cNvSpPr/>
          <p:nvPr/>
        </p:nvSpPr>
        <p:spPr>
          <a:xfrm>
            <a:off x="827583" y="188640"/>
            <a:ext cx="432000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I  I 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23" name="모서리가 둥근 직사각형 22"/>
          <p:cNvSpPr/>
          <p:nvPr/>
        </p:nvSpPr>
        <p:spPr>
          <a:xfrm>
            <a:off x="1403647" y="188640"/>
            <a:ext cx="432048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I  I  I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24" name="모서리가 둥근 직사각형 23"/>
          <p:cNvSpPr/>
          <p:nvPr/>
        </p:nvSpPr>
        <p:spPr>
          <a:xfrm>
            <a:off x="1979711" y="188640"/>
            <a:ext cx="432048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I  V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25" name="모서리가 둥근 직사각형 24"/>
          <p:cNvSpPr/>
          <p:nvPr/>
        </p:nvSpPr>
        <p:spPr>
          <a:xfrm>
            <a:off x="2555776" y="192291"/>
            <a:ext cx="432000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Ⅴ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26" name="모서리가 둥근 직사각형 25"/>
          <p:cNvSpPr/>
          <p:nvPr/>
        </p:nvSpPr>
        <p:spPr>
          <a:xfrm>
            <a:off x="3131840" y="192291"/>
            <a:ext cx="432048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Ⅵ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27" name="모서리가 둥근 직사각형 26"/>
          <p:cNvSpPr/>
          <p:nvPr/>
        </p:nvSpPr>
        <p:spPr>
          <a:xfrm>
            <a:off x="3707904" y="192291"/>
            <a:ext cx="432048" cy="288032"/>
          </a:xfrm>
          <a:prstGeom prst="roundRect">
            <a:avLst/>
          </a:prstGeom>
          <a:solidFill>
            <a:srgbClr val="3E6C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Ⅶ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638605" y="476672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기타</a:t>
            </a:r>
            <a:endParaRPr lang="ko-KR" altLang="en-US" sz="1200" dirty="0">
              <a:solidFill>
                <a:schemeClr val="tx2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790197" y="188640"/>
            <a:ext cx="3353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일</a:t>
            </a:r>
            <a:r>
              <a:rPr lang="en-US" altLang="ko-KR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.</a:t>
            </a:r>
            <a:r>
              <a:rPr lang="ko-KR" altLang="en-US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취</a:t>
            </a:r>
            <a:r>
              <a:rPr lang="en-US" altLang="ko-KR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.</a:t>
            </a:r>
            <a:r>
              <a:rPr lang="ko-KR" altLang="en-US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월</a:t>
            </a:r>
            <a:r>
              <a:rPr lang="en-US" altLang="ko-KR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.</a:t>
            </a:r>
            <a:r>
              <a:rPr lang="ko-KR" altLang="en-US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장 공모전 성과 요약서</a:t>
            </a:r>
            <a:endParaRPr lang="ko-KR" altLang="en-US" dirty="0">
              <a:solidFill>
                <a:schemeClr val="tx2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44444" y="6452243"/>
            <a:ext cx="1657660" cy="307777"/>
          </a:xfrm>
          <a:prstGeom prst="rect">
            <a:avLst/>
          </a:prstGeom>
          <a:noFill/>
          <a:ln w="349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400" b="1" dirty="0" smtClean="0"/>
              <a:t> ㈜ 국토교통산업 </a:t>
            </a:r>
            <a:endParaRPr lang="ko-KR" altLang="en-US" sz="1400" b="1" dirty="0"/>
          </a:p>
        </p:txBody>
      </p:sp>
      <p:grpSp>
        <p:nvGrpSpPr>
          <p:cNvPr id="32" name="그룹 104"/>
          <p:cNvGrpSpPr/>
          <p:nvPr/>
        </p:nvGrpSpPr>
        <p:grpSpPr>
          <a:xfrm>
            <a:off x="440123" y="1055143"/>
            <a:ext cx="262372" cy="305918"/>
            <a:chOff x="552450" y="3324834"/>
            <a:chExt cx="371475" cy="433127"/>
          </a:xfrm>
        </p:grpSpPr>
        <p:sp>
          <p:nvSpPr>
            <p:cNvPr id="33" name="타원 32"/>
            <p:cNvSpPr/>
            <p:nvPr/>
          </p:nvSpPr>
          <p:spPr>
            <a:xfrm>
              <a:off x="552450" y="3367686"/>
              <a:ext cx="371475" cy="371475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1"/>
              <a:tileRect/>
            </a:gradFill>
            <a:ln w="41275">
              <a:solidFill>
                <a:srgbClr val="265DA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+mn-ea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08174" y="3324834"/>
              <a:ext cx="260026" cy="43312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 fontAlgn="base">
                <a:lnSpc>
                  <a:spcPct val="130000"/>
                </a:lnSpc>
              </a:pPr>
              <a:endParaRPr lang="ko-KR" altLang="en-US" sz="1200" b="1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srgbClr val="142C60"/>
                </a:solidFill>
                <a:latin typeface="+mn-ea"/>
              </a:endParaRPr>
            </a:p>
          </p:txBody>
        </p:sp>
      </p:grpSp>
      <p:sp>
        <p:nvSpPr>
          <p:cNvPr id="35" name="직사각형 34"/>
          <p:cNvSpPr/>
          <p:nvPr/>
        </p:nvSpPr>
        <p:spPr>
          <a:xfrm>
            <a:off x="828854" y="1055125"/>
            <a:ext cx="5725926" cy="276999"/>
          </a:xfrm>
          <a:prstGeom prst="rect">
            <a:avLst/>
          </a:prstGeom>
          <a:noFill/>
        </p:spPr>
        <p:txBody>
          <a:bodyPr wrap="none" lIns="0" tIns="0" rIns="0" bIns="0" anchor="t" anchorCtr="0">
            <a:spAutoFit/>
            <a:scene3d>
              <a:camera prst="orthographicFront"/>
              <a:lightRig rig="threePt" dir="t"/>
            </a:scene3d>
            <a:sp3d>
              <a:bevelT w="0" h="0"/>
              <a:contourClr>
                <a:schemeClr val="bg1"/>
              </a:contourClr>
            </a:sp3d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ko-KR" altLang="en-US" b="1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국가연구개발사업 우수성과 </a:t>
            </a:r>
            <a:r>
              <a:rPr lang="en-US" altLang="ko-KR" b="1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100</a:t>
            </a:r>
            <a:r>
              <a:rPr lang="ko-KR" altLang="en-US" b="1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선 선정</a:t>
            </a:r>
            <a:r>
              <a:rPr lang="en-US" altLang="ko-KR" b="1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FF0000"/>
                </a:solidFill>
                <a:latin typeface="+mn-ea"/>
              </a:rPr>
              <a:t>(‘18</a:t>
            </a:r>
            <a:r>
              <a:rPr lang="ko-KR" altLang="en-US" b="1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FF0000"/>
                </a:solidFill>
                <a:latin typeface="+mn-ea"/>
              </a:rPr>
              <a:t>년 </a:t>
            </a:r>
            <a:r>
              <a:rPr lang="en-US" altLang="ko-KR" b="1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FF0000"/>
                </a:solidFill>
                <a:latin typeface="+mn-ea"/>
              </a:rPr>
              <a:t>~ ‘20</a:t>
            </a:r>
            <a:r>
              <a:rPr lang="ko-KR" altLang="en-US" b="1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FF0000"/>
                </a:solidFill>
                <a:latin typeface="+mn-ea"/>
              </a:rPr>
              <a:t>년</a:t>
            </a:r>
            <a:r>
              <a:rPr lang="en-US" altLang="ko-KR" b="1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FF0000"/>
                </a:solidFill>
                <a:latin typeface="+mn-ea"/>
              </a:rPr>
              <a:t>)</a:t>
            </a:r>
            <a:endParaRPr lang="ko-KR" altLang="en-US" b="1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rgbClr val="FF0000"/>
              </a:solidFill>
              <a:latin typeface="+mn-ea"/>
            </a:endParaRPr>
          </a:p>
        </p:txBody>
      </p:sp>
      <p:sp>
        <p:nvSpPr>
          <p:cNvPr id="36" name="직각 삼각형 35"/>
          <p:cNvSpPr/>
          <p:nvPr/>
        </p:nvSpPr>
        <p:spPr>
          <a:xfrm flipH="1">
            <a:off x="8631152" y="6381328"/>
            <a:ext cx="501498" cy="447729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dirty="0"/>
              <a:t>8</a:t>
            </a:r>
            <a:endParaRPr lang="ko-KR" altLang="en-US" sz="1100" b="1" dirty="0"/>
          </a:p>
        </p:txBody>
      </p:sp>
      <p:sp>
        <p:nvSpPr>
          <p:cNvPr id="37" name="직사각형 36"/>
          <p:cNvSpPr/>
          <p:nvPr/>
        </p:nvSpPr>
        <p:spPr>
          <a:xfrm>
            <a:off x="809951" y="1551112"/>
            <a:ext cx="1490793" cy="320088"/>
          </a:xfrm>
          <a:prstGeom prst="rect">
            <a:avLst/>
          </a:prstGeom>
          <a:noFill/>
        </p:spPr>
        <p:txBody>
          <a:bodyPr wrap="none" lIns="0" tIns="0" rIns="0" bIns="0" anchor="t" anchorCtr="0">
            <a:spAutoFit/>
            <a:scene3d>
              <a:camera prst="orthographicFront"/>
              <a:lightRig rig="threePt" dir="t"/>
            </a:scene3d>
            <a:sp3d>
              <a:bevelT w="0" h="0"/>
              <a:contourClr>
                <a:schemeClr val="bg1"/>
              </a:contourClr>
            </a:sp3d>
          </a:bodyPr>
          <a:lstStyle/>
          <a:p>
            <a:pPr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ko-KR" altLang="en-US" sz="1600" dirty="0" err="1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선정년도</a:t>
            </a:r>
            <a:r>
              <a:rPr lang="ko-KR" altLang="en-US" sz="16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 </a:t>
            </a:r>
            <a:r>
              <a:rPr lang="en-US" altLang="ko-KR" sz="16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: ‘20</a:t>
            </a:r>
            <a:r>
              <a:rPr lang="ko-KR" altLang="en-US" sz="16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년</a:t>
            </a:r>
            <a:endParaRPr lang="en-US" altLang="ko-KR" sz="1600" b="1" dirty="0" smtClean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accent6">
                  <a:lumMod val="75000"/>
                </a:schemeClr>
              </a:solidFill>
              <a:latin typeface="+mn-ea"/>
            </a:endParaRPr>
          </a:p>
        </p:txBody>
      </p:sp>
      <p:cxnSp>
        <p:nvCxnSpPr>
          <p:cNvPr id="38" name="직선 연결선 37"/>
          <p:cNvCxnSpPr/>
          <p:nvPr/>
        </p:nvCxnSpPr>
        <p:spPr>
          <a:xfrm>
            <a:off x="654881" y="1594089"/>
            <a:ext cx="0" cy="180000"/>
          </a:xfrm>
          <a:prstGeom prst="line">
            <a:avLst/>
          </a:prstGeom>
          <a:ln w="698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직사각형 38"/>
          <p:cNvSpPr/>
          <p:nvPr/>
        </p:nvSpPr>
        <p:spPr>
          <a:xfrm>
            <a:off x="810320" y="2028792"/>
            <a:ext cx="1490793" cy="320088"/>
          </a:xfrm>
          <a:prstGeom prst="rect">
            <a:avLst/>
          </a:prstGeom>
          <a:noFill/>
        </p:spPr>
        <p:txBody>
          <a:bodyPr wrap="none" lIns="0" tIns="0" rIns="0" bIns="0" anchor="t" anchorCtr="0">
            <a:spAutoFit/>
            <a:scene3d>
              <a:camera prst="orthographicFront"/>
              <a:lightRig rig="threePt" dir="t"/>
            </a:scene3d>
            <a:sp3d>
              <a:bevelT w="0" h="0"/>
              <a:contourClr>
                <a:schemeClr val="bg1"/>
              </a:contourClr>
            </a:sp3d>
          </a:bodyPr>
          <a:lstStyle/>
          <a:p>
            <a:pPr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ko-KR" altLang="en-US" sz="1600" dirty="0" err="1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선정년도</a:t>
            </a:r>
            <a:r>
              <a:rPr lang="ko-KR" altLang="en-US" sz="16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 </a:t>
            </a:r>
            <a:r>
              <a:rPr lang="en-US" altLang="ko-KR" sz="16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: ’19</a:t>
            </a:r>
            <a:r>
              <a:rPr lang="ko-KR" altLang="en-US" sz="16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년</a:t>
            </a:r>
            <a:endParaRPr lang="en-US" altLang="ko-KR" sz="1600" b="1" dirty="0" smtClean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accent6">
                  <a:lumMod val="75000"/>
                </a:schemeClr>
              </a:solidFill>
              <a:latin typeface="+mn-ea"/>
            </a:endParaRPr>
          </a:p>
        </p:txBody>
      </p:sp>
      <p:cxnSp>
        <p:nvCxnSpPr>
          <p:cNvPr id="40" name="직선 연결선 39"/>
          <p:cNvCxnSpPr/>
          <p:nvPr/>
        </p:nvCxnSpPr>
        <p:spPr>
          <a:xfrm>
            <a:off x="655250" y="2071769"/>
            <a:ext cx="0" cy="180000"/>
          </a:xfrm>
          <a:prstGeom prst="line">
            <a:avLst/>
          </a:prstGeom>
          <a:ln w="698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직사각형 40"/>
          <p:cNvSpPr/>
          <p:nvPr/>
        </p:nvSpPr>
        <p:spPr>
          <a:xfrm>
            <a:off x="809951" y="2493989"/>
            <a:ext cx="5366854" cy="246221"/>
          </a:xfrm>
          <a:prstGeom prst="rect">
            <a:avLst/>
          </a:prstGeom>
          <a:noFill/>
        </p:spPr>
        <p:txBody>
          <a:bodyPr wrap="none" lIns="0" tIns="0" rIns="0" bIns="0" anchor="t" anchorCtr="0">
            <a:spAutoFit/>
            <a:scene3d>
              <a:camera prst="orthographicFront"/>
              <a:lightRig rig="threePt" dir="t"/>
            </a:scene3d>
            <a:sp3d>
              <a:bevelT w="0" h="0"/>
              <a:contourClr>
                <a:schemeClr val="bg1"/>
              </a:contourClr>
            </a:sp3d>
          </a:bodyPr>
          <a:lstStyle/>
          <a:p>
            <a:r>
              <a:rPr lang="ko-KR" altLang="en-US" sz="1600" dirty="0" err="1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기술개요</a:t>
            </a:r>
            <a:r>
              <a:rPr lang="ko-KR" altLang="en-US" sz="16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 </a:t>
            </a:r>
            <a:r>
              <a:rPr lang="en-US" altLang="ko-KR" sz="16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: </a:t>
            </a:r>
            <a:r>
              <a:rPr lang="en-US" altLang="ko-KR" sz="1600" dirty="0">
                <a:latin typeface="+mn-ea"/>
              </a:rPr>
              <a:t>BIM </a:t>
            </a:r>
            <a:r>
              <a:rPr lang="ko-KR" altLang="en-US" sz="1600" dirty="0">
                <a:latin typeface="+mn-ea"/>
              </a:rPr>
              <a:t>기술 기반의 지능형 건축 설계 자동화 기술</a:t>
            </a:r>
            <a:endParaRPr lang="en-US" altLang="ko-KR" sz="1600" dirty="0">
              <a:latin typeface="+mn-ea"/>
            </a:endParaRPr>
          </a:p>
        </p:txBody>
      </p:sp>
      <p:cxnSp>
        <p:nvCxnSpPr>
          <p:cNvPr id="42" name="직선 연결선 41"/>
          <p:cNvCxnSpPr/>
          <p:nvPr/>
        </p:nvCxnSpPr>
        <p:spPr>
          <a:xfrm>
            <a:off x="654881" y="2536966"/>
            <a:ext cx="0" cy="180000"/>
          </a:xfrm>
          <a:prstGeom prst="line">
            <a:avLst/>
          </a:prstGeom>
          <a:ln w="698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직사각형 42"/>
          <p:cNvSpPr/>
          <p:nvPr/>
        </p:nvSpPr>
        <p:spPr>
          <a:xfrm>
            <a:off x="827583" y="2986951"/>
            <a:ext cx="4097275" cy="2000548"/>
          </a:xfrm>
          <a:prstGeom prst="rect">
            <a:avLst/>
          </a:prstGeom>
          <a:noFill/>
        </p:spPr>
        <p:txBody>
          <a:bodyPr wrap="none" lIns="0" tIns="0" rIns="0" bIns="0" anchor="t" anchorCtr="0">
            <a:spAutoFit/>
            <a:scene3d>
              <a:camera prst="orthographicFront"/>
              <a:lightRig rig="threePt" dir="t"/>
            </a:scene3d>
            <a:sp3d>
              <a:bevelT w="0" h="0"/>
              <a:contourClr>
                <a:schemeClr val="bg1"/>
              </a:contourClr>
            </a:sp3d>
          </a:bodyPr>
          <a:lstStyle/>
          <a:p>
            <a:pPr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ko-KR" altLang="en-US" sz="16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연구개발 개요</a:t>
            </a:r>
            <a:endParaRPr lang="en-US" altLang="ko-KR" sz="1600" dirty="0" smtClean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+mn-ea"/>
            </a:endParaRPr>
          </a:p>
          <a:p>
            <a:pPr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ko-KR" sz="14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◌</a:t>
            </a:r>
            <a:r>
              <a:rPr lang="en-US" altLang="ko-KR" sz="14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 </a:t>
            </a:r>
            <a:r>
              <a:rPr lang="ko-KR" altLang="en-US" sz="14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지원기관 </a:t>
            </a:r>
            <a:r>
              <a:rPr lang="en-US" altLang="ko-KR" sz="14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: </a:t>
            </a:r>
            <a:r>
              <a:rPr lang="ko-KR" altLang="en-US" sz="1400" dirty="0" err="1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국토교통부</a:t>
            </a:r>
            <a:r>
              <a:rPr lang="en-US" altLang="ko-KR" sz="14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(</a:t>
            </a:r>
            <a:r>
              <a:rPr lang="ko-KR" altLang="en-US" sz="14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국토교통과학기술진흥원</a:t>
            </a:r>
            <a:r>
              <a:rPr lang="en-US" altLang="ko-KR" sz="14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)</a:t>
            </a:r>
          </a:p>
          <a:p>
            <a:pPr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ko-KR" sz="14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◌</a:t>
            </a:r>
            <a:r>
              <a:rPr lang="en-US" altLang="ko-KR" sz="14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 </a:t>
            </a:r>
            <a:r>
              <a:rPr lang="ko-KR" altLang="en-US" sz="1400" dirty="0" err="1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사업명</a:t>
            </a:r>
            <a:r>
              <a:rPr lang="ko-KR" altLang="en-US" sz="14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 </a:t>
            </a:r>
            <a:r>
              <a:rPr lang="en-US" altLang="ko-KR" sz="14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: </a:t>
            </a:r>
            <a:r>
              <a:rPr lang="ko-KR" altLang="en-US" sz="1400" dirty="0" err="1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국토교통기술사업화지원사업</a:t>
            </a:r>
            <a:endParaRPr lang="en-US" altLang="ko-KR" sz="14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+mn-ea"/>
            </a:endParaRPr>
          </a:p>
          <a:p>
            <a:pPr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ko-KR" sz="14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◌</a:t>
            </a:r>
            <a:r>
              <a:rPr lang="en-US" altLang="ko-KR" sz="14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 </a:t>
            </a:r>
            <a:r>
              <a:rPr lang="ko-KR" altLang="en-US" sz="14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연구기간 </a:t>
            </a:r>
            <a:r>
              <a:rPr lang="en-US" altLang="ko-KR" sz="14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: </a:t>
            </a:r>
            <a:r>
              <a:rPr lang="en-US" altLang="ko-KR" sz="14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‘17.4</a:t>
            </a:r>
            <a:r>
              <a:rPr lang="ko-KR" altLang="en-US" sz="14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월 </a:t>
            </a:r>
            <a:r>
              <a:rPr lang="en-US" altLang="ko-KR" sz="14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~ ’20.12</a:t>
            </a:r>
            <a:r>
              <a:rPr lang="ko-KR" altLang="en-US" sz="14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월</a:t>
            </a:r>
            <a:endParaRPr lang="en-US" altLang="ko-KR" sz="14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+mn-ea"/>
            </a:endParaRPr>
          </a:p>
          <a:p>
            <a:pPr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ko-KR" sz="14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◌</a:t>
            </a:r>
            <a:r>
              <a:rPr lang="en-US" altLang="ko-KR" sz="14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 </a:t>
            </a:r>
            <a:r>
              <a:rPr lang="ko-KR" altLang="en-US" sz="14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연구책임자 </a:t>
            </a:r>
            <a:r>
              <a:rPr lang="en-US" altLang="ko-KR" sz="14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: </a:t>
            </a:r>
            <a:r>
              <a:rPr lang="ko-KR" altLang="en-US" sz="1400" dirty="0" err="1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김책임</a:t>
            </a:r>
            <a:r>
              <a:rPr lang="en-US" altLang="ko-KR" sz="14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(</a:t>
            </a:r>
            <a:r>
              <a:rPr lang="ko-KR" altLang="en-US" sz="14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본사 연구소장</a:t>
            </a:r>
            <a:r>
              <a:rPr lang="en-US" altLang="ko-KR" sz="14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)</a:t>
            </a:r>
            <a:endParaRPr lang="en-US" altLang="ko-KR" sz="14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+mn-ea"/>
            </a:endParaRPr>
          </a:p>
          <a:p>
            <a:pPr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endParaRPr lang="en-US" altLang="ko-KR" sz="14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+mn-ea"/>
            </a:endParaRPr>
          </a:p>
          <a:p>
            <a:pPr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ko-KR" sz="14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 </a:t>
            </a:r>
            <a:endParaRPr lang="en-US" altLang="ko-KR" sz="1400" dirty="0" smtClean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accent6">
                  <a:lumMod val="75000"/>
                </a:schemeClr>
              </a:solidFill>
              <a:latin typeface="+mn-ea"/>
            </a:endParaRPr>
          </a:p>
        </p:txBody>
      </p:sp>
      <p:cxnSp>
        <p:nvCxnSpPr>
          <p:cNvPr id="44" name="직선 연결선 43"/>
          <p:cNvCxnSpPr/>
          <p:nvPr/>
        </p:nvCxnSpPr>
        <p:spPr>
          <a:xfrm>
            <a:off x="672513" y="3029928"/>
            <a:ext cx="0" cy="180000"/>
          </a:xfrm>
          <a:prstGeom prst="line">
            <a:avLst/>
          </a:prstGeom>
          <a:ln w="698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직사각형 44"/>
          <p:cNvSpPr/>
          <p:nvPr/>
        </p:nvSpPr>
        <p:spPr>
          <a:xfrm>
            <a:off x="5153162" y="3081834"/>
            <a:ext cx="3198749" cy="2397146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/>
              <a:t>그림</a:t>
            </a:r>
            <a:endParaRPr lang="ko-KR" altLang="en-US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698589" y="5733256"/>
            <a:ext cx="433804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b="1" i="1" u="sng" dirty="0" smtClean="0">
                <a:solidFill>
                  <a:schemeClr val="accent1"/>
                </a:solidFill>
              </a:rPr>
              <a:t>※ (</a:t>
            </a:r>
            <a:r>
              <a:rPr lang="ko-KR" altLang="en-US" sz="1100" b="1" i="1" u="sng" dirty="0" smtClean="0">
                <a:solidFill>
                  <a:schemeClr val="accent1"/>
                </a:solidFill>
              </a:rPr>
              <a:t>참고</a:t>
            </a:r>
            <a:r>
              <a:rPr lang="en-US" altLang="ko-KR" sz="1100" b="1" i="1" u="sng" dirty="0" smtClean="0">
                <a:solidFill>
                  <a:schemeClr val="accent1"/>
                </a:solidFill>
              </a:rPr>
              <a:t>) </a:t>
            </a:r>
            <a:r>
              <a:rPr lang="ko-KR" altLang="en-US" sz="1100" b="1" i="1" u="sng" dirty="0" smtClean="0">
                <a:solidFill>
                  <a:schemeClr val="accent1"/>
                </a:solidFill>
              </a:rPr>
              <a:t>관련 증빙자료 필요합니다</a:t>
            </a:r>
            <a:r>
              <a:rPr lang="en-US" altLang="ko-KR" sz="1100" b="1" i="1" u="sng" dirty="0" smtClean="0">
                <a:solidFill>
                  <a:schemeClr val="accent1"/>
                </a:solidFill>
              </a:rPr>
              <a:t>. (</a:t>
            </a:r>
            <a:r>
              <a:rPr lang="ko-KR" altLang="en-US" sz="1100" b="1" i="1" u="sng" dirty="0" smtClean="0">
                <a:solidFill>
                  <a:schemeClr val="accent1"/>
                </a:solidFill>
              </a:rPr>
              <a:t>공고문 제출서류 목록 </a:t>
            </a:r>
            <a:r>
              <a:rPr lang="en-US" altLang="ko-KR" sz="1100" b="1" i="1" u="sng" dirty="0" smtClean="0">
                <a:solidFill>
                  <a:schemeClr val="accent1"/>
                </a:solidFill>
              </a:rPr>
              <a:t>10</a:t>
            </a:r>
            <a:r>
              <a:rPr lang="ko-KR" altLang="en-US" sz="1100" b="1" i="1" u="sng" dirty="0" smtClean="0">
                <a:solidFill>
                  <a:schemeClr val="accent1"/>
                </a:solidFill>
              </a:rPr>
              <a:t>번</a:t>
            </a:r>
            <a:r>
              <a:rPr lang="en-US" altLang="ko-KR" sz="1100" b="1" i="1" u="sng" dirty="0" smtClean="0">
                <a:solidFill>
                  <a:schemeClr val="accent1"/>
                </a:solidFill>
              </a:rPr>
              <a:t>)</a:t>
            </a:r>
            <a:endParaRPr lang="ko-KR" altLang="en-US" sz="1100" b="1" i="1" u="sng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67373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395536" y="1340768"/>
            <a:ext cx="8136904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직선 연결선 4"/>
          <p:cNvCxnSpPr/>
          <p:nvPr/>
        </p:nvCxnSpPr>
        <p:spPr>
          <a:xfrm>
            <a:off x="0" y="808664"/>
            <a:ext cx="9144000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직사각형 5"/>
          <p:cNvSpPr/>
          <p:nvPr/>
        </p:nvSpPr>
        <p:spPr>
          <a:xfrm>
            <a:off x="0" y="0"/>
            <a:ext cx="9144000" cy="90000"/>
          </a:xfrm>
          <a:prstGeom prst="rect">
            <a:avLst/>
          </a:prstGeom>
          <a:solidFill>
            <a:srgbClr val="3E6C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7" name="직선 연결선 6"/>
          <p:cNvCxnSpPr/>
          <p:nvPr/>
        </p:nvCxnSpPr>
        <p:spPr>
          <a:xfrm>
            <a:off x="215008" y="6597352"/>
            <a:ext cx="8136904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직사각형 7"/>
          <p:cNvSpPr/>
          <p:nvPr/>
        </p:nvSpPr>
        <p:spPr>
          <a:xfrm>
            <a:off x="1344" y="6729748"/>
            <a:ext cx="9144000" cy="128252"/>
          </a:xfrm>
          <a:prstGeom prst="rect">
            <a:avLst/>
          </a:prstGeom>
          <a:solidFill>
            <a:srgbClr val="BCBC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9" name="직선 연결선 8"/>
          <p:cNvCxnSpPr/>
          <p:nvPr/>
        </p:nvCxnSpPr>
        <p:spPr>
          <a:xfrm>
            <a:off x="143000" y="1340768"/>
            <a:ext cx="8136904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/>
        </p:nvCxnSpPr>
        <p:spPr>
          <a:xfrm>
            <a:off x="422240" y="1052736"/>
            <a:ext cx="0" cy="5544616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/>
        </p:nvCxnSpPr>
        <p:spPr>
          <a:xfrm>
            <a:off x="626977" y="1046363"/>
            <a:ext cx="0" cy="5544616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15008" y="246520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참고</a:t>
            </a:r>
            <a:endParaRPr lang="ko-KR" altLang="en-US" dirty="0">
              <a:solidFill>
                <a:schemeClr val="tx2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790197" y="188640"/>
            <a:ext cx="3353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일</a:t>
            </a:r>
            <a:r>
              <a:rPr lang="en-US" altLang="ko-KR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.</a:t>
            </a:r>
            <a:r>
              <a:rPr lang="ko-KR" altLang="en-US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취</a:t>
            </a:r>
            <a:r>
              <a:rPr lang="en-US" altLang="ko-KR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.</a:t>
            </a:r>
            <a:r>
              <a:rPr lang="ko-KR" altLang="en-US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월</a:t>
            </a:r>
            <a:r>
              <a:rPr lang="en-US" altLang="ko-KR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.</a:t>
            </a:r>
            <a:r>
              <a:rPr lang="ko-KR" altLang="en-US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장 공모전 성과 요약서</a:t>
            </a:r>
            <a:endParaRPr lang="ko-KR" altLang="en-US" dirty="0">
              <a:solidFill>
                <a:schemeClr val="tx2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44444" y="6452243"/>
            <a:ext cx="1657660" cy="307777"/>
          </a:xfrm>
          <a:prstGeom prst="rect">
            <a:avLst/>
          </a:prstGeom>
          <a:noFill/>
          <a:ln w="349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400" b="1" dirty="0" smtClean="0"/>
              <a:t> ㈜ 국토교통산업 </a:t>
            </a:r>
            <a:endParaRPr lang="ko-KR" altLang="en-US" sz="1400" b="1" dirty="0"/>
          </a:p>
        </p:txBody>
      </p:sp>
      <p:sp>
        <p:nvSpPr>
          <p:cNvPr id="26" name="직각 삼각형 25"/>
          <p:cNvSpPr/>
          <p:nvPr/>
        </p:nvSpPr>
        <p:spPr>
          <a:xfrm flipH="1">
            <a:off x="8631152" y="6381328"/>
            <a:ext cx="501498" cy="447729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dirty="0"/>
              <a:t>9</a:t>
            </a:r>
            <a:endParaRPr lang="ko-KR" altLang="en-US" sz="1100" b="1" dirty="0"/>
          </a:p>
        </p:txBody>
      </p:sp>
      <p:sp>
        <p:nvSpPr>
          <p:cNvPr id="35" name="직사각형 34"/>
          <p:cNvSpPr/>
          <p:nvPr/>
        </p:nvSpPr>
        <p:spPr>
          <a:xfrm>
            <a:off x="626977" y="1052736"/>
            <a:ext cx="3368959" cy="3168352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/>
              <a:t>그림</a:t>
            </a:r>
            <a:endParaRPr lang="ko-KR" altLang="en-US" b="1" dirty="0"/>
          </a:p>
        </p:txBody>
      </p:sp>
      <p:sp>
        <p:nvSpPr>
          <p:cNvPr id="36" name="직사각형 35"/>
          <p:cNvSpPr/>
          <p:nvPr/>
        </p:nvSpPr>
        <p:spPr>
          <a:xfrm>
            <a:off x="4466892" y="1052736"/>
            <a:ext cx="3368959" cy="3168352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/>
              <a:t>표</a:t>
            </a: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2450602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15616" y="1033572"/>
            <a:ext cx="6624736" cy="2899255"/>
          </a:xfrm>
          <a:prstGeom prst="rect">
            <a:avLst/>
          </a:prstGeom>
          <a:solidFill>
            <a:schemeClr val="bg1"/>
          </a:solidFill>
        </p:spPr>
        <p:txBody>
          <a:bodyPr wrap="square" lIns="0" rIns="0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2000" b="1" dirty="0" smtClean="0">
                <a:solidFill>
                  <a:schemeClr val="tx2">
                    <a:lumMod val="75000"/>
                  </a:schemeClr>
                </a:solidFill>
                <a:latin typeface="HY헤드라인M" pitchFamily="18" charset="-127"/>
                <a:ea typeface="HY헤드라인M" pitchFamily="18" charset="-127"/>
              </a:rPr>
              <a:t>21</a:t>
            </a:r>
            <a:r>
              <a:rPr lang="ko-KR" altLang="en-US" sz="2000" b="1" dirty="0" smtClean="0">
                <a:solidFill>
                  <a:schemeClr val="tx2">
                    <a:lumMod val="75000"/>
                  </a:schemeClr>
                </a:solidFill>
                <a:latin typeface="HY헤드라인M" pitchFamily="18" charset="-127"/>
                <a:ea typeface="HY헤드라인M" pitchFamily="18" charset="-127"/>
              </a:rPr>
              <a:t>년도 국토교통 분야 중소</a:t>
            </a:r>
            <a:r>
              <a:rPr lang="en-US" altLang="ko-KR" sz="2000" b="1" dirty="0" smtClean="0">
                <a:solidFill>
                  <a:schemeClr val="tx2">
                    <a:lumMod val="75000"/>
                  </a:schemeClr>
                </a:solidFill>
                <a:latin typeface="HY헤드라인M" pitchFamily="18" charset="-127"/>
                <a:ea typeface="HY헤드라인M" pitchFamily="18" charset="-127"/>
              </a:rPr>
              <a:t>·</a:t>
            </a:r>
            <a:r>
              <a:rPr lang="ko-KR" altLang="en-US" sz="2000" b="1" dirty="0" smtClean="0">
                <a:solidFill>
                  <a:schemeClr val="tx2">
                    <a:lumMod val="75000"/>
                  </a:schemeClr>
                </a:solidFill>
                <a:latin typeface="HY헤드라인M" pitchFamily="18" charset="-127"/>
                <a:ea typeface="HY헤드라인M" pitchFamily="18" charset="-127"/>
              </a:rPr>
              <a:t>벤처기업 대상 </a:t>
            </a:r>
            <a:endParaRPr lang="en-US" altLang="ko-KR" sz="2000" b="1" dirty="0" smtClean="0">
              <a:solidFill>
                <a:schemeClr val="tx2">
                  <a:lumMod val="75000"/>
                </a:schemeClr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20000"/>
              </a:lnSpc>
            </a:pPr>
            <a:endParaRPr lang="en-US" altLang="ko-KR" sz="1400" b="1" dirty="0">
              <a:solidFill>
                <a:schemeClr val="tx2">
                  <a:lumMod val="75000"/>
                </a:schemeClr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20000"/>
              </a:lnSpc>
            </a:pPr>
            <a:r>
              <a:rPr lang="en-US" altLang="ko-KR" sz="3400" b="1" spc="600" dirty="0" smtClean="0">
                <a:solidFill>
                  <a:schemeClr val="tx2">
                    <a:lumMod val="75000"/>
                  </a:schemeClr>
                </a:solidFill>
                <a:latin typeface="HY헤드라인M" pitchFamily="18" charset="-127"/>
                <a:ea typeface="HY헤드라인M" pitchFamily="18" charset="-127"/>
              </a:rPr>
              <a:t>『</a:t>
            </a:r>
            <a:r>
              <a:rPr lang="ko-KR" altLang="en-US" sz="3400" b="1" spc="600" dirty="0" smtClean="0">
                <a:solidFill>
                  <a:schemeClr val="tx2">
                    <a:lumMod val="75000"/>
                  </a:schemeClr>
                </a:solidFill>
                <a:latin typeface="HY헤드라인M" pitchFamily="18" charset="-127"/>
                <a:ea typeface="HY헤드라인M" pitchFamily="18" charset="-127"/>
              </a:rPr>
              <a:t>일</a:t>
            </a:r>
            <a:r>
              <a:rPr lang="en-US" altLang="ko-KR" sz="3400" b="1" spc="600" dirty="0" smtClean="0">
                <a:solidFill>
                  <a:schemeClr val="tx2">
                    <a:lumMod val="75000"/>
                  </a:schemeClr>
                </a:solidFill>
                <a:latin typeface="HY헤드라인M" pitchFamily="18" charset="-127"/>
                <a:ea typeface="HY헤드라인M" pitchFamily="18" charset="-127"/>
              </a:rPr>
              <a:t>.</a:t>
            </a:r>
            <a:r>
              <a:rPr lang="ko-KR" altLang="en-US" sz="3400" b="1" spc="600" dirty="0" smtClean="0">
                <a:solidFill>
                  <a:schemeClr val="tx2">
                    <a:lumMod val="75000"/>
                  </a:schemeClr>
                </a:solidFill>
                <a:latin typeface="HY헤드라인M" pitchFamily="18" charset="-127"/>
                <a:ea typeface="HY헤드라인M" pitchFamily="18" charset="-127"/>
              </a:rPr>
              <a:t>취</a:t>
            </a:r>
            <a:r>
              <a:rPr lang="en-US" altLang="ko-KR" sz="3400" b="1" spc="600" dirty="0" smtClean="0">
                <a:solidFill>
                  <a:schemeClr val="tx2">
                    <a:lumMod val="75000"/>
                  </a:schemeClr>
                </a:solidFill>
                <a:latin typeface="HY헤드라인M" pitchFamily="18" charset="-127"/>
                <a:ea typeface="HY헤드라인M" pitchFamily="18" charset="-127"/>
              </a:rPr>
              <a:t>.</a:t>
            </a:r>
            <a:r>
              <a:rPr lang="ko-KR" altLang="en-US" sz="3400" b="1" spc="600" dirty="0" smtClean="0">
                <a:solidFill>
                  <a:schemeClr val="tx2">
                    <a:lumMod val="75000"/>
                  </a:schemeClr>
                </a:solidFill>
                <a:latin typeface="HY헤드라인M" pitchFamily="18" charset="-127"/>
                <a:ea typeface="HY헤드라인M" pitchFamily="18" charset="-127"/>
              </a:rPr>
              <a:t>월</a:t>
            </a:r>
            <a:r>
              <a:rPr lang="en-US" altLang="ko-KR" sz="3400" b="1" spc="600" dirty="0" smtClean="0">
                <a:solidFill>
                  <a:schemeClr val="tx2">
                    <a:lumMod val="75000"/>
                  </a:schemeClr>
                </a:solidFill>
                <a:latin typeface="HY헤드라인M" pitchFamily="18" charset="-127"/>
                <a:ea typeface="HY헤드라인M" pitchFamily="18" charset="-127"/>
              </a:rPr>
              <a:t>.</a:t>
            </a:r>
            <a:r>
              <a:rPr lang="ko-KR" altLang="en-US" sz="3400" b="1" spc="600" dirty="0" smtClean="0">
                <a:solidFill>
                  <a:schemeClr val="tx2">
                    <a:lumMod val="75000"/>
                  </a:schemeClr>
                </a:solidFill>
                <a:latin typeface="HY헤드라인M" pitchFamily="18" charset="-127"/>
                <a:ea typeface="HY헤드라인M" pitchFamily="18" charset="-127"/>
              </a:rPr>
              <a:t>장</a:t>
            </a:r>
            <a:r>
              <a:rPr lang="en-US" altLang="ko-KR" sz="3400" b="1" spc="600" dirty="0" smtClean="0">
                <a:solidFill>
                  <a:schemeClr val="tx2">
                    <a:lumMod val="75000"/>
                  </a:schemeClr>
                </a:solidFill>
                <a:latin typeface="HY헤드라인M" pitchFamily="18" charset="-127"/>
                <a:ea typeface="HY헤드라인M" pitchFamily="18" charset="-127"/>
              </a:rPr>
              <a:t>.』</a:t>
            </a:r>
            <a:r>
              <a:rPr lang="ko-KR" altLang="en-US" sz="3400" b="1" spc="600" dirty="0" smtClean="0">
                <a:solidFill>
                  <a:schemeClr val="tx2">
                    <a:lumMod val="75000"/>
                  </a:schemeClr>
                </a:solidFill>
                <a:latin typeface="HY헤드라인M" pitchFamily="18" charset="-127"/>
                <a:ea typeface="HY헤드라인M" pitchFamily="18" charset="-127"/>
              </a:rPr>
              <a:t>공모전 </a:t>
            </a:r>
            <a:endParaRPr lang="en-US" altLang="ko-KR" sz="3400" b="1" spc="600" dirty="0" smtClean="0">
              <a:solidFill>
                <a:schemeClr val="tx2">
                  <a:lumMod val="75000"/>
                </a:schemeClr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20000"/>
              </a:lnSpc>
            </a:pPr>
            <a:endParaRPr lang="en-US" altLang="ko-KR" sz="3400" b="1" dirty="0">
              <a:solidFill>
                <a:schemeClr val="tx2">
                  <a:lumMod val="75000"/>
                </a:schemeClr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20000"/>
              </a:lnSpc>
            </a:pPr>
            <a:r>
              <a:rPr lang="ko-KR" altLang="en-US" sz="4400" b="1" dirty="0" smtClean="0">
                <a:solidFill>
                  <a:schemeClr val="tx2">
                    <a:lumMod val="75000"/>
                  </a:schemeClr>
                </a:solidFill>
                <a:latin typeface="HY헤드라인M" pitchFamily="18" charset="-127"/>
                <a:ea typeface="HY헤드라인M" pitchFamily="18" charset="-127"/>
              </a:rPr>
              <a:t>성 과 요 약 서</a:t>
            </a:r>
            <a:endParaRPr lang="en-US" altLang="ko-KR" sz="4400" b="1" dirty="0">
              <a:solidFill>
                <a:schemeClr val="tx2">
                  <a:lumMod val="75000"/>
                </a:schemeClr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43808" y="4614789"/>
            <a:ext cx="3078087" cy="523220"/>
          </a:xfrm>
          <a:prstGeom prst="rect">
            <a:avLst/>
          </a:prstGeom>
          <a:noFill/>
          <a:ln w="3492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ko-KR" altLang="en-US" sz="2800" b="1" dirty="0" smtClean="0"/>
              <a:t> ㈜ 국토교통산업 </a:t>
            </a:r>
            <a:endParaRPr lang="ko-KR" altLang="en-US" sz="2800" b="1" dirty="0"/>
          </a:p>
        </p:txBody>
      </p:sp>
      <p:sp>
        <p:nvSpPr>
          <p:cNvPr id="6" name="직사각형 5"/>
          <p:cNvSpPr/>
          <p:nvPr/>
        </p:nvSpPr>
        <p:spPr>
          <a:xfrm>
            <a:off x="0" y="0"/>
            <a:ext cx="9144000" cy="90000"/>
          </a:xfrm>
          <a:prstGeom prst="rect">
            <a:avLst/>
          </a:prstGeom>
          <a:solidFill>
            <a:srgbClr val="3E6C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직사각형 6"/>
          <p:cNvSpPr/>
          <p:nvPr/>
        </p:nvSpPr>
        <p:spPr>
          <a:xfrm>
            <a:off x="1344" y="6729748"/>
            <a:ext cx="9144000" cy="128252"/>
          </a:xfrm>
          <a:prstGeom prst="rect">
            <a:avLst/>
          </a:prstGeom>
          <a:solidFill>
            <a:srgbClr val="BCBC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71955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직선 연결선 34"/>
          <p:cNvCxnSpPr/>
          <p:nvPr/>
        </p:nvCxnSpPr>
        <p:spPr>
          <a:xfrm>
            <a:off x="395536" y="1340768"/>
            <a:ext cx="8136904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직선 연결선 3"/>
          <p:cNvCxnSpPr/>
          <p:nvPr/>
        </p:nvCxnSpPr>
        <p:spPr>
          <a:xfrm>
            <a:off x="0" y="808664"/>
            <a:ext cx="9144000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직사각형 4"/>
          <p:cNvSpPr/>
          <p:nvPr/>
        </p:nvSpPr>
        <p:spPr>
          <a:xfrm>
            <a:off x="0" y="0"/>
            <a:ext cx="9144000" cy="90000"/>
          </a:xfrm>
          <a:prstGeom prst="rect">
            <a:avLst/>
          </a:prstGeom>
          <a:solidFill>
            <a:srgbClr val="3E6C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" name="모서리가 둥근 직사각형 5"/>
          <p:cNvSpPr/>
          <p:nvPr/>
        </p:nvSpPr>
        <p:spPr>
          <a:xfrm>
            <a:off x="251520" y="188641"/>
            <a:ext cx="432000" cy="288032"/>
          </a:xfrm>
          <a:prstGeom prst="roundRect">
            <a:avLst/>
          </a:prstGeom>
          <a:solidFill>
            <a:srgbClr val="3E6C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I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7" name="모서리가 둥근 직사각형 6"/>
          <p:cNvSpPr/>
          <p:nvPr/>
        </p:nvSpPr>
        <p:spPr>
          <a:xfrm>
            <a:off x="827583" y="188640"/>
            <a:ext cx="432000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I  I 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8" name="모서리가 둥근 직사각형 7"/>
          <p:cNvSpPr/>
          <p:nvPr/>
        </p:nvSpPr>
        <p:spPr>
          <a:xfrm>
            <a:off x="1403647" y="188640"/>
            <a:ext cx="432048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I  I  I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9" name="모서리가 둥근 직사각형 8"/>
          <p:cNvSpPr/>
          <p:nvPr/>
        </p:nvSpPr>
        <p:spPr>
          <a:xfrm>
            <a:off x="1979711" y="188640"/>
            <a:ext cx="432048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I  V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cxnSp>
        <p:nvCxnSpPr>
          <p:cNvPr id="12" name="직선 연결선 11"/>
          <p:cNvCxnSpPr/>
          <p:nvPr/>
        </p:nvCxnSpPr>
        <p:spPr>
          <a:xfrm>
            <a:off x="215008" y="6597352"/>
            <a:ext cx="8136904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직사각형 12"/>
          <p:cNvSpPr/>
          <p:nvPr/>
        </p:nvSpPr>
        <p:spPr>
          <a:xfrm>
            <a:off x="1344" y="6729748"/>
            <a:ext cx="9144000" cy="128252"/>
          </a:xfrm>
          <a:prstGeom prst="rect">
            <a:avLst/>
          </a:prstGeom>
          <a:solidFill>
            <a:srgbClr val="BCBC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5" name="모서리가 둥근 직사각형 14"/>
          <p:cNvSpPr/>
          <p:nvPr/>
        </p:nvSpPr>
        <p:spPr>
          <a:xfrm>
            <a:off x="2555776" y="192291"/>
            <a:ext cx="432000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Ⅴ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16" name="모서리가 둥근 직사각형 15"/>
          <p:cNvSpPr/>
          <p:nvPr/>
        </p:nvSpPr>
        <p:spPr>
          <a:xfrm>
            <a:off x="3131840" y="192291"/>
            <a:ext cx="432048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Ⅵ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17" name="모서리가 둥근 직사각형 16"/>
          <p:cNvSpPr/>
          <p:nvPr/>
        </p:nvSpPr>
        <p:spPr>
          <a:xfrm>
            <a:off x="3707904" y="192291"/>
            <a:ext cx="432048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Ⅶ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79512" y="476672"/>
            <a:ext cx="8515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기업 개요</a:t>
            </a:r>
            <a:endParaRPr lang="ko-KR" altLang="en-US" sz="1200" dirty="0">
              <a:solidFill>
                <a:schemeClr val="tx2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cxnSp>
        <p:nvCxnSpPr>
          <p:cNvPr id="20" name="직선 연결선 19"/>
          <p:cNvCxnSpPr/>
          <p:nvPr/>
        </p:nvCxnSpPr>
        <p:spPr>
          <a:xfrm>
            <a:off x="143000" y="1340768"/>
            <a:ext cx="8136904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연결선 22"/>
          <p:cNvCxnSpPr/>
          <p:nvPr/>
        </p:nvCxnSpPr>
        <p:spPr>
          <a:xfrm>
            <a:off x="422240" y="1052736"/>
            <a:ext cx="0" cy="5544616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직선 연결선 25"/>
          <p:cNvCxnSpPr/>
          <p:nvPr/>
        </p:nvCxnSpPr>
        <p:spPr>
          <a:xfrm>
            <a:off x="626977" y="1046363"/>
            <a:ext cx="0" cy="5544616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" name="그룹 104"/>
          <p:cNvGrpSpPr/>
          <p:nvPr/>
        </p:nvGrpSpPr>
        <p:grpSpPr>
          <a:xfrm>
            <a:off x="440123" y="1055143"/>
            <a:ext cx="262372" cy="305918"/>
            <a:chOff x="552450" y="3324834"/>
            <a:chExt cx="371475" cy="433127"/>
          </a:xfrm>
        </p:grpSpPr>
        <p:sp>
          <p:nvSpPr>
            <p:cNvPr id="31" name="타원 30"/>
            <p:cNvSpPr/>
            <p:nvPr/>
          </p:nvSpPr>
          <p:spPr>
            <a:xfrm>
              <a:off x="552450" y="3367686"/>
              <a:ext cx="371475" cy="371475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1"/>
              <a:tileRect/>
            </a:gradFill>
            <a:ln w="41275">
              <a:solidFill>
                <a:srgbClr val="265DA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+mn-ea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8174" y="3324834"/>
              <a:ext cx="260026" cy="43312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 fontAlgn="base">
                <a:lnSpc>
                  <a:spcPct val="130000"/>
                </a:lnSpc>
              </a:pPr>
              <a:endParaRPr lang="ko-KR" altLang="en-US" sz="1200" b="1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srgbClr val="142C60"/>
                </a:solidFill>
                <a:latin typeface="+mn-ea"/>
              </a:endParaRPr>
            </a:p>
          </p:txBody>
        </p:sp>
      </p:grpSp>
      <p:sp>
        <p:nvSpPr>
          <p:cNvPr id="33" name="직사각형 32"/>
          <p:cNvSpPr/>
          <p:nvPr/>
        </p:nvSpPr>
        <p:spPr>
          <a:xfrm>
            <a:off x="828854" y="1055125"/>
            <a:ext cx="1115690" cy="307777"/>
          </a:xfrm>
          <a:prstGeom prst="rect">
            <a:avLst/>
          </a:prstGeom>
          <a:noFill/>
        </p:spPr>
        <p:txBody>
          <a:bodyPr wrap="none" lIns="0" tIns="0" rIns="0" bIns="0" anchor="t" anchorCtr="0">
            <a:spAutoFit/>
            <a:scene3d>
              <a:camera prst="orthographicFront"/>
              <a:lightRig rig="threePt" dir="t"/>
            </a:scene3d>
            <a:sp3d>
              <a:bevelT w="0" h="0"/>
              <a:contourClr>
                <a:schemeClr val="bg1"/>
              </a:contourClr>
            </a:sp3d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ko-KR" altLang="en-US" sz="2000" b="1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기업 소개</a:t>
            </a:r>
            <a:endParaRPr lang="ko-KR" altLang="en-US" b="1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36" name="직사각형 35"/>
          <p:cNvSpPr/>
          <p:nvPr/>
        </p:nvSpPr>
        <p:spPr>
          <a:xfrm>
            <a:off x="809951" y="1551112"/>
            <a:ext cx="4453142" cy="320088"/>
          </a:xfrm>
          <a:prstGeom prst="rect">
            <a:avLst/>
          </a:prstGeom>
          <a:noFill/>
        </p:spPr>
        <p:txBody>
          <a:bodyPr wrap="none" lIns="0" tIns="0" rIns="0" bIns="0" anchor="t" anchorCtr="0">
            <a:spAutoFit/>
            <a:scene3d>
              <a:camera prst="orthographicFront"/>
              <a:lightRig rig="threePt" dir="t"/>
            </a:scene3d>
            <a:sp3d>
              <a:bevelT w="0" h="0"/>
              <a:contourClr>
                <a:schemeClr val="bg1"/>
              </a:contourClr>
            </a:sp3d>
          </a:bodyPr>
          <a:lstStyle/>
          <a:p>
            <a:pPr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ko-KR" altLang="en-US" sz="16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기업명 </a:t>
            </a:r>
            <a:r>
              <a:rPr lang="en-US" altLang="ko-KR" sz="16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: </a:t>
            </a:r>
            <a:r>
              <a:rPr lang="ko-KR" altLang="en-US" sz="16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㈜ 국토교통산업 </a:t>
            </a:r>
            <a:r>
              <a:rPr lang="en-US" altLang="ko-KR" sz="16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(</a:t>
            </a:r>
            <a:r>
              <a:rPr lang="ko-KR" altLang="en-US" sz="16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설립년도 </a:t>
            </a:r>
            <a:r>
              <a:rPr lang="en-US" altLang="ko-KR" sz="16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: 2017.03</a:t>
            </a:r>
            <a:r>
              <a:rPr lang="ko-KR" altLang="en-US" sz="16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월</a:t>
            </a:r>
            <a:r>
              <a:rPr lang="en-US" altLang="ko-KR" sz="16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)</a:t>
            </a:r>
            <a:endParaRPr lang="en-US" altLang="ko-KR" sz="1600" b="1" dirty="0" smtClean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accent6">
                  <a:lumMod val="75000"/>
                </a:schemeClr>
              </a:solidFill>
              <a:latin typeface="+mn-ea"/>
            </a:endParaRPr>
          </a:p>
        </p:txBody>
      </p:sp>
      <p:cxnSp>
        <p:nvCxnSpPr>
          <p:cNvPr id="37" name="직선 연결선 36"/>
          <p:cNvCxnSpPr/>
          <p:nvPr/>
        </p:nvCxnSpPr>
        <p:spPr>
          <a:xfrm>
            <a:off x="654881" y="1594089"/>
            <a:ext cx="0" cy="180000"/>
          </a:xfrm>
          <a:prstGeom prst="line">
            <a:avLst/>
          </a:prstGeom>
          <a:ln w="698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직사각형 37"/>
          <p:cNvSpPr/>
          <p:nvPr/>
        </p:nvSpPr>
        <p:spPr>
          <a:xfrm>
            <a:off x="810320" y="2028792"/>
            <a:ext cx="4121321" cy="320088"/>
          </a:xfrm>
          <a:prstGeom prst="rect">
            <a:avLst/>
          </a:prstGeom>
          <a:noFill/>
        </p:spPr>
        <p:txBody>
          <a:bodyPr wrap="none" lIns="0" tIns="0" rIns="0" bIns="0" anchor="t" anchorCtr="0">
            <a:spAutoFit/>
            <a:scene3d>
              <a:camera prst="orthographicFront"/>
              <a:lightRig rig="threePt" dir="t"/>
            </a:scene3d>
            <a:sp3d>
              <a:bevelT w="0" h="0"/>
              <a:contourClr>
                <a:schemeClr val="bg1"/>
              </a:contourClr>
            </a:sp3d>
          </a:bodyPr>
          <a:lstStyle/>
          <a:p>
            <a:pPr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ko-KR" altLang="en-US" sz="16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주소지 </a:t>
            </a:r>
            <a:r>
              <a:rPr lang="en-US" altLang="ko-KR" sz="16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: </a:t>
            </a:r>
            <a:r>
              <a:rPr lang="ko-KR" altLang="en-US" sz="16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경기도 안양시 동안구 시민대로 </a:t>
            </a:r>
            <a:r>
              <a:rPr lang="en-US" altLang="ko-KR" sz="16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286</a:t>
            </a:r>
            <a:endParaRPr lang="en-US" altLang="ko-KR" sz="1600" b="1" dirty="0" smtClean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accent6">
                  <a:lumMod val="75000"/>
                </a:schemeClr>
              </a:solidFill>
              <a:latin typeface="+mn-ea"/>
            </a:endParaRPr>
          </a:p>
        </p:txBody>
      </p:sp>
      <p:cxnSp>
        <p:nvCxnSpPr>
          <p:cNvPr id="39" name="직선 연결선 38"/>
          <p:cNvCxnSpPr/>
          <p:nvPr/>
        </p:nvCxnSpPr>
        <p:spPr>
          <a:xfrm>
            <a:off x="655250" y="2071769"/>
            <a:ext cx="0" cy="180000"/>
          </a:xfrm>
          <a:prstGeom prst="line">
            <a:avLst/>
          </a:prstGeom>
          <a:ln w="698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직사각형 39"/>
          <p:cNvSpPr/>
          <p:nvPr/>
        </p:nvSpPr>
        <p:spPr>
          <a:xfrm>
            <a:off x="801798" y="2487216"/>
            <a:ext cx="1769715" cy="320088"/>
          </a:xfrm>
          <a:prstGeom prst="rect">
            <a:avLst/>
          </a:prstGeom>
          <a:noFill/>
        </p:spPr>
        <p:txBody>
          <a:bodyPr wrap="none" lIns="0" tIns="0" rIns="0" bIns="0" anchor="t" anchorCtr="0">
            <a:spAutoFit/>
            <a:scene3d>
              <a:camera prst="orthographicFront"/>
              <a:lightRig rig="threePt" dir="t"/>
            </a:scene3d>
            <a:sp3d>
              <a:bevelT w="0" h="0"/>
              <a:contourClr>
                <a:schemeClr val="bg1"/>
              </a:contourClr>
            </a:sp3d>
          </a:bodyPr>
          <a:lstStyle/>
          <a:p>
            <a:pPr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ko-KR" altLang="en-US" sz="16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대표자명 </a:t>
            </a:r>
            <a:r>
              <a:rPr lang="en-US" altLang="ko-KR" sz="16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: </a:t>
            </a:r>
            <a:r>
              <a:rPr lang="ko-KR" altLang="en-US" sz="16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김 대 표</a:t>
            </a:r>
            <a:endParaRPr lang="en-US" altLang="ko-KR" sz="1600" b="1" dirty="0" smtClean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accent6">
                  <a:lumMod val="75000"/>
                </a:schemeClr>
              </a:solidFill>
              <a:latin typeface="+mn-ea"/>
            </a:endParaRPr>
          </a:p>
        </p:txBody>
      </p:sp>
      <p:cxnSp>
        <p:nvCxnSpPr>
          <p:cNvPr id="41" name="직선 연결선 40"/>
          <p:cNvCxnSpPr/>
          <p:nvPr/>
        </p:nvCxnSpPr>
        <p:spPr>
          <a:xfrm>
            <a:off x="646728" y="2530193"/>
            <a:ext cx="0" cy="180000"/>
          </a:xfrm>
          <a:prstGeom prst="line">
            <a:avLst/>
          </a:prstGeom>
          <a:ln w="698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4" name="그룹 104"/>
          <p:cNvGrpSpPr/>
          <p:nvPr/>
        </p:nvGrpSpPr>
        <p:grpSpPr>
          <a:xfrm>
            <a:off x="454953" y="3219295"/>
            <a:ext cx="262372" cy="305918"/>
            <a:chOff x="552450" y="3324834"/>
            <a:chExt cx="371475" cy="433127"/>
          </a:xfrm>
        </p:grpSpPr>
        <p:sp>
          <p:nvSpPr>
            <p:cNvPr id="45" name="타원 44"/>
            <p:cNvSpPr/>
            <p:nvPr/>
          </p:nvSpPr>
          <p:spPr>
            <a:xfrm>
              <a:off x="552450" y="3367686"/>
              <a:ext cx="371475" cy="371475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1"/>
              <a:tileRect/>
            </a:gradFill>
            <a:ln w="41275">
              <a:solidFill>
                <a:srgbClr val="265DA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+mn-ea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608174" y="3324834"/>
              <a:ext cx="260026" cy="43312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 fontAlgn="base">
                <a:lnSpc>
                  <a:spcPct val="130000"/>
                </a:lnSpc>
              </a:pPr>
              <a:endParaRPr lang="ko-KR" altLang="en-US" sz="1200" b="1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srgbClr val="142C60"/>
                </a:solidFill>
                <a:latin typeface="+mn-ea"/>
              </a:endParaRPr>
            </a:p>
          </p:txBody>
        </p:sp>
      </p:grpSp>
      <p:sp>
        <p:nvSpPr>
          <p:cNvPr id="47" name="직사각형 46"/>
          <p:cNvSpPr/>
          <p:nvPr/>
        </p:nvSpPr>
        <p:spPr>
          <a:xfrm>
            <a:off x="843684" y="3219277"/>
            <a:ext cx="1115690" cy="307777"/>
          </a:xfrm>
          <a:prstGeom prst="rect">
            <a:avLst/>
          </a:prstGeom>
          <a:noFill/>
        </p:spPr>
        <p:txBody>
          <a:bodyPr wrap="none" lIns="0" tIns="0" rIns="0" bIns="0" anchor="t" anchorCtr="0">
            <a:spAutoFit/>
            <a:scene3d>
              <a:camera prst="orthographicFront"/>
              <a:lightRig rig="threePt" dir="t"/>
            </a:scene3d>
            <a:sp3d>
              <a:bevelT w="0" h="0"/>
              <a:contourClr>
                <a:schemeClr val="bg1"/>
              </a:contourClr>
            </a:sp3d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ko-KR" altLang="en-US" sz="2000" b="1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기업 연혁</a:t>
            </a:r>
            <a:endParaRPr lang="ko-KR" altLang="en-US" b="1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graphicFrame>
        <p:nvGraphicFramePr>
          <p:cNvPr id="48" name="표 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9717403"/>
              </p:ext>
            </p:extLst>
          </p:nvPr>
        </p:nvGraphicFramePr>
        <p:xfrm>
          <a:off x="678947" y="3770584"/>
          <a:ext cx="7853493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0725">
                  <a:extLst>
                    <a:ext uri="{9D8B030D-6E8A-4147-A177-3AD203B41FA5}">
                      <a16:colId xmlns:a16="http://schemas.microsoft.com/office/drawing/2014/main" val="347777070"/>
                    </a:ext>
                  </a:extLst>
                </a:gridCol>
                <a:gridCol w="6912768">
                  <a:extLst>
                    <a:ext uri="{9D8B030D-6E8A-4147-A177-3AD203B41FA5}">
                      <a16:colId xmlns:a16="http://schemas.microsoft.com/office/drawing/2014/main" val="2238122541"/>
                    </a:ext>
                  </a:extLst>
                </a:gridCol>
              </a:tblGrid>
              <a:tr h="16247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2021.05</a:t>
                      </a: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월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0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국토교통사업화지원사업</a:t>
                      </a: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00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신규과제</a:t>
                      </a: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선정</a:t>
                      </a:r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00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과제명</a:t>
                      </a: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: </a:t>
                      </a: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자율주행을 위한 센서 개발</a:t>
                      </a:r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95825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2020.12</a:t>
                      </a: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월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고용노동부 일자리 우수기업 선정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00917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2020.02</a:t>
                      </a: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월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한국도로공사 우수 </a:t>
                      </a:r>
                      <a:r>
                        <a:rPr lang="ko-KR" altLang="en-US" sz="100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파트너사</a:t>
                      </a: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지정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717033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2019.08</a:t>
                      </a: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월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중소벤처기업부 우수 </a:t>
                      </a:r>
                      <a:r>
                        <a:rPr lang="ko-KR" altLang="en-US" sz="100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강소기업</a:t>
                      </a: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선정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2174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2019.04</a:t>
                      </a: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월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사옥 이전</a:t>
                      </a:r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경기도 성남시 </a:t>
                      </a:r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-&gt; </a:t>
                      </a: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경기도 안양시</a:t>
                      </a:r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2450211"/>
                  </a:ext>
                </a:extLst>
              </a:tr>
              <a:tr h="20015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2018.12</a:t>
                      </a: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월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000</a:t>
                      </a:r>
                      <a:r>
                        <a:rPr lang="en-US" altLang="ko-KR" sz="10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0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제품</a:t>
                      </a:r>
                      <a:r>
                        <a:rPr lang="en-US" altLang="ko-KR" sz="10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0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한국도로공사 납품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5509473"/>
                  </a:ext>
                </a:extLst>
              </a:tr>
              <a:tr h="12598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2018.06</a:t>
                      </a: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월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000</a:t>
                      </a:r>
                      <a:r>
                        <a:rPr lang="en-US" altLang="ko-KR" sz="10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0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제품 개발</a:t>
                      </a: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08753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2017.11</a:t>
                      </a: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월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경기도 우수 벤처기업 지정</a:t>
                      </a:r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지정번호 </a:t>
                      </a:r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: </a:t>
                      </a: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경기 제</a:t>
                      </a:r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10-0000</a:t>
                      </a: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호</a:t>
                      </a:r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95658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2017.03</a:t>
                      </a: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월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㈜ 국토교통산업 설립</a:t>
                      </a:r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경기도 성남시</a:t>
                      </a:r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3405149"/>
                  </a:ext>
                </a:extLst>
              </a:tr>
            </a:tbl>
          </a:graphicData>
        </a:graphic>
      </p:graphicFrame>
      <p:sp>
        <p:nvSpPr>
          <p:cNvPr id="49" name="TextBox 48"/>
          <p:cNvSpPr txBox="1"/>
          <p:nvPr/>
        </p:nvSpPr>
        <p:spPr>
          <a:xfrm>
            <a:off x="5790197" y="188640"/>
            <a:ext cx="3353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일</a:t>
            </a:r>
            <a:r>
              <a:rPr lang="en-US" altLang="ko-KR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.</a:t>
            </a:r>
            <a:r>
              <a:rPr lang="ko-KR" altLang="en-US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취</a:t>
            </a:r>
            <a:r>
              <a:rPr lang="en-US" altLang="ko-KR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.</a:t>
            </a:r>
            <a:r>
              <a:rPr lang="ko-KR" altLang="en-US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월</a:t>
            </a:r>
            <a:r>
              <a:rPr lang="en-US" altLang="ko-KR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.</a:t>
            </a:r>
            <a:r>
              <a:rPr lang="ko-KR" altLang="en-US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장 공모전 성과 요약서</a:t>
            </a:r>
            <a:endParaRPr lang="ko-KR" altLang="en-US" dirty="0">
              <a:solidFill>
                <a:schemeClr val="tx2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3" name="직각 삼각형 2"/>
          <p:cNvSpPr/>
          <p:nvPr/>
        </p:nvSpPr>
        <p:spPr>
          <a:xfrm flipH="1">
            <a:off x="8631152" y="6381328"/>
            <a:ext cx="501498" cy="447729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dirty="0" smtClean="0"/>
              <a:t>1</a:t>
            </a:r>
            <a:endParaRPr lang="ko-KR" altLang="en-US" sz="1100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144444" y="6452243"/>
            <a:ext cx="1657660" cy="307777"/>
          </a:xfrm>
          <a:prstGeom prst="rect">
            <a:avLst/>
          </a:prstGeom>
          <a:noFill/>
          <a:ln w="349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400" b="1" dirty="0" smtClean="0"/>
              <a:t> ㈜ 국토교통산업 </a:t>
            </a:r>
            <a:endParaRPr lang="ko-KR" alt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34426567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395536" y="1340768"/>
            <a:ext cx="8136904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직선 연결선 4"/>
          <p:cNvCxnSpPr/>
          <p:nvPr/>
        </p:nvCxnSpPr>
        <p:spPr>
          <a:xfrm>
            <a:off x="0" y="808664"/>
            <a:ext cx="9144000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직사각형 5"/>
          <p:cNvSpPr/>
          <p:nvPr/>
        </p:nvSpPr>
        <p:spPr>
          <a:xfrm>
            <a:off x="0" y="0"/>
            <a:ext cx="9144000" cy="90000"/>
          </a:xfrm>
          <a:prstGeom prst="rect">
            <a:avLst/>
          </a:prstGeom>
          <a:solidFill>
            <a:srgbClr val="3E6C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12" name="직선 연결선 11"/>
          <p:cNvCxnSpPr/>
          <p:nvPr/>
        </p:nvCxnSpPr>
        <p:spPr>
          <a:xfrm>
            <a:off x="215008" y="6597352"/>
            <a:ext cx="8136904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직사각형 12"/>
          <p:cNvSpPr/>
          <p:nvPr/>
        </p:nvSpPr>
        <p:spPr>
          <a:xfrm>
            <a:off x="1344" y="6729748"/>
            <a:ext cx="9144000" cy="128252"/>
          </a:xfrm>
          <a:prstGeom prst="rect">
            <a:avLst/>
          </a:prstGeom>
          <a:solidFill>
            <a:srgbClr val="BCBC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18" name="직선 연결선 17"/>
          <p:cNvCxnSpPr/>
          <p:nvPr/>
        </p:nvCxnSpPr>
        <p:spPr>
          <a:xfrm>
            <a:off x="143000" y="1340768"/>
            <a:ext cx="8136904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/>
          <p:nvPr/>
        </p:nvCxnSpPr>
        <p:spPr>
          <a:xfrm>
            <a:off x="422240" y="1052736"/>
            <a:ext cx="0" cy="5544616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 19"/>
          <p:cNvCxnSpPr/>
          <p:nvPr/>
        </p:nvCxnSpPr>
        <p:spPr>
          <a:xfrm>
            <a:off x="626977" y="1046363"/>
            <a:ext cx="0" cy="5544616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모서리가 둥근 직사각형 38"/>
          <p:cNvSpPr/>
          <p:nvPr/>
        </p:nvSpPr>
        <p:spPr>
          <a:xfrm>
            <a:off x="251520" y="188641"/>
            <a:ext cx="432000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I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40" name="모서리가 둥근 직사각형 39"/>
          <p:cNvSpPr/>
          <p:nvPr/>
        </p:nvSpPr>
        <p:spPr>
          <a:xfrm>
            <a:off x="827583" y="188640"/>
            <a:ext cx="432000" cy="288032"/>
          </a:xfrm>
          <a:prstGeom prst="roundRect">
            <a:avLst/>
          </a:prstGeom>
          <a:solidFill>
            <a:srgbClr val="3E6C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I  I 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41" name="모서리가 둥근 직사각형 40"/>
          <p:cNvSpPr/>
          <p:nvPr/>
        </p:nvSpPr>
        <p:spPr>
          <a:xfrm>
            <a:off x="1403647" y="188640"/>
            <a:ext cx="432048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I  I  I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42" name="모서리가 둥근 직사각형 41"/>
          <p:cNvSpPr/>
          <p:nvPr/>
        </p:nvSpPr>
        <p:spPr>
          <a:xfrm>
            <a:off x="1979711" y="188640"/>
            <a:ext cx="432048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I  V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43" name="모서리가 둥근 직사각형 42"/>
          <p:cNvSpPr/>
          <p:nvPr/>
        </p:nvSpPr>
        <p:spPr>
          <a:xfrm>
            <a:off x="2555776" y="192291"/>
            <a:ext cx="432000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Ⅴ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44" name="모서리가 둥근 직사각형 43"/>
          <p:cNvSpPr/>
          <p:nvPr/>
        </p:nvSpPr>
        <p:spPr>
          <a:xfrm>
            <a:off x="3131840" y="192291"/>
            <a:ext cx="432048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Ⅵ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45" name="모서리가 둥근 직사각형 44"/>
          <p:cNvSpPr/>
          <p:nvPr/>
        </p:nvSpPr>
        <p:spPr>
          <a:xfrm>
            <a:off x="3707904" y="192291"/>
            <a:ext cx="432048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Ⅶ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731317" y="476672"/>
            <a:ext cx="8515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기술 성과</a:t>
            </a:r>
            <a:endParaRPr lang="ko-KR" altLang="en-US" sz="1200" dirty="0">
              <a:solidFill>
                <a:schemeClr val="tx2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790197" y="188640"/>
            <a:ext cx="3353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일</a:t>
            </a:r>
            <a:r>
              <a:rPr lang="en-US" altLang="ko-KR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.</a:t>
            </a:r>
            <a:r>
              <a:rPr lang="ko-KR" altLang="en-US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취</a:t>
            </a:r>
            <a:r>
              <a:rPr lang="en-US" altLang="ko-KR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.</a:t>
            </a:r>
            <a:r>
              <a:rPr lang="ko-KR" altLang="en-US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월</a:t>
            </a:r>
            <a:r>
              <a:rPr lang="en-US" altLang="ko-KR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.</a:t>
            </a:r>
            <a:r>
              <a:rPr lang="ko-KR" altLang="en-US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장 공모전 성과 요약서</a:t>
            </a:r>
            <a:endParaRPr lang="ko-KR" altLang="en-US" dirty="0">
              <a:solidFill>
                <a:schemeClr val="tx2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grpSp>
        <p:nvGrpSpPr>
          <p:cNvPr id="21" name="그룹 104"/>
          <p:cNvGrpSpPr/>
          <p:nvPr/>
        </p:nvGrpSpPr>
        <p:grpSpPr>
          <a:xfrm>
            <a:off x="440123" y="1055143"/>
            <a:ext cx="262372" cy="305918"/>
            <a:chOff x="552450" y="3324834"/>
            <a:chExt cx="371475" cy="433127"/>
          </a:xfrm>
        </p:grpSpPr>
        <p:sp>
          <p:nvSpPr>
            <p:cNvPr id="22" name="타원 21"/>
            <p:cNvSpPr/>
            <p:nvPr/>
          </p:nvSpPr>
          <p:spPr>
            <a:xfrm>
              <a:off x="552450" y="3367686"/>
              <a:ext cx="371475" cy="371475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1"/>
              <a:tileRect/>
            </a:gradFill>
            <a:ln w="41275">
              <a:solidFill>
                <a:srgbClr val="265DA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+mn-ea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08174" y="3324834"/>
              <a:ext cx="260026" cy="43312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 fontAlgn="base">
                <a:lnSpc>
                  <a:spcPct val="130000"/>
                </a:lnSpc>
              </a:pPr>
              <a:endParaRPr lang="ko-KR" altLang="en-US" sz="1200" b="1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srgbClr val="142C60"/>
                </a:solidFill>
                <a:latin typeface="+mn-ea"/>
              </a:endParaRPr>
            </a:p>
          </p:txBody>
        </p:sp>
      </p:grpSp>
      <p:sp>
        <p:nvSpPr>
          <p:cNvPr id="24" name="직사각형 23"/>
          <p:cNvSpPr/>
          <p:nvPr/>
        </p:nvSpPr>
        <p:spPr>
          <a:xfrm>
            <a:off x="828854" y="1055125"/>
            <a:ext cx="5038239" cy="307777"/>
          </a:xfrm>
          <a:prstGeom prst="rect">
            <a:avLst/>
          </a:prstGeom>
          <a:noFill/>
        </p:spPr>
        <p:txBody>
          <a:bodyPr wrap="none" lIns="0" tIns="0" rIns="0" bIns="0" anchor="t" anchorCtr="0">
            <a:spAutoFit/>
            <a:scene3d>
              <a:camera prst="orthographicFront"/>
              <a:lightRig rig="threePt" dir="t"/>
            </a:scene3d>
            <a:sp3d>
              <a:bevelT w="0" h="0"/>
              <a:contourClr>
                <a:schemeClr val="bg1"/>
              </a:contourClr>
            </a:sp3d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ko-KR" altLang="en-US" sz="2000" b="1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사업화 대상 기술 </a:t>
            </a:r>
            <a:r>
              <a:rPr lang="en-US" altLang="ko-KR" sz="2000" b="1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1</a:t>
            </a:r>
            <a:r>
              <a:rPr lang="ko-KR" altLang="en-US" sz="2000" b="1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</a:t>
            </a:r>
            <a:r>
              <a:rPr lang="en-US" altLang="ko-KR" sz="2000" b="1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: </a:t>
            </a:r>
            <a:r>
              <a:rPr lang="ko-KR" altLang="en-US" sz="2000" b="1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건축 설계 자동화 기술</a:t>
            </a:r>
            <a:endParaRPr lang="ko-KR" altLang="en-US" b="1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graphicFrame>
        <p:nvGraphicFramePr>
          <p:cNvPr id="31" name="표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33283"/>
              </p:ext>
            </p:extLst>
          </p:nvPr>
        </p:nvGraphicFramePr>
        <p:xfrm>
          <a:off x="645253" y="1585367"/>
          <a:ext cx="7853493" cy="422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0443">
                  <a:extLst>
                    <a:ext uri="{9D8B030D-6E8A-4147-A177-3AD203B41FA5}">
                      <a16:colId xmlns:a16="http://schemas.microsoft.com/office/drawing/2014/main" val="347777070"/>
                    </a:ext>
                  </a:extLst>
                </a:gridCol>
                <a:gridCol w="6663050">
                  <a:extLst>
                    <a:ext uri="{9D8B030D-6E8A-4147-A177-3AD203B41FA5}">
                      <a16:colId xmlns:a16="http://schemas.microsoft.com/office/drawing/2014/main" val="223812254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해당하는 국토교통 분야</a:t>
                      </a:r>
                      <a:endParaRPr lang="ko-KR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□ </a:t>
                      </a:r>
                      <a:r>
                        <a:rPr lang="ko-KR" altLang="en-US" sz="110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국토인프라</a:t>
                      </a:r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□ 도시 ▣ 건축 □ 주거 □ 공간정보 □ 플랜트 □ 교통 □ 철도 □ 항공</a:t>
                      </a:r>
                      <a:endParaRPr lang="en-US" altLang="ko-KR" sz="11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latinLnBrk="1"/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▣ 기타 </a:t>
                      </a:r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(AI, </a:t>
                      </a:r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객체지향 소프트웨어</a:t>
                      </a:r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95825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기술 개요</a:t>
                      </a:r>
                      <a:endParaRPr lang="ko-KR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◌ </a:t>
                      </a:r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정의</a:t>
                      </a:r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 </a:t>
                      </a:r>
                    </a:p>
                    <a:p>
                      <a:pPr latinLnBrk="1"/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 - BIM</a:t>
                      </a:r>
                      <a:r>
                        <a:rPr lang="en-US" altLang="ko-KR" sz="11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1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기술 기반의 지능형 건축 설계 자동화 기술</a:t>
                      </a:r>
                      <a:endParaRPr lang="en-US" altLang="ko-KR" sz="11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latinLnBrk="1"/>
                      <a:endParaRPr lang="en-US" altLang="ko-KR" sz="1100" b="0" baseline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latinLnBrk="1"/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◌ </a:t>
                      </a:r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기술의 특성 및 세부사항</a:t>
                      </a:r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 </a:t>
                      </a:r>
                    </a:p>
                    <a:p>
                      <a:pPr latinLnBrk="1"/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 - </a:t>
                      </a:r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시각 데이터 수집 및 처리에 따른 공간정보 시각화</a:t>
                      </a:r>
                      <a:endParaRPr lang="en-US" altLang="ko-KR" sz="11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latinLnBrk="1"/>
                      <a:r>
                        <a:rPr lang="en-US" altLang="ko-KR" sz="11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 - 2D </a:t>
                      </a:r>
                      <a:r>
                        <a:rPr lang="ko-KR" altLang="en-US" sz="11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도면 내 설계 관련 정보 자동 인식을 통한 설계도서 자동 생성</a:t>
                      </a:r>
                      <a:endParaRPr lang="en-US" altLang="ko-KR" sz="1100" b="0" baseline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latinLnBrk="1"/>
                      <a:r>
                        <a:rPr lang="en-US" altLang="ko-KR" sz="11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 - 3</a:t>
                      </a:r>
                      <a:r>
                        <a:rPr lang="ko-KR" altLang="en-US" sz="11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차원 입체 모델링 자동 생성 </a:t>
                      </a:r>
                      <a:endParaRPr lang="en-US" altLang="ko-KR" sz="1100" b="0" baseline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latinLnBrk="1"/>
                      <a:r>
                        <a:rPr lang="en-US" altLang="ko-KR" sz="11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 - </a:t>
                      </a:r>
                      <a:r>
                        <a:rPr lang="ko-KR" altLang="en-US" sz="1100" b="0" baseline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공종별</a:t>
                      </a:r>
                      <a:r>
                        <a:rPr lang="ko-KR" altLang="en-US" sz="11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우선순위 지정 및 설계 간섭 자동 체크</a:t>
                      </a:r>
                      <a:endParaRPr lang="ko-KR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00917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기술의 우수성 및 혁신성</a:t>
                      </a:r>
                      <a:endParaRPr lang="ko-KR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◌ </a:t>
                      </a:r>
                      <a:r>
                        <a:rPr lang="ko-KR" altLang="en-US" sz="11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기존 상용 설계프로그램</a:t>
                      </a:r>
                      <a:r>
                        <a:rPr lang="en-US" altLang="ko-KR" sz="11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100" b="0" baseline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오토캐드</a:t>
                      </a:r>
                      <a:r>
                        <a:rPr lang="en-US" altLang="ko-KR" sz="11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100" b="0" baseline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스케치업</a:t>
                      </a:r>
                      <a:r>
                        <a:rPr lang="ko-KR" altLang="en-US" sz="11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등</a:t>
                      </a:r>
                      <a:r>
                        <a:rPr lang="en-US" altLang="ko-KR" sz="11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r>
                        <a:rPr lang="ko-KR" altLang="en-US" sz="11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과의 완벽한 호환성 확보 </a:t>
                      </a:r>
                      <a:endParaRPr lang="en-US" altLang="ko-KR" sz="1100" b="0" baseline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◌ 유사 기능의 기존 상용 설계프로그램 대비 </a:t>
                      </a:r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25%~50%</a:t>
                      </a:r>
                      <a:r>
                        <a:rPr lang="ko-KR" altLang="en-US" sz="11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의 가격대에 </a:t>
                      </a:r>
                      <a:endParaRPr lang="en-US" altLang="ko-KR" sz="1100" b="0" baseline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 </a:t>
                      </a:r>
                      <a:r>
                        <a:rPr lang="ko-KR" altLang="en-US" sz="11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아래의 기능이 추가됨</a:t>
                      </a:r>
                      <a:endParaRPr lang="ko-KR" altLang="en-US" sz="11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latinLnBrk="1"/>
                      <a:r>
                        <a:rPr lang="en-US" altLang="ko-KR" sz="11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 - </a:t>
                      </a:r>
                      <a:r>
                        <a:rPr lang="ko-KR" altLang="en-US" sz="11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그림자</a:t>
                      </a:r>
                      <a:r>
                        <a:rPr lang="en-US" altLang="ko-KR" sz="11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1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빛 방향 등의 표현 가능</a:t>
                      </a:r>
                      <a:r>
                        <a:rPr lang="en-US" altLang="ko-KR" sz="11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1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보다 사실적인 </a:t>
                      </a:r>
                      <a:r>
                        <a:rPr lang="ko-KR" altLang="en-US" sz="1100" b="0" baseline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랜더링</a:t>
                      </a:r>
                      <a:r>
                        <a:rPr lang="ko-KR" altLang="en-US" sz="11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가능</a:t>
                      </a:r>
                      <a:r>
                        <a:rPr lang="en-US" altLang="ko-KR" sz="11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 </a:t>
                      </a:r>
                      <a:r>
                        <a:rPr lang="en-US" altLang="ko-KR" sz="11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11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건물 내부 인테리어 시뮬레이션 기능</a:t>
                      </a:r>
                      <a:endParaRPr lang="ko-KR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71703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관련 </a:t>
                      </a:r>
                      <a:endParaRPr lang="en-US" altLang="ko-KR" sz="11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지식재산권</a:t>
                      </a:r>
                      <a:endParaRPr lang="ko-KR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◌ 특허</a:t>
                      </a:r>
                      <a:endParaRPr lang="en-US" altLang="ko-KR" sz="11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latinLnBrk="1"/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 - </a:t>
                      </a:r>
                      <a:r>
                        <a:rPr lang="ko-KR" altLang="en-US" sz="110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객체지향형</a:t>
                      </a:r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건축설계 요소 모듈화 기술</a:t>
                      </a:r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등록번호 제 </a:t>
                      </a:r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00-0000000</a:t>
                      </a:r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호</a:t>
                      </a:r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’18.04.20.)</a:t>
                      </a:r>
                    </a:p>
                    <a:p>
                      <a:pPr latinLnBrk="1"/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 - </a:t>
                      </a:r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설계 데이터 객체화 알고리즘</a:t>
                      </a:r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10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출원번호</a:t>
                      </a:r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제 </a:t>
                      </a:r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00-0000-0000000</a:t>
                      </a:r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호</a:t>
                      </a:r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’21.07.10.)</a:t>
                      </a:r>
                    </a:p>
                    <a:p>
                      <a:pPr latinLnBrk="1"/>
                      <a:endParaRPr lang="en-US" altLang="ko-KR" sz="11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latinLnBrk="1"/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◌ 신기술</a:t>
                      </a:r>
                      <a:endParaRPr lang="en-US" altLang="ko-KR" sz="11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latinLnBrk="1"/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 - </a:t>
                      </a:r>
                      <a:r>
                        <a:rPr lang="ko-KR" altLang="en-US" sz="110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건설신기술</a:t>
                      </a:r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제</a:t>
                      </a:r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00</a:t>
                      </a:r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호</a:t>
                      </a:r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10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신기술명칭</a:t>
                      </a:r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: 0000)</a:t>
                      </a:r>
                    </a:p>
                    <a:p>
                      <a:pPr latinLnBrk="1"/>
                      <a:endParaRPr lang="en-US" altLang="ko-KR" sz="11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latinLnBrk="1"/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◌ 기타 </a:t>
                      </a:r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: </a:t>
                      </a:r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해당사항 없음</a:t>
                      </a:r>
                      <a:endParaRPr lang="ko-KR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9321368"/>
                  </a:ext>
                </a:extLst>
              </a:tr>
            </a:tbl>
          </a:graphicData>
        </a:graphic>
      </p:graphicFrame>
      <p:sp>
        <p:nvSpPr>
          <p:cNvPr id="25" name="직각 삼각형 24"/>
          <p:cNvSpPr/>
          <p:nvPr/>
        </p:nvSpPr>
        <p:spPr>
          <a:xfrm flipH="1">
            <a:off x="8631152" y="6381328"/>
            <a:ext cx="501498" cy="447729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dirty="0" smtClean="0"/>
              <a:t>2</a:t>
            </a:r>
            <a:endParaRPr lang="ko-KR" altLang="en-US" sz="11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144444" y="6452243"/>
            <a:ext cx="1657660" cy="307777"/>
          </a:xfrm>
          <a:prstGeom prst="rect">
            <a:avLst/>
          </a:prstGeom>
          <a:noFill/>
          <a:ln w="349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400" b="1" dirty="0" smtClean="0"/>
              <a:t> ㈜ 국토교통산업 </a:t>
            </a:r>
            <a:endParaRPr lang="ko-KR" altLang="en-US" sz="1400" b="1" dirty="0"/>
          </a:p>
        </p:txBody>
      </p:sp>
      <p:sp>
        <p:nvSpPr>
          <p:cNvPr id="28" name="직사각형 27"/>
          <p:cNvSpPr/>
          <p:nvPr/>
        </p:nvSpPr>
        <p:spPr>
          <a:xfrm>
            <a:off x="6444208" y="2105676"/>
            <a:ext cx="1512168" cy="1251316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/>
              <a:t>그림</a:t>
            </a:r>
            <a:endParaRPr lang="ko-KR" altLang="en-US" b="1" dirty="0"/>
          </a:p>
        </p:txBody>
      </p:sp>
      <p:sp>
        <p:nvSpPr>
          <p:cNvPr id="29" name="직사각형 28"/>
          <p:cNvSpPr/>
          <p:nvPr/>
        </p:nvSpPr>
        <p:spPr>
          <a:xfrm>
            <a:off x="6732240" y="3527068"/>
            <a:ext cx="1547664" cy="738876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/>
              <a:t>그림</a:t>
            </a: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23762274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395536" y="1340768"/>
            <a:ext cx="8136904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직선 연결선 4"/>
          <p:cNvCxnSpPr/>
          <p:nvPr/>
        </p:nvCxnSpPr>
        <p:spPr>
          <a:xfrm>
            <a:off x="0" y="808664"/>
            <a:ext cx="9144000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직사각형 5"/>
          <p:cNvSpPr/>
          <p:nvPr/>
        </p:nvSpPr>
        <p:spPr>
          <a:xfrm>
            <a:off x="0" y="0"/>
            <a:ext cx="9144000" cy="90000"/>
          </a:xfrm>
          <a:prstGeom prst="rect">
            <a:avLst/>
          </a:prstGeom>
          <a:solidFill>
            <a:srgbClr val="3E6C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12" name="직선 연결선 11"/>
          <p:cNvCxnSpPr/>
          <p:nvPr/>
        </p:nvCxnSpPr>
        <p:spPr>
          <a:xfrm>
            <a:off x="215008" y="6597352"/>
            <a:ext cx="8136904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직사각형 12"/>
          <p:cNvSpPr/>
          <p:nvPr/>
        </p:nvSpPr>
        <p:spPr>
          <a:xfrm>
            <a:off x="1344" y="6729748"/>
            <a:ext cx="9144000" cy="128252"/>
          </a:xfrm>
          <a:prstGeom prst="rect">
            <a:avLst/>
          </a:prstGeom>
          <a:solidFill>
            <a:srgbClr val="BCBC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18" name="직선 연결선 17"/>
          <p:cNvCxnSpPr/>
          <p:nvPr/>
        </p:nvCxnSpPr>
        <p:spPr>
          <a:xfrm>
            <a:off x="143000" y="1340768"/>
            <a:ext cx="8136904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/>
          <p:nvPr/>
        </p:nvCxnSpPr>
        <p:spPr>
          <a:xfrm>
            <a:off x="422240" y="1052736"/>
            <a:ext cx="0" cy="5544616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 19"/>
          <p:cNvCxnSpPr/>
          <p:nvPr/>
        </p:nvCxnSpPr>
        <p:spPr>
          <a:xfrm>
            <a:off x="626977" y="1046363"/>
            <a:ext cx="0" cy="5544616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5790197" y="188640"/>
            <a:ext cx="3353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일</a:t>
            </a:r>
            <a:r>
              <a:rPr lang="en-US" altLang="ko-KR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.</a:t>
            </a:r>
            <a:r>
              <a:rPr lang="ko-KR" altLang="en-US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취</a:t>
            </a:r>
            <a:r>
              <a:rPr lang="en-US" altLang="ko-KR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.</a:t>
            </a:r>
            <a:r>
              <a:rPr lang="ko-KR" altLang="en-US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월</a:t>
            </a:r>
            <a:r>
              <a:rPr lang="en-US" altLang="ko-KR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.</a:t>
            </a:r>
            <a:r>
              <a:rPr lang="ko-KR" altLang="en-US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장 공모전 성과 요약서</a:t>
            </a:r>
            <a:endParaRPr lang="ko-KR" altLang="en-US" dirty="0">
              <a:solidFill>
                <a:schemeClr val="tx2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cxnSp>
        <p:nvCxnSpPr>
          <p:cNvPr id="30" name="직선 연결선 29"/>
          <p:cNvCxnSpPr/>
          <p:nvPr/>
        </p:nvCxnSpPr>
        <p:spPr>
          <a:xfrm>
            <a:off x="395536" y="1340768"/>
            <a:ext cx="8136904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직선 연결선 30"/>
          <p:cNvCxnSpPr/>
          <p:nvPr/>
        </p:nvCxnSpPr>
        <p:spPr>
          <a:xfrm>
            <a:off x="215008" y="6597352"/>
            <a:ext cx="8136904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직선 연결선 31"/>
          <p:cNvCxnSpPr/>
          <p:nvPr/>
        </p:nvCxnSpPr>
        <p:spPr>
          <a:xfrm>
            <a:off x="143000" y="1340768"/>
            <a:ext cx="8136904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연결선 32"/>
          <p:cNvCxnSpPr/>
          <p:nvPr/>
        </p:nvCxnSpPr>
        <p:spPr>
          <a:xfrm>
            <a:off x="422240" y="1052736"/>
            <a:ext cx="0" cy="5544616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직선 연결선 33"/>
          <p:cNvCxnSpPr/>
          <p:nvPr/>
        </p:nvCxnSpPr>
        <p:spPr>
          <a:xfrm>
            <a:off x="626977" y="1046363"/>
            <a:ext cx="0" cy="5544616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그룹 104"/>
          <p:cNvGrpSpPr/>
          <p:nvPr/>
        </p:nvGrpSpPr>
        <p:grpSpPr>
          <a:xfrm>
            <a:off x="440123" y="1055143"/>
            <a:ext cx="262372" cy="305918"/>
            <a:chOff x="552450" y="3324834"/>
            <a:chExt cx="371475" cy="433127"/>
          </a:xfrm>
        </p:grpSpPr>
        <p:sp>
          <p:nvSpPr>
            <p:cNvPr id="36" name="타원 35"/>
            <p:cNvSpPr/>
            <p:nvPr/>
          </p:nvSpPr>
          <p:spPr>
            <a:xfrm>
              <a:off x="552450" y="3367686"/>
              <a:ext cx="371475" cy="371475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1"/>
              <a:tileRect/>
            </a:gradFill>
            <a:ln w="41275">
              <a:solidFill>
                <a:srgbClr val="265DA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+mn-ea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608174" y="3324834"/>
              <a:ext cx="260026" cy="43312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 fontAlgn="base">
                <a:lnSpc>
                  <a:spcPct val="130000"/>
                </a:lnSpc>
              </a:pPr>
              <a:endParaRPr lang="ko-KR" altLang="en-US" sz="1200" b="1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srgbClr val="142C60"/>
                </a:solidFill>
                <a:latin typeface="+mn-ea"/>
              </a:endParaRPr>
            </a:p>
          </p:txBody>
        </p:sp>
      </p:grpSp>
      <p:sp>
        <p:nvSpPr>
          <p:cNvPr id="38" name="직사각형 37"/>
          <p:cNvSpPr/>
          <p:nvPr/>
        </p:nvSpPr>
        <p:spPr>
          <a:xfrm>
            <a:off x="828854" y="1055125"/>
            <a:ext cx="7192675" cy="307777"/>
          </a:xfrm>
          <a:prstGeom prst="rect">
            <a:avLst/>
          </a:prstGeom>
          <a:noFill/>
        </p:spPr>
        <p:txBody>
          <a:bodyPr wrap="none" lIns="0" tIns="0" rIns="0" bIns="0" anchor="t" anchorCtr="0">
            <a:spAutoFit/>
            <a:scene3d>
              <a:camera prst="orthographicFront"/>
              <a:lightRig rig="threePt" dir="t"/>
            </a:scene3d>
            <a:sp3d>
              <a:bevelT w="0" h="0"/>
              <a:contourClr>
                <a:schemeClr val="bg1"/>
              </a:contourClr>
            </a:sp3d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ko-KR" altLang="en-US" sz="2000" b="1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사업화 대상 기술 </a:t>
            </a:r>
            <a:r>
              <a:rPr lang="en-US" altLang="ko-KR" sz="2000" b="1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2</a:t>
            </a:r>
            <a:r>
              <a:rPr lang="ko-KR" altLang="en-US" sz="2000" b="1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</a:t>
            </a:r>
            <a:r>
              <a:rPr lang="en-US" altLang="ko-KR" sz="2000" b="1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: </a:t>
            </a:r>
            <a:r>
              <a:rPr lang="ko-KR" altLang="en-US" sz="2000" b="1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자율주행을 위한 초정밀 위치 측정 기술 </a:t>
            </a:r>
            <a:r>
              <a:rPr lang="en-US" altLang="ko-KR" sz="2000" b="1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</a:t>
            </a:r>
            <a:endParaRPr lang="ko-KR" altLang="en-US" b="1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graphicFrame>
        <p:nvGraphicFramePr>
          <p:cNvPr id="39" name="표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4179298"/>
              </p:ext>
            </p:extLst>
          </p:nvPr>
        </p:nvGraphicFramePr>
        <p:xfrm>
          <a:off x="645253" y="1586670"/>
          <a:ext cx="7853493" cy="355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0443">
                  <a:extLst>
                    <a:ext uri="{9D8B030D-6E8A-4147-A177-3AD203B41FA5}">
                      <a16:colId xmlns:a16="http://schemas.microsoft.com/office/drawing/2014/main" val="347777070"/>
                    </a:ext>
                  </a:extLst>
                </a:gridCol>
                <a:gridCol w="6663050">
                  <a:extLst>
                    <a:ext uri="{9D8B030D-6E8A-4147-A177-3AD203B41FA5}">
                      <a16:colId xmlns:a16="http://schemas.microsoft.com/office/drawing/2014/main" val="2238122541"/>
                    </a:ext>
                  </a:extLst>
                </a:gridCol>
              </a:tblGrid>
              <a:tr h="16247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해당하는 국토교통 분야</a:t>
                      </a:r>
                      <a:endParaRPr lang="ko-KR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▣ 국토인프라 ▣ 도시 □ 건축 □ 주거 ▣ 공간정보 □ 플랜트 ▣ 교통 □ 철도 □ 항공</a:t>
                      </a:r>
                      <a:endParaRPr lang="en-US" altLang="ko-KR" sz="11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latinLnBrk="1"/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▣ 기타 </a:t>
                      </a:r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시스템 융합</a:t>
                      </a:r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95825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기술 개요</a:t>
                      </a:r>
                      <a:endParaRPr lang="ko-KR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en-US" altLang="ko-KR" sz="1100" b="0" baseline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latinLnBrk="1"/>
                      <a:endParaRPr lang="en-US" altLang="ko-KR" sz="1100" b="0" baseline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latinLnBrk="1"/>
                      <a:endParaRPr lang="en-US" altLang="ko-KR" sz="1100" b="0" baseline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latinLnBrk="1"/>
                      <a:endParaRPr lang="en-US" altLang="ko-KR" sz="1100" b="0" baseline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latinLnBrk="1"/>
                      <a:endParaRPr lang="en-US" altLang="ko-KR" sz="1100" b="0" baseline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latinLnBrk="1"/>
                      <a:endParaRPr lang="en-US" altLang="ko-KR" sz="1100" b="0" baseline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latinLnBrk="1"/>
                      <a:endParaRPr lang="en-US" altLang="ko-KR" sz="1100" b="0" baseline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latinLnBrk="1"/>
                      <a:endParaRPr lang="en-US" altLang="ko-KR" sz="1100" b="0" baseline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latinLnBrk="1"/>
                      <a:endParaRPr lang="en-US" altLang="ko-KR" sz="1100" b="0" baseline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latinLnBrk="1"/>
                      <a:endParaRPr lang="en-US" altLang="ko-KR" sz="1100" b="0" baseline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latinLnBrk="1"/>
                      <a:endParaRPr lang="en-US" altLang="ko-KR" sz="1100" b="0" baseline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                  &lt; </a:t>
                      </a:r>
                      <a:r>
                        <a:rPr lang="ko-KR" altLang="en-US" sz="11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개념도 </a:t>
                      </a:r>
                      <a:r>
                        <a:rPr lang="en-US" altLang="ko-KR" sz="11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&gt;                                  &lt; </a:t>
                      </a:r>
                      <a:r>
                        <a:rPr lang="ko-KR" altLang="en-US" sz="11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기술 최종 목표 </a:t>
                      </a:r>
                      <a:r>
                        <a:rPr lang="en-US" altLang="ko-KR" sz="11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&gt;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0091774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기술의 우수성 및 혁신성</a:t>
                      </a:r>
                      <a:endParaRPr lang="ko-KR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◌ </a:t>
                      </a:r>
                      <a:r>
                        <a:rPr lang="ko-KR" altLang="en-US" sz="11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순수 국내기술로 해외로 지급되는 로열티 </a:t>
                      </a:r>
                      <a:r>
                        <a:rPr lang="en-US" altLang="ko-KR" sz="11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“0”</a:t>
                      </a:r>
                    </a:p>
                    <a:p>
                      <a:pPr latinLnBrk="1"/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◌ 국내 기술표준 충족 및 </a:t>
                      </a:r>
                      <a:r>
                        <a:rPr lang="ko-KR" altLang="en-US" sz="11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테스트베드에서의 검증 완료</a:t>
                      </a:r>
                      <a:endParaRPr lang="en-US" altLang="ko-KR" sz="1100" b="0" baseline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latinLnBrk="1"/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◌ 햇빛</a:t>
                      </a:r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우천</a:t>
                      </a:r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안개 등 악화된 기상상황에서의 위치 </a:t>
                      </a:r>
                      <a:r>
                        <a:rPr lang="ko-KR" altLang="en-US" sz="110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인식율</a:t>
                      </a:r>
                      <a:r>
                        <a:rPr lang="ko-KR" altLang="en-US" sz="11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11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00%</a:t>
                      </a:r>
                      <a:endParaRPr lang="ko-KR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7170335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관련 </a:t>
                      </a:r>
                      <a:endParaRPr lang="en-US" altLang="ko-KR" sz="11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지식재산권</a:t>
                      </a:r>
                      <a:endParaRPr lang="ko-KR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◌ 특허</a:t>
                      </a:r>
                      <a:endParaRPr lang="en-US" altLang="ko-KR" sz="11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latinLnBrk="1"/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 - 3</a:t>
                      </a:r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차원</a:t>
                      </a:r>
                      <a:r>
                        <a:rPr lang="ko-KR" altLang="en-US" sz="11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카메라를 활용한 위치 인식 기술</a:t>
                      </a:r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등록번호 제 </a:t>
                      </a:r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00-0000000</a:t>
                      </a:r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호</a:t>
                      </a:r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’18.06.10.)</a:t>
                      </a:r>
                      <a:endParaRPr lang="ko-KR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4232053"/>
                  </a:ext>
                </a:extLst>
              </a:tr>
            </a:tbl>
          </a:graphicData>
        </a:graphic>
      </p:graphicFrame>
      <p:sp>
        <p:nvSpPr>
          <p:cNvPr id="48" name="모서리가 둥근 직사각형 47"/>
          <p:cNvSpPr/>
          <p:nvPr/>
        </p:nvSpPr>
        <p:spPr>
          <a:xfrm>
            <a:off x="251520" y="188641"/>
            <a:ext cx="432000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I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49" name="모서리가 둥근 직사각형 48"/>
          <p:cNvSpPr/>
          <p:nvPr/>
        </p:nvSpPr>
        <p:spPr>
          <a:xfrm>
            <a:off x="827583" y="188640"/>
            <a:ext cx="432000" cy="288032"/>
          </a:xfrm>
          <a:prstGeom prst="roundRect">
            <a:avLst/>
          </a:prstGeom>
          <a:solidFill>
            <a:srgbClr val="3E6C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I  I 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50" name="모서리가 둥근 직사각형 49"/>
          <p:cNvSpPr/>
          <p:nvPr/>
        </p:nvSpPr>
        <p:spPr>
          <a:xfrm>
            <a:off x="1403647" y="188640"/>
            <a:ext cx="432048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I  I  I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51" name="모서리가 둥근 직사각형 50"/>
          <p:cNvSpPr/>
          <p:nvPr/>
        </p:nvSpPr>
        <p:spPr>
          <a:xfrm>
            <a:off x="1979711" y="188640"/>
            <a:ext cx="432048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I  V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52" name="모서리가 둥근 직사각형 51"/>
          <p:cNvSpPr/>
          <p:nvPr/>
        </p:nvSpPr>
        <p:spPr>
          <a:xfrm>
            <a:off x="2555776" y="192291"/>
            <a:ext cx="432000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Ⅴ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53" name="모서리가 둥근 직사각형 52"/>
          <p:cNvSpPr/>
          <p:nvPr/>
        </p:nvSpPr>
        <p:spPr>
          <a:xfrm>
            <a:off x="3131840" y="192291"/>
            <a:ext cx="432048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Ⅵ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54" name="모서리가 둥근 직사각형 53"/>
          <p:cNvSpPr/>
          <p:nvPr/>
        </p:nvSpPr>
        <p:spPr>
          <a:xfrm>
            <a:off x="3707904" y="192291"/>
            <a:ext cx="432048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Ⅶ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731317" y="476672"/>
            <a:ext cx="8515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기술 성과</a:t>
            </a:r>
            <a:endParaRPr lang="ko-KR" altLang="en-US" sz="1200" dirty="0">
              <a:solidFill>
                <a:schemeClr val="tx2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40" name="직각 삼각형 39"/>
          <p:cNvSpPr/>
          <p:nvPr/>
        </p:nvSpPr>
        <p:spPr>
          <a:xfrm flipH="1">
            <a:off x="8631152" y="6381328"/>
            <a:ext cx="501498" cy="447729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dirty="0" smtClean="0"/>
              <a:t>2</a:t>
            </a:r>
            <a:endParaRPr lang="ko-KR" altLang="en-US" sz="1100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144444" y="6452243"/>
            <a:ext cx="1657660" cy="307777"/>
          </a:xfrm>
          <a:prstGeom prst="rect">
            <a:avLst/>
          </a:prstGeom>
          <a:noFill/>
          <a:ln w="349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400" b="1" dirty="0" smtClean="0"/>
              <a:t> ㈜ 국토교통산업 </a:t>
            </a:r>
            <a:endParaRPr lang="ko-KR" altLang="en-US" sz="1400" b="1" dirty="0"/>
          </a:p>
        </p:txBody>
      </p:sp>
      <p:sp>
        <p:nvSpPr>
          <p:cNvPr id="3" name="직사각형 2"/>
          <p:cNvSpPr/>
          <p:nvPr/>
        </p:nvSpPr>
        <p:spPr>
          <a:xfrm>
            <a:off x="2123220" y="2132856"/>
            <a:ext cx="2177584" cy="1656184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/>
              <a:t>그림</a:t>
            </a:r>
            <a:endParaRPr lang="ko-KR" altLang="en-US" b="1" dirty="0"/>
          </a:p>
        </p:txBody>
      </p:sp>
      <p:sp>
        <p:nvSpPr>
          <p:cNvPr id="42" name="직사각형 41"/>
          <p:cNvSpPr/>
          <p:nvPr/>
        </p:nvSpPr>
        <p:spPr>
          <a:xfrm>
            <a:off x="4523816" y="2132856"/>
            <a:ext cx="2856495" cy="1656184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/>
              <a:t>그림</a:t>
            </a: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36113302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395536" y="1340768"/>
            <a:ext cx="8136904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직선 연결선 4"/>
          <p:cNvCxnSpPr/>
          <p:nvPr/>
        </p:nvCxnSpPr>
        <p:spPr>
          <a:xfrm>
            <a:off x="0" y="808664"/>
            <a:ext cx="9144000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직사각형 5"/>
          <p:cNvSpPr/>
          <p:nvPr/>
        </p:nvSpPr>
        <p:spPr>
          <a:xfrm>
            <a:off x="0" y="0"/>
            <a:ext cx="9144000" cy="90000"/>
          </a:xfrm>
          <a:prstGeom prst="rect">
            <a:avLst/>
          </a:prstGeom>
          <a:solidFill>
            <a:srgbClr val="3E6C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12" name="직선 연결선 11"/>
          <p:cNvCxnSpPr/>
          <p:nvPr/>
        </p:nvCxnSpPr>
        <p:spPr>
          <a:xfrm>
            <a:off x="215008" y="6597352"/>
            <a:ext cx="8136904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직사각형 12"/>
          <p:cNvSpPr/>
          <p:nvPr/>
        </p:nvSpPr>
        <p:spPr>
          <a:xfrm>
            <a:off x="1344" y="6729748"/>
            <a:ext cx="9144000" cy="128252"/>
          </a:xfrm>
          <a:prstGeom prst="rect">
            <a:avLst/>
          </a:prstGeom>
          <a:solidFill>
            <a:srgbClr val="BCBC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18" name="직선 연결선 17"/>
          <p:cNvCxnSpPr/>
          <p:nvPr/>
        </p:nvCxnSpPr>
        <p:spPr>
          <a:xfrm>
            <a:off x="143000" y="1340768"/>
            <a:ext cx="8136904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/>
          <p:nvPr/>
        </p:nvCxnSpPr>
        <p:spPr>
          <a:xfrm>
            <a:off x="422240" y="1052736"/>
            <a:ext cx="0" cy="5544616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 19"/>
          <p:cNvCxnSpPr/>
          <p:nvPr/>
        </p:nvCxnSpPr>
        <p:spPr>
          <a:xfrm>
            <a:off x="626977" y="1046363"/>
            <a:ext cx="0" cy="5544616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5790197" y="188640"/>
            <a:ext cx="3353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일</a:t>
            </a:r>
            <a:r>
              <a:rPr lang="en-US" altLang="ko-KR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.</a:t>
            </a:r>
            <a:r>
              <a:rPr lang="ko-KR" altLang="en-US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취</a:t>
            </a:r>
            <a:r>
              <a:rPr lang="en-US" altLang="ko-KR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.</a:t>
            </a:r>
            <a:r>
              <a:rPr lang="ko-KR" altLang="en-US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월</a:t>
            </a:r>
            <a:r>
              <a:rPr lang="en-US" altLang="ko-KR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.</a:t>
            </a:r>
            <a:r>
              <a:rPr lang="ko-KR" altLang="en-US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장 공모전 성과 요약서</a:t>
            </a:r>
            <a:endParaRPr lang="ko-KR" altLang="en-US" dirty="0">
              <a:solidFill>
                <a:schemeClr val="tx2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cxnSp>
        <p:nvCxnSpPr>
          <p:cNvPr id="30" name="직선 연결선 29"/>
          <p:cNvCxnSpPr/>
          <p:nvPr/>
        </p:nvCxnSpPr>
        <p:spPr>
          <a:xfrm>
            <a:off x="395536" y="1340768"/>
            <a:ext cx="8136904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직선 연결선 30"/>
          <p:cNvCxnSpPr/>
          <p:nvPr/>
        </p:nvCxnSpPr>
        <p:spPr>
          <a:xfrm>
            <a:off x="215008" y="6597352"/>
            <a:ext cx="8136904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직선 연결선 31"/>
          <p:cNvCxnSpPr/>
          <p:nvPr/>
        </p:nvCxnSpPr>
        <p:spPr>
          <a:xfrm>
            <a:off x="143000" y="1340768"/>
            <a:ext cx="8136904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연결선 32"/>
          <p:cNvCxnSpPr/>
          <p:nvPr/>
        </p:nvCxnSpPr>
        <p:spPr>
          <a:xfrm>
            <a:off x="422240" y="1052736"/>
            <a:ext cx="0" cy="5544616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직선 연결선 33"/>
          <p:cNvCxnSpPr/>
          <p:nvPr/>
        </p:nvCxnSpPr>
        <p:spPr>
          <a:xfrm>
            <a:off x="626977" y="1046363"/>
            <a:ext cx="0" cy="5544616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그룹 104"/>
          <p:cNvGrpSpPr/>
          <p:nvPr/>
        </p:nvGrpSpPr>
        <p:grpSpPr>
          <a:xfrm>
            <a:off x="440123" y="1055143"/>
            <a:ext cx="262372" cy="305918"/>
            <a:chOff x="552450" y="3324834"/>
            <a:chExt cx="371475" cy="433127"/>
          </a:xfrm>
        </p:grpSpPr>
        <p:sp>
          <p:nvSpPr>
            <p:cNvPr id="36" name="타원 35"/>
            <p:cNvSpPr/>
            <p:nvPr/>
          </p:nvSpPr>
          <p:spPr>
            <a:xfrm>
              <a:off x="552450" y="3367686"/>
              <a:ext cx="371475" cy="371475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1"/>
              <a:tileRect/>
            </a:gradFill>
            <a:ln w="41275">
              <a:solidFill>
                <a:srgbClr val="265DA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+mn-ea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608174" y="3324834"/>
              <a:ext cx="260026" cy="43312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 fontAlgn="base">
                <a:lnSpc>
                  <a:spcPct val="130000"/>
                </a:lnSpc>
              </a:pPr>
              <a:endParaRPr lang="ko-KR" altLang="en-US" sz="1200" b="1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srgbClr val="142C60"/>
                </a:solidFill>
                <a:latin typeface="+mn-ea"/>
              </a:endParaRPr>
            </a:p>
          </p:txBody>
        </p:sp>
      </p:grpSp>
      <p:sp>
        <p:nvSpPr>
          <p:cNvPr id="38" name="직사각형 37"/>
          <p:cNvSpPr/>
          <p:nvPr/>
        </p:nvSpPr>
        <p:spPr>
          <a:xfrm>
            <a:off x="828854" y="1055125"/>
            <a:ext cx="3656450" cy="307777"/>
          </a:xfrm>
          <a:prstGeom prst="rect">
            <a:avLst/>
          </a:prstGeom>
          <a:noFill/>
        </p:spPr>
        <p:txBody>
          <a:bodyPr wrap="none" lIns="0" tIns="0" rIns="0" bIns="0" anchor="t" anchorCtr="0">
            <a:spAutoFit/>
            <a:scene3d>
              <a:camera prst="orthographicFront"/>
              <a:lightRig rig="threePt" dir="t"/>
            </a:scene3d>
            <a:sp3d>
              <a:bevelT w="0" h="0"/>
              <a:contourClr>
                <a:schemeClr val="bg1"/>
              </a:contourClr>
            </a:sp3d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ko-KR" altLang="en-US" sz="2000" b="1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사업화 대상 기술 </a:t>
            </a:r>
            <a:r>
              <a:rPr lang="en-US" altLang="ko-KR" sz="2000" b="1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N</a:t>
            </a:r>
            <a:r>
              <a:rPr lang="ko-KR" altLang="en-US" sz="2000" b="1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</a:t>
            </a:r>
            <a:r>
              <a:rPr lang="en-US" altLang="ko-KR" sz="2000" b="1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: 000</a:t>
            </a:r>
            <a:r>
              <a:rPr lang="ko-KR" altLang="en-US" sz="2000" b="1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기술 </a:t>
            </a:r>
            <a:r>
              <a:rPr lang="en-US" altLang="ko-KR" sz="2000" b="1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</a:t>
            </a:r>
            <a:endParaRPr lang="ko-KR" altLang="en-US" b="1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48" name="모서리가 둥근 직사각형 47"/>
          <p:cNvSpPr/>
          <p:nvPr/>
        </p:nvSpPr>
        <p:spPr>
          <a:xfrm>
            <a:off x="251520" y="188641"/>
            <a:ext cx="432000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I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49" name="모서리가 둥근 직사각형 48"/>
          <p:cNvSpPr/>
          <p:nvPr/>
        </p:nvSpPr>
        <p:spPr>
          <a:xfrm>
            <a:off x="827583" y="188640"/>
            <a:ext cx="432000" cy="288032"/>
          </a:xfrm>
          <a:prstGeom prst="roundRect">
            <a:avLst/>
          </a:prstGeom>
          <a:solidFill>
            <a:srgbClr val="3E6C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I  I 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50" name="모서리가 둥근 직사각형 49"/>
          <p:cNvSpPr/>
          <p:nvPr/>
        </p:nvSpPr>
        <p:spPr>
          <a:xfrm>
            <a:off x="1403647" y="188640"/>
            <a:ext cx="432048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I  I  I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51" name="모서리가 둥근 직사각형 50"/>
          <p:cNvSpPr/>
          <p:nvPr/>
        </p:nvSpPr>
        <p:spPr>
          <a:xfrm>
            <a:off x="1979711" y="188640"/>
            <a:ext cx="432048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I  V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52" name="모서리가 둥근 직사각형 51"/>
          <p:cNvSpPr/>
          <p:nvPr/>
        </p:nvSpPr>
        <p:spPr>
          <a:xfrm>
            <a:off x="2555776" y="192291"/>
            <a:ext cx="432000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Ⅴ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53" name="모서리가 둥근 직사각형 52"/>
          <p:cNvSpPr/>
          <p:nvPr/>
        </p:nvSpPr>
        <p:spPr>
          <a:xfrm>
            <a:off x="3131840" y="192291"/>
            <a:ext cx="432048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Ⅵ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54" name="모서리가 둥근 직사각형 53"/>
          <p:cNvSpPr/>
          <p:nvPr/>
        </p:nvSpPr>
        <p:spPr>
          <a:xfrm>
            <a:off x="3707904" y="192291"/>
            <a:ext cx="432048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Ⅶ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731317" y="476672"/>
            <a:ext cx="8515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기술 성과</a:t>
            </a:r>
            <a:endParaRPr lang="ko-KR" altLang="en-US" sz="1200" dirty="0">
              <a:solidFill>
                <a:schemeClr val="tx2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graphicFrame>
        <p:nvGraphicFramePr>
          <p:cNvPr id="40" name="표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1401648"/>
              </p:ext>
            </p:extLst>
          </p:nvPr>
        </p:nvGraphicFramePr>
        <p:xfrm>
          <a:off x="645253" y="1586670"/>
          <a:ext cx="7853493" cy="405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0443">
                  <a:extLst>
                    <a:ext uri="{9D8B030D-6E8A-4147-A177-3AD203B41FA5}">
                      <a16:colId xmlns:a16="http://schemas.microsoft.com/office/drawing/2014/main" val="347777070"/>
                    </a:ext>
                  </a:extLst>
                </a:gridCol>
                <a:gridCol w="6663050">
                  <a:extLst>
                    <a:ext uri="{9D8B030D-6E8A-4147-A177-3AD203B41FA5}">
                      <a16:colId xmlns:a16="http://schemas.microsoft.com/office/drawing/2014/main" val="2238122541"/>
                    </a:ext>
                  </a:extLst>
                </a:gridCol>
              </a:tblGrid>
              <a:tr h="16247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해당하는 국토교통 분야</a:t>
                      </a:r>
                      <a:endParaRPr lang="ko-KR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□ 국토인프라 ▣ 도시 ▣ 건축 ▣ 주거 ▣ 공간정보 □ 플랜트 □ 교통 □ 철도 □ 항공</a:t>
                      </a:r>
                      <a:endParaRPr lang="en-US" altLang="ko-KR" sz="11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latinLnBrk="1"/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□ 기타</a:t>
                      </a:r>
                      <a:endParaRPr lang="ko-KR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95825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기술 개요</a:t>
                      </a:r>
                      <a:endParaRPr lang="ko-KR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◌ </a:t>
                      </a:r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정의</a:t>
                      </a:r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 </a:t>
                      </a:r>
                    </a:p>
                    <a:p>
                      <a:pPr latinLnBrk="1"/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 - … …. ….</a:t>
                      </a:r>
                      <a:endParaRPr lang="en-US" altLang="ko-KR" sz="1100" b="0" baseline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latinLnBrk="1"/>
                      <a:endParaRPr lang="en-US" altLang="ko-KR" sz="1100" b="0" baseline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latinLnBrk="1"/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◌ </a:t>
                      </a:r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기술의 특성 및 세부사항</a:t>
                      </a:r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 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 - … …. ….</a:t>
                      </a:r>
                    </a:p>
                    <a:p>
                      <a:pPr latinLnBrk="1"/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 -</a:t>
                      </a:r>
                      <a:r>
                        <a:rPr lang="en-US" altLang="ko-KR" sz="11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…. .. …. ..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0091774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기술의 우수성 및 혁신성</a:t>
                      </a:r>
                      <a:endParaRPr lang="ko-KR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en-US" altLang="ko-KR" sz="11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latinLnBrk="1"/>
                      <a:endParaRPr lang="en-US" altLang="ko-KR" sz="11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latinLnBrk="1"/>
                      <a:endParaRPr lang="en-US" altLang="ko-KR" sz="11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latinLnBrk="1"/>
                      <a:endParaRPr lang="en-US" altLang="ko-KR" sz="11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latinLnBrk="1"/>
                      <a:endParaRPr lang="en-US" altLang="ko-KR" sz="11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latinLnBrk="1"/>
                      <a:endParaRPr lang="en-US" altLang="ko-KR" sz="11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latinLnBrk="1"/>
                      <a:endParaRPr lang="en-US" altLang="ko-KR" sz="11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latinLnBrk="1"/>
                      <a:endParaRPr lang="en-US" altLang="ko-KR" sz="11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latinLnBrk="1"/>
                      <a:endParaRPr lang="ko-KR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7170335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관련 </a:t>
                      </a:r>
                      <a:endParaRPr lang="en-US" altLang="ko-KR" sz="11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지식재산권</a:t>
                      </a:r>
                      <a:endParaRPr lang="ko-KR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◌ 특허</a:t>
                      </a:r>
                      <a:endParaRPr lang="en-US" altLang="ko-KR" sz="11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latinLnBrk="1"/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 - … (</a:t>
                      </a:r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등록번호 제 </a:t>
                      </a:r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00-0000000</a:t>
                      </a:r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호</a:t>
                      </a:r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’18.06.10.)</a:t>
                      </a:r>
                    </a:p>
                    <a:p>
                      <a:pPr latinLnBrk="1"/>
                      <a:endParaRPr lang="en-US" altLang="ko-KR" sz="11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◌ 신기술</a:t>
                      </a:r>
                      <a:endParaRPr lang="en-US" altLang="ko-KR" sz="11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 - </a:t>
                      </a:r>
                      <a:r>
                        <a:rPr lang="ko-KR" altLang="en-US" sz="110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건설신기술</a:t>
                      </a:r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제</a:t>
                      </a:r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00</a:t>
                      </a:r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호</a:t>
                      </a:r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10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신기술명칭</a:t>
                      </a:r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: 0000)</a:t>
                      </a:r>
                      <a:endParaRPr lang="ko-KR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4232053"/>
                  </a:ext>
                </a:extLst>
              </a:tr>
            </a:tbl>
          </a:graphicData>
        </a:graphic>
      </p:graphicFrame>
      <p:sp>
        <p:nvSpPr>
          <p:cNvPr id="39" name="직각 삼각형 38"/>
          <p:cNvSpPr/>
          <p:nvPr/>
        </p:nvSpPr>
        <p:spPr>
          <a:xfrm flipH="1">
            <a:off x="8631152" y="6381328"/>
            <a:ext cx="501498" cy="447729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dirty="0" smtClean="0"/>
              <a:t>2</a:t>
            </a:r>
            <a:endParaRPr lang="ko-KR" altLang="en-US" sz="1100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144444" y="6452243"/>
            <a:ext cx="1657660" cy="307777"/>
          </a:xfrm>
          <a:prstGeom prst="rect">
            <a:avLst/>
          </a:prstGeom>
          <a:noFill/>
          <a:ln w="349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400" b="1" dirty="0" smtClean="0"/>
              <a:t> ㈜ 국토교통산업 </a:t>
            </a:r>
            <a:endParaRPr lang="ko-KR" altLang="en-US" sz="1400" b="1" dirty="0"/>
          </a:p>
        </p:txBody>
      </p:sp>
      <p:graphicFrame>
        <p:nvGraphicFramePr>
          <p:cNvPr id="42" name="표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2857140"/>
              </p:ext>
            </p:extLst>
          </p:nvPr>
        </p:nvGraphicFramePr>
        <p:xfrm>
          <a:off x="1979711" y="3266155"/>
          <a:ext cx="6300193" cy="1295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7680">
                  <a:extLst>
                    <a:ext uri="{9D8B030D-6E8A-4147-A177-3AD203B41FA5}">
                      <a16:colId xmlns:a16="http://schemas.microsoft.com/office/drawing/2014/main" val="347777070"/>
                    </a:ext>
                  </a:extLst>
                </a:gridCol>
                <a:gridCol w="2706833">
                  <a:extLst>
                    <a:ext uri="{9D8B030D-6E8A-4147-A177-3AD203B41FA5}">
                      <a16:colId xmlns:a16="http://schemas.microsoft.com/office/drawing/2014/main" val="2238122541"/>
                    </a:ext>
                  </a:extLst>
                </a:gridCol>
                <a:gridCol w="2555680">
                  <a:extLst>
                    <a:ext uri="{9D8B030D-6E8A-4147-A177-3AD203B41FA5}">
                      <a16:colId xmlns:a16="http://schemas.microsoft.com/office/drawing/2014/main" val="92695415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구분</a:t>
                      </a:r>
                      <a:endParaRPr lang="ko-KR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기존 유사 기술</a:t>
                      </a:r>
                      <a:endParaRPr lang="en-US" altLang="ko-KR" sz="1100" b="0" baseline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본사 기술</a:t>
                      </a:r>
                      <a:endParaRPr lang="en-US" altLang="ko-KR" sz="1100" b="0" baseline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00917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성능</a:t>
                      </a:r>
                      <a:endParaRPr lang="ko-KR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endParaRPr lang="ko-KR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latinLnBrk="1"/>
                      <a:endParaRPr lang="ko-KR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7170335"/>
                  </a:ext>
                </a:extLst>
              </a:tr>
              <a:tr h="17272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안전성</a:t>
                      </a:r>
                      <a:endParaRPr lang="ko-KR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endParaRPr lang="ko-KR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latinLnBrk="1"/>
                      <a:endParaRPr lang="ko-KR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2203703"/>
                  </a:ext>
                </a:extLst>
              </a:tr>
              <a:tr h="1295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정확도</a:t>
                      </a:r>
                      <a:endParaRPr lang="ko-KR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endParaRPr lang="ko-KR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latinLnBrk="1"/>
                      <a:endParaRPr lang="ko-KR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1244212"/>
                  </a:ext>
                </a:extLst>
              </a:tr>
              <a:tr h="1295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가격</a:t>
                      </a:r>
                      <a:endParaRPr lang="ko-KR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endParaRPr lang="ko-KR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latinLnBrk="1"/>
                      <a:endParaRPr lang="ko-KR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97410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56999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395536" y="1340768"/>
            <a:ext cx="8136904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직선 연결선 4"/>
          <p:cNvCxnSpPr/>
          <p:nvPr/>
        </p:nvCxnSpPr>
        <p:spPr>
          <a:xfrm>
            <a:off x="0" y="808664"/>
            <a:ext cx="9144000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직사각형 5"/>
          <p:cNvSpPr/>
          <p:nvPr/>
        </p:nvSpPr>
        <p:spPr>
          <a:xfrm>
            <a:off x="0" y="0"/>
            <a:ext cx="9144000" cy="90000"/>
          </a:xfrm>
          <a:prstGeom prst="rect">
            <a:avLst/>
          </a:prstGeom>
          <a:solidFill>
            <a:srgbClr val="3E6C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12" name="직선 연결선 11"/>
          <p:cNvCxnSpPr/>
          <p:nvPr/>
        </p:nvCxnSpPr>
        <p:spPr>
          <a:xfrm>
            <a:off x="215008" y="6597352"/>
            <a:ext cx="8136904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직사각형 12"/>
          <p:cNvSpPr/>
          <p:nvPr/>
        </p:nvSpPr>
        <p:spPr>
          <a:xfrm>
            <a:off x="1344" y="6729748"/>
            <a:ext cx="9144000" cy="128252"/>
          </a:xfrm>
          <a:prstGeom prst="rect">
            <a:avLst/>
          </a:prstGeom>
          <a:solidFill>
            <a:srgbClr val="BCBC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18" name="직선 연결선 17"/>
          <p:cNvCxnSpPr/>
          <p:nvPr/>
        </p:nvCxnSpPr>
        <p:spPr>
          <a:xfrm>
            <a:off x="143000" y="1340768"/>
            <a:ext cx="8136904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/>
          <p:nvPr/>
        </p:nvCxnSpPr>
        <p:spPr>
          <a:xfrm>
            <a:off x="422240" y="1052736"/>
            <a:ext cx="0" cy="5544616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 19"/>
          <p:cNvCxnSpPr/>
          <p:nvPr/>
        </p:nvCxnSpPr>
        <p:spPr>
          <a:xfrm>
            <a:off x="626977" y="1046363"/>
            <a:ext cx="0" cy="5544616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모서리가 둥근 직사각형 20"/>
          <p:cNvSpPr/>
          <p:nvPr/>
        </p:nvSpPr>
        <p:spPr>
          <a:xfrm>
            <a:off x="251520" y="188641"/>
            <a:ext cx="432000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I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22" name="모서리가 둥근 직사각형 21"/>
          <p:cNvSpPr/>
          <p:nvPr/>
        </p:nvSpPr>
        <p:spPr>
          <a:xfrm>
            <a:off x="827583" y="188640"/>
            <a:ext cx="432000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I  I 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23" name="모서리가 둥근 직사각형 22"/>
          <p:cNvSpPr/>
          <p:nvPr/>
        </p:nvSpPr>
        <p:spPr>
          <a:xfrm>
            <a:off x="1403647" y="188640"/>
            <a:ext cx="432048" cy="288032"/>
          </a:xfrm>
          <a:prstGeom prst="roundRect">
            <a:avLst/>
          </a:prstGeom>
          <a:solidFill>
            <a:srgbClr val="3E6C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I  I  I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24" name="모서리가 둥근 직사각형 23"/>
          <p:cNvSpPr/>
          <p:nvPr/>
        </p:nvSpPr>
        <p:spPr>
          <a:xfrm>
            <a:off x="1979711" y="188640"/>
            <a:ext cx="432048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I  V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25" name="모서리가 둥근 직사각형 24"/>
          <p:cNvSpPr/>
          <p:nvPr/>
        </p:nvSpPr>
        <p:spPr>
          <a:xfrm>
            <a:off x="2555776" y="192291"/>
            <a:ext cx="432000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Ⅴ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26" name="모서리가 둥근 직사각형 25"/>
          <p:cNvSpPr/>
          <p:nvPr/>
        </p:nvSpPr>
        <p:spPr>
          <a:xfrm>
            <a:off x="3131840" y="192291"/>
            <a:ext cx="432048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Ⅵ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27" name="모서리가 둥근 직사각형 26"/>
          <p:cNvSpPr/>
          <p:nvPr/>
        </p:nvSpPr>
        <p:spPr>
          <a:xfrm>
            <a:off x="3707904" y="192291"/>
            <a:ext cx="432048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Ⅶ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331640" y="476672"/>
            <a:ext cx="10054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일자리 창출</a:t>
            </a:r>
            <a:endParaRPr lang="ko-KR" altLang="en-US" sz="1200" dirty="0">
              <a:solidFill>
                <a:schemeClr val="tx2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790197" y="188640"/>
            <a:ext cx="3353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일</a:t>
            </a:r>
            <a:r>
              <a:rPr lang="en-US" altLang="ko-KR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.</a:t>
            </a:r>
            <a:r>
              <a:rPr lang="ko-KR" altLang="en-US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취</a:t>
            </a:r>
            <a:r>
              <a:rPr lang="en-US" altLang="ko-KR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.</a:t>
            </a:r>
            <a:r>
              <a:rPr lang="ko-KR" altLang="en-US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월</a:t>
            </a:r>
            <a:r>
              <a:rPr lang="en-US" altLang="ko-KR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.</a:t>
            </a:r>
            <a:r>
              <a:rPr lang="ko-KR" altLang="en-US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장 공모전 성과 요약서</a:t>
            </a:r>
            <a:endParaRPr lang="ko-KR" altLang="en-US" dirty="0">
              <a:solidFill>
                <a:schemeClr val="tx2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grpSp>
        <p:nvGrpSpPr>
          <p:cNvPr id="30" name="그룹 104"/>
          <p:cNvGrpSpPr/>
          <p:nvPr/>
        </p:nvGrpSpPr>
        <p:grpSpPr>
          <a:xfrm>
            <a:off x="440123" y="1055143"/>
            <a:ext cx="262372" cy="305918"/>
            <a:chOff x="552450" y="3324834"/>
            <a:chExt cx="371475" cy="433127"/>
          </a:xfrm>
        </p:grpSpPr>
        <p:sp>
          <p:nvSpPr>
            <p:cNvPr id="31" name="타원 30"/>
            <p:cNvSpPr/>
            <p:nvPr/>
          </p:nvSpPr>
          <p:spPr>
            <a:xfrm>
              <a:off x="552450" y="3367686"/>
              <a:ext cx="371475" cy="371475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1"/>
              <a:tileRect/>
            </a:gradFill>
            <a:ln w="41275">
              <a:solidFill>
                <a:srgbClr val="265DA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+mn-ea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8174" y="3324834"/>
              <a:ext cx="260026" cy="43312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 fontAlgn="base">
                <a:lnSpc>
                  <a:spcPct val="130000"/>
                </a:lnSpc>
              </a:pPr>
              <a:endParaRPr lang="ko-KR" altLang="en-US" sz="1200" b="1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srgbClr val="142C60"/>
                </a:solidFill>
                <a:latin typeface="+mn-ea"/>
              </a:endParaRPr>
            </a:p>
          </p:txBody>
        </p:sp>
      </p:grpSp>
      <p:sp>
        <p:nvSpPr>
          <p:cNvPr id="33" name="직사각형 32"/>
          <p:cNvSpPr/>
          <p:nvPr/>
        </p:nvSpPr>
        <p:spPr>
          <a:xfrm>
            <a:off x="828854" y="1055125"/>
            <a:ext cx="1974900" cy="307777"/>
          </a:xfrm>
          <a:prstGeom prst="rect">
            <a:avLst/>
          </a:prstGeom>
          <a:noFill/>
        </p:spPr>
        <p:txBody>
          <a:bodyPr wrap="none" lIns="0" tIns="0" rIns="0" bIns="0" anchor="t" anchorCtr="0">
            <a:spAutoFit/>
            <a:scene3d>
              <a:camera prst="orthographicFront"/>
              <a:lightRig rig="threePt" dir="t"/>
            </a:scene3d>
            <a:sp3d>
              <a:bevelT w="0" h="0"/>
              <a:contourClr>
                <a:schemeClr val="bg1"/>
              </a:contourClr>
            </a:sp3d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ko-KR" altLang="en-US" sz="2000" b="1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일자리 창출 현황</a:t>
            </a:r>
            <a:endParaRPr lang="ko-KR" altLang="en-US" b="1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graphicFrame>
        <p:nvGraphicFramePr>
          <p:cNvPr id="34" name="표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6796596"/>
              </p:ext>
            </p:extLst>
          </p:nvPr>
        </p:nvGraphicFramePr>
        <p:xfrm>
          <a:off x="645253" y="1586670"/>
          <a:ext cx="7853493" cy="83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4619">
                  <a:extLst>
                    <a:ext uri="{9D8B030D-6E8A-4147-A177-3AD203B41FA5}">
                      <a16:colId xmlns:a16="http://schemas.microsoft.com/office/drawing/2014/main" val="347777070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2238122541"/>
                    </a:ext>
                  </a:extLst>
                </a:gridCol>
                <a:gridCol w="2630602">
                  <a:extLst>
                    <a:ext uri="{9D8B030D-6E8A-4147-A177-3AD203B41FA5}">
                      <a16:colId xmlns:a16="http://schemas.microsoft.com/office/drawing/2014/main" val="222211835"/>
                    </a:ext>
                  </a:extLst>
                </a:gridCol>
              </a:tblGrid>
              <a:tr h="162472"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고용 현황 </a:t>
                      </a:r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단위 </a:t>
                      </a:r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: </a:t>
                      </a:r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명</a:t>
                      </a:r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5825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2019</a:t>
                      </a:r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년</a:t>
                      </a:r>
                      <a:endParaRPr lang="ko-KR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2020</a:t>
                      </a:r>
                      <a:r>
                        <a:rPr lang="ko-KR" altLang="en-US" sz="11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년</a:t>
                      </a:r>
                      <a:endParaRPr lang="en-US" altLang="ko-KR" sz="1100" b="0" baseline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2021</a:t>
                      </a:r>
                      <a:r>
                        <a:rPr lang="ko-KR" altLang="en-US" sz="11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년 </a:t>
                      </a:r>
                      <a:r>
                        <a:rPr lang="en-US" altLang="ko-KR" sz="11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7</a:t>
                      </a:r>
                      <a:r>
                        <a:rPr lang="ko-KR" altLang="en-US" sz="11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월 현재</a:t>
                      </a:r>
                      <a:endParaRPr lang="en-US" altLang="ko-KR" sz="1100" b="0" baseline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0091774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27</a:t>
                      </a:r>
                      <a:endParaRPr lang="ko-KR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37</a:t>
                      </a:r>
                      <a:endParaRPr lang="ko-KR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45</a:t>
                      </a:r>
                      <a:endParaRPr lang="ko-KR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7170335"/>
                  </a:ext>
                </a:extLst>
              </a:tr>
            </a:tbl>
          </a:graphicData>
        </a:graphic>
      </p:graphicFrame>
      <p:grpSp>
        <p:nvGrpSpPr>
          <p:cNvPr id="35" name="그룹 104"/>
          <p:cNvGrpSpPr/>
          <p:nvPr/>
        </p:nvGrpSpPr>
        <p:grpSpPr>
          <a:xfrm>
            <a:off x="436217" y="2905217"/>
            <a:ext cx="262372" cy="305918"/>
            <a:chOff x="552450" y="3324834"/>
            <a:chExt cx="371475" cy="433127"/>
          </a:xfrm>
        </p:grpSpPr>
        <p:sp>
          <p:nvSpPr>
            <p:cNvPr id="36" name="타원 35"/>
            <p:cNvSpPr/>
            <p:nvPr/>
          </p:nvSpPr>
          <p:spPr>
            <a:xfrm>
              <a:off x="552450" y="3367686"/>
              <a:ext cx="371475" cy="371475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1"/>
              <a:tileRect/>
            </a:gradFill>
            <a:ln w="41275">
              <a:solidFill>
                <a:srgbClr val="265DA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+mn-ea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608174" y="3324834"/>
              <a:ext cx="260026" cy="43312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 fontAlgn="base">
                <a:lnSpc>
                  <a:spcPct val="130000"/>
                </a:lnSpc>
              </a:pPr>
              <a:endParaRPr lang="ko-KR" altLang="en-US" sz="1200" b="1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srgbClr val="142C60"/>
                </a:solidFill>
                <a:latin typeface="+mn-ea"/>
              </a:endParaRPr>
            </a:p>
          </p:txBody>
        </p:sp>
      </p:grpSp>
      <p:sp>
        <p:nvSpPr>
          <p:cNvPr id="38" name="직사각형 37"/>
          <p:cNvSpPr/>
          <p:nvPr/>
        </p:nvSpPr>
        <p:spPr>
          <a:xfrm>
            <a:off x="824948" y="2905199"/>
            <a:ext cx="4252767" cy="307777"/>
          </a:xfrm>
          <a:prstGeom prst="rect">
            <a:avLst/>
          </a:prstGeom>
          <a:noFill/>
        </p:spPr>
        <p:txBody>
          <a:bodyPr wrap="none" lIns="0" tIns="0" rIns="0" bIns="0" anchor="t" anchorCtr="0">
            <a:spAutoFit/>
            <a:scene3d>
              <a:camera prst="orthographicFront"/>
              <a:lightRig rig="threePt" dir="t"/>
            </a:scene3d>
            <a:sp3d>
              <a:bevelT w="0" h="0"/>
              <a:contourClr>
                <a:schemeClr val="bg1"/>
              </a:contourClr>
            </a:sp3d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ko-KR" altLang="en-US" sz="2000" b="1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신규 </a:t>
            </a:r>
            <a:r>
              <a:rPr lang="ko-KR" altLang="en-US" sz="2000" b="1" dirty="0" err="1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입사자</a:t>
            </a:r>
            <a:r>
              <a:rPr lang="ko-KR" altLang="en-US" sz="2000" b="1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현황 </a:t>
            </a:r>
            <a:r>
              <a:rPr lang="en-US" altLang="ko-KR" b="1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FF0000"/>
                </a:solidFill>
                <a:latin typeface="+mn-ea"/>
              </a:rPr>
              <a:t>(’20.8.1.</a:t>
            </a:r>
            <a:r>
              <a:rPr lang="ko-KR" altLang="en-US" b="1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FF0000"/>
                </a:solidFill>
                <a:latin typeface="+mn-ea"/>
              </a:rPr>
              <a:t> </a:t>
            </a:r>
            <a:r>
              <a:rPr lang="en-US" altLang="ko-KR" b="1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FF0000"/>
                </a:solidFill>
                <a:latin typeface="+mn-ea"/>
              </a:rPr>
              <a:t>~ ’21.7.31.)</a:t>
            </a:r>
            <a:endParaRPr lang="ko-KR" altLang="en-US" b="1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rgbClr val="FF0000"/>
              </a:solidFill>
              <a:latin typeface="+mn-ea"/>
            </a:endParaRPr>
          </a:p>
        </p:txBody>
      </p:sp>
      <p:graphicFrame>
        <p:nvGraphicFramePr>
          <p:cNvPr id="39" name="표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128723"/>
              </p:ext>
            </p:extLst>
          </p:nvPr>
        </p:nvGraphicFramePr>
        <p:xfrm>
          <a:off x="659231" y="3404419"/>
          <a:ext cx="3480719" cy="195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6385">
                  <a:extLst>
                    <a:ext uri="{9D8B030D-6E8A-4147-A177-3AD203B41FA5}">
                      <a16:colId xmlns:a16="http://schemas.microsoft.com/office/drawing/2014/main" val="347777070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238122541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3080187437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1835864946"/>
                    </a:ext>
                  </a:extLst>
                </a:gridCol>
                <a:gridCol w="936102">
                  <a:extLst>
                    <a:ext uri="{9D8B030D-6E8A-4147-A177-3AD203B41FA5}">
                      <a16:colId xmlns:a16="http://schemas.microsoft.com/office/drawing/2014/main" val="325684059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연번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성명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생년월일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입사일자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정규직여부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95825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홍길동</a:t>
                      </a:r>
                      <a:endParaRPr lang="en-US" altLang="ko-KR" sz="1000" b="0" baseline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‘85.03.25.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‘20.08.30.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정규직</a:t>
                      </a:r>
                      <a:endParaRPr lang="en-US" altLang="ko-KR" sz="1000" b="0" baseline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00917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김국토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’99.06.21.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‘20.10.01.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정규직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71703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박기술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‘89.02.25.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‘20.10.01.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비정규직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4232053"/>
                  </a:ext>
                </a:extLst>
              </a:tr>
              <a:tr h="19507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이신입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‘84.09.06.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‘20.11.15.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정규직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7691077"/>
                  </a:ext>
                </a:extLst>
              </a:tr>
              <a:tr h="14630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5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강성과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’98.04.29.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‘20.11.15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정규직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45653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6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이월장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‘85.03.09.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’21.03.01.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정규직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44758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7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김과학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‘90.05.11.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’21.03.01.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정규직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7176342"/>
                  </a:ext>
                </a:extLst>
              </a:tr>
            </a:tbl>
          </a:graphicData>
        </a:graphic>
      </p:graphicFrame>
      <p:graphicFrame>
        <p:nvGraphicFramePr>
          <p:cNvPr id="40" name="표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6850403"/>
              </p:ext>
            </p:extLst>
          </p:nvPr>
        </p:nvGraphicFramePr>
        <p:xfrm>
          <a:off x="4419034" y="3404419"/>
          <a:ext cx="3480719" cy="170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6385">
                  <a:extLst>
                    <a:ext uri="{9D8B030D-6E8A-4147-A177-3AD203B41FA5}">
                      <a16:colId xmlns:a16="http://schemas.microsoft.com/office/drawing/2014/main" val="347777070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238122541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3080187437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1835864946"/>
                    </a:ext>
                  </a:extLst>
                </a:gridCol>
                <a:gridCol w="936102">
                  <a:extLst>
                    <a:ext uri="{9D8B030D-6E8A-4147-A177-3AD203B41FA5}">
                      <a16:colId xmlns:a16="http://schemas.microsoft.com/office/drawing/2014/main" val="325684059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연번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성명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생년월일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입사일자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정규직여부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95825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8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한국민</a:t>
                      </a:r>
                      <a:endParaRPr lang="en-US" altLang="ko-KR" sz="1000" b="0" baseline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’80.11.21.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’21.03.01.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정규직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00917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9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김장성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‘82.10.04.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’21.03.01.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정규직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71703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10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박성장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‘81.08.12.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‘21.05.01.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비정규직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4232053"/>
                  </a:ext>
                </a:extLst>
              </a:tr>
              <a:tr h="19507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11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손대한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’84.09.09.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‘21.05.01.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비정규직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7691077"/>
                  </a:ext>
                </a:extLst>
              </a:tr>
              <a:tr h="14630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12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박민국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‘79.10.10.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‘21.07.01.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정규직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45653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13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김한국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‘91.01.26.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‘21.07.01.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정규직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4475826"/>
                  </a:ext>
                </a:extLst>
              </a:tr>
            </a:tbl>
          </a:graphicData>
        </a:graphic>
      </p:graphicFrame>
      <p:sp>
        <p:nvSpPr>
          <p:cNvPr id="41" name="직각 삼각형 40"/>
          <p:cNvSpPr/>
          <p:nvPr/>
        </p:nvSpPr>
        <p:spPr>
          <a:xfrm flipH="1">
            <a:off x="8631152" y="6381328"/>
            <a:ext cx="501498" cy="447729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dirty="0" smtClean="0"/>
              <a:t>3</a:t>
            </a:r>
            <a:endParaRPr lang="ko-KR" altLang="en-US" sz="1100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144444" y="6452243"/>
            <a:ext cx="1657660" cy="307777"/>
          </a:xfrm>
          <a:prstGeom prst="rect">
            <a:avLst/>
          </a:prstGeom>
          <a:noFill/>
          <a:ln w="349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400" b="1" dirty="0" smtClean="0"/>
              <a:t> ㈜ 국토교통산업 </a:t>
            </a:r>
            <a:endParaRPr lang="ko-KR" altLang="en-US" sz="14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698589" y="5733256"/>
            <a:ext cx="51507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b="1" i="1" u="sng" dirty="0" smtClean="0">
                <a:solidFill>
                  <a:schemeClr val="accent1"/>
                </a:solidFill>
              </a:rPr>
              <a:t>※ (</a:t>
            </a:r>
            <a:r>
              <a:rPr lang="ko-KR" altLang="en-US" sz="1100" b="1" i="1" u="sng" dirty="0" smtClean="0">
                <a:solidFill>
                  <a:schemeClr val="accent1"/>
                </a:solidFill>
              </a:rPr>
              <a:t>참고</a:t>
            </a:r>
            <a:r>
              <a:rPr lang="en-US" altLang="ko-KR" sz="1100" b="1" i="1" u="sng" dirty="0" smtClean="0">
                <a:solidFill>
                  <a:schemeClr val="accent1"/>
                </a:solidFill>
              </a:rPr>
              <a:t>) 4</a:t>
            </a:r>
            <a:r>
              <a:rPr lang="ko-KR" altLang="en-US" sz="1100" b="1" i="1" u="sng" dirty="0" smtClean="0">
                <a:solidFill>
                  <a:schemeClr val="accent1"/>
                </a:solidFill>
              </a:rPr>
              <a:t>대 보험 가입자 명부 제출이 필요합니다</a:t>
            </a:r>
            <a:r>
              <a:rPr lang="en-US" altLang="ko-KR" sz="1100" b="1" i="1" u="sng" dirty="0" smtClean="0">
                <a:solidFill>
                  <a:schemeClr val="accent1"/>
                </a:solidFill>
              </a:rPr>
              <a:t>. (</a:t>
            </a:r>
            <a:r>
              <a:rPr lang="ko-KR" altLang="en-US" sz="1100" b="1" i="1" u="sng" dirty="0" smtClean="0">
                <a:solidFill>
                  <a:schemeClr val="accent1"/>
                </a:solidFill>
              </a:rPr>
              <a:t>공고문 제출서류 목록 </a:t>
            </a:r>
            <a:r>
              <a:rPr lang="en-US" altLang="ko-KR" sz="1100" b="1" i="1" u="sng" dirty="0" smtClean="0">
                <a:solidFill>
                  <a:schemeClr val="accent1"/>
                </a:solidFill>
              </a:rPr>
              <a:t>5</a:t>
            </a:r>
            <a:r>
              <a:rPr lang="ko-KR" altLang="en-US" sz="1100" b="1" i="1" u="sng" dirty="0" smtClean="0">
                <a:solidFill>
                  <a:schemeClr val="accent1"/>
                </a:solidFill>
              </a:rPr>
              <a:t>번</a:t>
            </a:r>
            <a:r>
              <a:rPr lang="en-US" altLang="ko-KR" sz="1100" b="1" i="1" u="sng" dirty="0" smtClean="0">
                <a:solidFill>
                  <a:schemeClr val="accent1"/>
                </a:solidFill>
              </a:rPr>
              <a:t>)</a:t>
            </a:r>
            <a:endParaRPr lang="ko-KR" altLang="en-US" sz="1100" b="1" i="1" u="sng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42784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395536" y="1340768"/>
            <a:ext cx="8136904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직선 연결선 4"/>
          <p:cNvCxnSpPr/>
          <p:nvPr/>
        </p:nvCxnSpPr>
        <p:spPr>
          <a:xfrm>
            <a:off x="0" y="808664"/>
            <a:ext cx="9144000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직사각형 5"/>
          <p:cNvSpPr/>
          <p:nvPr/>
        </p:nvSpPr>
        <p:spPr>
          <a:xfrm>
            <a:off x="0" y="0"/>
            <a:ext cx="9144000" cy="90000"/>
          </a:xfrm>
          <a:prstGeom prst="rect">
            <a:avLst/>
          </a:prstGeom>
          <a:solidFill>
            <a:srgbClr val="3E6C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12" name="직선 연결선 11"/>
          <p:cNvCxnSpPr/>
          <p:nvPr/>
        </p:nvCxnSpPr>
        <p:spPr>
          <a:xfrm>
            <a:off x="215008" y="6597352"/>
            <a:ext cx="8136904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직사각형 12"/>
          <p:cNvSpPr/>
          <p:nvPr/>
        </p:nvSpPr>
        <p:spPr>
          <a:xfrm>
            <a:off x="1344" y="6729748"/>
            <a:ext cx="9144000" cy="128252"/>
          </a:xfrm>
          <a:prstGeom prst="rect">
            <a:avLst/>
          </a:prstGeom>
          <a:solidFill>
            <a:srgbClr val="BCBC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18" name="직선 연결선 17"/>
          <p:cNvCxnSpPr/>
          <p:nvPr/>
        </p:nvCxnSpPr>
        <p:spPr>
          <a:xfrm>
            <a:off x="143000" y="1340768"/>
            <a:ext cx="8136904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/>
          <p:nvPr/>
        </p:nvCxnSpPr>
        <p:spPr>
          <a:xfrm>
            <a:off x="422240" y="1052736"/>
            <a:ext cx="0" cy="5544616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 19"/>
          <p:cNvCxnSpPr/>
          <p:nvPr/>
        </p:nvCxnSpPr>
        <p:spPr>
          <a:xfrm>
            <a:off x="626977" y="1046363"/>
            <a:ext cx="0" cy="5544616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5790197" y="188640"/>
            <a:ext cx="3353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일</a:t>
            </a:r>
            <a:r>
              <a:rPr lang="en-US" altLang="ko-KR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.</a:t>
            </a:r>
            <a:r>
              <a:rPr lang="ko-KR" altLang="en-US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취</a:t>
            </a:r>
            <a:r>
              <a:rPr lang="en-US" altLang="ko-KR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.</a:t>
            </a:r>
            <a:r>
              <a:rPr lang="ko-KR" altLang="en-US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월</a:t>
            </a:r>
            <a:r>
              <a:rPr lang="en-US" altLang="ko-KR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.</a:t>
            </a:r>
            <a:r>
              <a:rPr lang="ko-KR" altLang="en-US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장 공모전 성과 요약서</a:t>
            </a:r>
            <a:endParaRPr lang="ko-KR" altLang="en-US" dirty="0">
              <a:solidFill>
                <a:schemeClr val="tx2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30" name="모서리가 둥근 직사각형 29"/>
          <p:cNvSpPr/>
          <p:nvPr/>
        </p:nvSpPr>
        <p:spPr>
          <a:xfrm>
            <a:off x="251520" y="188641"/>
            <a:ext cx="432000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I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31" name="모서리가 둥근 직사각형 30"/>
          <p:cNvSpPr/>
          <p:nvPr/>
        </p:nvSpPr>
        <p:spPr>
          <a:xfrm>
            <a:off x="827583" y="188640"/>
            <a:ext cx="432000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I  I 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32" name="모서리가 둥근 직사각형 31"/>
          <p:cNvSpPr/>
          <p:nvPr/>
        </p:nvSpPr>
        <p:spPr>
          <a:xfrm>
            <a:off x="1403647" y="188640"/>
            <a:ext cx="432048" cy="288032"/>
          </a:xfrm>
          <a:prstGeom prst="roundRect">
            <a:avLst/>
          </a:prstGeom>
          <a:solidFill>
            <a:srgbClr val="3E6C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I  I  I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33" name="모서리가 둥근 직사각형 32"/>
          <p:cNvSpPr/>
          <p:nvPr/>
        </p:nvSpPr>
        <p:spPr>
          <a:xfrm>
            <a:off x="1979711" y="188640"/>
            <a:ext cx="432048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I  V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34" name="모서리가 둥근 직사각형 33"/>
          <p:cNvSpPr/>
          <p:nvPr/>
        </p:nvSpPr>
        <p:spPr>
          <a:xfrm>
            <a:off x="2555776" y="192291"/>
            <a:ext cx="432000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Ⅴ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35" name="모서리가 둥근 직사각형 34"/>
          <p:cNvSpPr/>
          <p:nvPr/>
        </p:nvSpPr>
        <p:spPr>
          <a:xfrm>
            <a:off x="3131840" y="192291"/>
            <a:ext cx="432048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Ⅵ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36" name="모서리가 둥근 직사각형 35"/>
          <p:cNvSpPr/>
          <p:nvPr/>
        </p:nvSpPr>
        <p:spPr>
          <a:xfrm>
            <a:off x="3707904" y="192291"/>
            <a:ext cx="432048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Ⅶ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331640" y="476672"/>
            <a:ext cx="10054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일자리 창출</a:t>
            </a:r>
            <a:endParaRPr lang="ko-KR" altLang="en-US" sz="1200" dirty="0">
              <a:solidFill>
                <a:schemeClr val="tx2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grpSp>
        <p:nvGrpSpPr>
          <p:cNvPr id="38" name="그룹 104"/>
          <p:cNvGrpSpPr/>
          <p:nvPr/>
        </p:nvGrpSpPr>
        <p:grpSpPr>
          <a:xfrm>
            <a:off x="440123" y="1055143"/>
            <a:ext cx="262372" cy="305918"/>
            <a:chOff x="552450" y="3324834"/>
            <a:chExt cx="371475" cy="433127"/>
          </a:xfrm>
        </p:grpSpPr>
        <p:sp>
          <p:nvSpPr>
            <p:cNvPr id="39" name="타원 38"/>
            <p:cNvSpPr/>
            <p:nvPr/>
          </p:nvSpPr>
          <p:spPr>
            <a:xfrm>
              <a:off x="552450" y="3367686"/>
              <a:ext cx="371475" cy="371475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1"/>
              <a:tileRect/>
            </a:gradFill>
            <a:ln w="41275">
              <a:solidFill>
                <a:srgbClr val="265DA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+mn-ea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608174" y="3324834"/>
              <a:ext cx="260026" cy="43312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 fontAlgn="base">
                <a:lnSpc>
                  <a:spcPct val="130000"/>
                </a:lnSpc>
              </a:pPr>
              <a:endParaRPr lang="ko-KR" altLang="en-US" sz="1200" b="1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srgbClr val="142C60"/>
                </a:solidFill>
                <a:latin typeface="+mn-ea"/>
              </a:endParaRPr>
            </a:p>
          </p:txBody>
        </p:sp>
      </p:grpSp>
      <p:sp>
        <p:nvSpPr>
          <p:cNvPr id="41" name="직사각형 40"/>
          <p:cNvSpPr/>
          <p:nvPr/>
        </p:nvSpPr>
        <p:spPr>
          <a:xfrm>
            <a:off x="828854" y="1055125"/>
            <a:ext cx="2577629" cy="307777"/>
          </a:xfrm>
          <a:prstGeom prst="rect">
            <a:avLst/>
          </a:prstGeom>
          <a:noFill/>
        </p:spPr>
        <p:txBody>
          <a:bodyPr wrap="none" lIns="0" tIns="0" rIns="0" bIns="0" anchor="t" anchorCtr="0">
            <a:spAutoFit/>
            <a:scene3d>
              <a:camera prst="orthographicFront"/>
              <a:lightRig rig="threePt" dir="t"/>
            </a:scene3d>
            <a:sp3d>
              <a:bevelT w="0" h="0"/>
              <a:contourClr>
                <a:schemeClr val="bg1"/>
              </a:contourClr>
            </a:sp3d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ko-KR" altLang="en-US" sz="2000" b="1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좋은 일자리 창출 노력</a:t>
            </a:r>
            <a:endParaRPr lang="ko-KR" altLang="en-US" b="1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grpSp>
        <p:nvGrpSpPr>
          <p:cNvPr id="42" name="그룹 104"/>
          <p:cNvGrpSpPr/>
          <p:nvPr/>
        </p:nvGrpSpPr>
        <p:grpSpPr>
          <a:xfrm>
            <a:off x="456099" y="4509138"/>
            <a:ext cx="262372" cy="305918"/>
            <a:chOff x="552450" y="3324834"/>
            <a:chExt cx="371475" cy="433127"/>
          </a:xfrm>
        </p:grpSpPr>
        <p:sp>
          <p:nvSpPr>
            <p:cNvPr id="43" name="타원 42"/>
            <p:cNvSpPr/>
            <p:nvPr/>
          </p:nvSpPr>
          <p:spPr>
            <a:xfrm>
              <a:off x="552450" y="3367686"/>
              <a:ext cx="371475" cy="371475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1"/>
              <a:tileRect/>
            </a:gradFill>
            <a:ln w="41275">
              <a:solidFill>
                <a:srgbClr val="265DA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+mn-ea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608174" y="3324834"/>
              <a:ext cx="260026" cy="43312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 fontAlgn="base">
                <a:lnSpc>
                  <a:spcPct val="130000"/>
                </a:lnSpc>
              </a:pPr>
              <a:endParaRPr lang="ko-KR" altLang="en-US" sz="1200" b="1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srgbClr val="142C60"/>
                </a:solidFill>
                <a:latin typeface="+mn-ea"/>
              </a:endParaRPr>
            </a:p>
          </p:txBody>
        </p:sp>
      </p:grpSp>
      <p:sp>
        <p:nvSpPr>
          <p:cNvPr id="45" name="직사각형 44"/>
          <p:cNvSpPr/>
          <p:nvPr/>
        </p:nvSpPr>
        <p:spPr>
          <a:xfrm>
            <a:off x="844830" y="4509120"/>
            <a:ext cx="5368457" cy="584775"/>
          </a:xfrm>
          <a:prstGeom prst="rect">
            <a:avLst/>
          </a:prstGeom>
          <a:noFill/>
        </p:spPr>
        <p:txBody>
          <a:bodyPr wrap="none" lIns="0" tIns="0" rIns="0" bIns="0" anchor="t" anchorCtr="0">
            <a:spAutoFit/>
            <a:scene3d>
              <a:camera prst="orthographicFront"/>
              <a:lightRig rig="threePt" dir="t"/>
            </a:scene3d>
            <a:sp3d>
              <a:bevelT w="0" h="0"/>
              <a:contourClr>
                <a:schemeClr val="bg1"/>
              </a:contourClr>
            </a:sp3d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ko-KR" altLang="en-US" sz="2000" b="1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정부 일자리 프로그램 참여 </a:t>
            </a:r>
            <a:r>
              <a:rPr lang="en-US" altLang="ko-KR" b="1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FF0000"/>
                </a:solidFill>
                <a:latin typeface="+mn-ea"/>
              </a:rPr>
              <a:t>(</a:t>
            </a:r>
            <a:r>
              <a:rPr lang="en-US" altLang="ko-KR" b="1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FF0000"/>
                </a:solidFill>
                <a:latin typeface="+mn-ea"/>
              </a:rPr>
              <a:t>’20.8.1.</a:t>
            </a:r>
            <a:r>
              <a:rPr lang="ko-KR" altLang="en-US" b="1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FF0000"/>
                </a:solidFill>
                <a:latin typeface="+mn-ea"/>
              </a:rPr>
              <a:t> </a:t>
            </a:r>
            <a:r>
              <a:rPr lang="en-US" altLang="ko-KR" b="1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FF0000"/>
                </a:solidFill>
                <a:latin typeface="+mn-ea"/>
              </a:rPr>
              <a:t>~ ’21.7.31.)</a:t>
            </a:r>
            <a:endParaRPr lang="ko-KR" altLang="en-US" b="1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rgbClr val="FF0000"/>
              </a:solidFill>
              <a:latin typeface="+mn-ea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ko-KR" altLang="en-US" b="1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graphicFrame>
        <p:nvGraphicFramePr>
          <p:cNvPr id="46" name="표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0392761"/>
              </p:ext>
            </p:extLst>
          </p:nvPr>
        </p:nvGraphicFramePr>
        <p:xfrm>
          <a:off x="645253" y="1484784"/>
          <a:ext cx="7853493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8395">
                  <a:extLst>
                    <a:ext uri="{9D8B030D-6E8A-4147-A177-3AD203B41FA5}">
                      <a16:colId xmlns:a16="http://schemas.microsoft.com/office/drawing/2014/main" val="347777070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238122541"/>
                    </a:ext>
                  </a:extLst>
                </a:gridCol>
                <a:gridCol w="5870962">
                  <a:extLst>
                    <a:ext uri="{9D8B030D-6E8A-4147-A177-3AD203B41FA5}">
                      <a16:colId xmlns:a16="http://schemas.microsoft.com/office/drawing/2014/main" val="2025629692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성과공유</a:t>
                      </a:r>
                      <a:endParaRPr lang="ko-KR" altLang="en-US" sz="105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내일채움공제</a:t>
                      </a:r>
                      <a:endParaRPr lang="ko-KR" altLang="en-US" sz="105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’18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년부터 실시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‘18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년 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명 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 ’19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년 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명 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 ’20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년 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명 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 ’21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년 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명 가입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105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958255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스톡옵션제도</a:t>
                      </a:r>
                      <a:endParaRPr lang="ko-KR" altLang="en-US" sz="105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5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전직원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대상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총 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000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(1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인당 평균 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00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105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2485143"/>
                  </a:ext>
                </a:extLst>
              </a:tr>
              <a:tr h="0">
                <a:tc rowSpan="7"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근로환경</a:t>
                      </a:r>
                      <a:endParaRPr lang="ko-KR" altLang="en-US" sz="105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자율출퇴근제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육아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자기개발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05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학업병행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등 개인사정에 따라 </a:t>
                      </a:r>
                      <a:r>
                        <a:rPr lang="ko-KR" altLang="en-US" sz="1050" b="0" baseline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자율출퇴근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실시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(08:00 ~ 19:00)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009177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050" dirty="0" smtClean="0"/>
                        <a:t>정규직 전환</a:t>
                      </a:r>
                      <a:endParaRPr lang="ko-KR" altLang="en-US" sz="105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1050" dirty="0" smtClean="0"/>
                        <a:t>총 </a:t>
                      </a:r>
                      <a:r>
                        <a:rPr lang="en-US" altLang="ko-KR" sz="1050" dirty="0" smtClean="0"/>
                        <a:t>00</a:t>
                      </a:r>
                      <a:r>
                        <a:rPr lang="ko-KR" altLang="en-US" sz="1050" dirty="0" smtClean="0"/>
                        <a:t>명의 비정규직 직원의 정규직 전환</a:t>
                      </a:r>
                      <a:r>
                        <a:rPr lang="en-US" altLang="ko-KR" sz="1050" dirty="0" smtClean="0"/>
                        <a:t>(’19</a:t>
                      </a:r>
                      <a:r>
                        <a:rPr lang="ko-KR" altLang="en-US" sz="1050" dirty="0" smtClean="0"/>
                        <a:t>년 </a:t>
                      </a:r>
                      <a:r>
                        <a:rPr lang="en-US" altLang="ko-KR" sz="1050" dirty="0" smtClean="0"/>
                        <a:t>0</a:t>
                      </a:r>
                      <a:r>
                        <a:rPr lang="ko-KR" altLang="en-US" sz="1050" dirty="0" smtClean="0"/>
                        <a:t>명</a:t>
                      </a:r>
                      <a:r>
                        <a:rPr lang="en-US" altLang="ko-KR" sz="1050" dirty="0" smtClean="0"/>
                        <a:t>, ’20</a:t>
                      </a:r>
                      <a:r>
                        <a:rPr lang="ko-KR" altLang="en-US" sz="1050" dirty="0" smtClean="0"/>
                        <a:t>년 </a:t>
                      </a:r>
                      <a:r>
                        <a:rPr lang="en-US" altLang="ko-KR" sz="1050" dirty="0" smtClean="0"/>
                        <a:t>0</a:t>
                      </a:r>
                      <a:r>
                        <a:rPr lang="ko-KR" altLang="en-US" sz="1050" dirty="0" smtClean="0"/>
                        <a:t>명</a:t>
                      </a:r>
                      <a:r>
                        <a:rPr lang="en-US" altLang="ko-KR" sz="1050" dirty="0" smtClean="0"/>
                        <a:t>, ‘21</a:t>
                      </a:r>
                      <a:r>
                        <a:rPr lang="ko-KR" altLang="en-US" sz="1050" dirty="0" smtClean="0"/>
                        <a:t>년 </a:t>
                      </a:r>
                      <a:r>
                        <a:rPr lang="en-US" altLang="ko-KR" sz="1050" dirty="0" smtClean="0"/>
                        <a:t>0</a:t>
                      </a:r>
                      <a:r>
                        <a:rPr lang="ko-KR" altLang="en-US" sz="1050" dirty="0" smtClean="0"/>
                        <a:t>명</a:t>
                      </a:r>
                      <a:r>
                        <a:rPr lang="en-US" altLang="ko-KR" sz="1050" dirty="0" smtClean="0"/>
                        <a:t>), </a:t>
                      </a:r>
                      <a:r>
                        <a:rPr lang="ko-KR" altLang="en-US" sz="1050" dirty="0" err="1" smtClean="0"/>
                        <a:t>전환율</a:t>
                      </a:r>
                      <a:r>
                        <a:rPr lang="ko-KR" altLang="en-US" sz="1050" dirty="0" smtClean="0"/>
                        <a:t> 약 </a:t>
                      </a:r>
                      <a:r>
                        <a:rPr lang="en-US" altLang="ko-KR" sz="1050" dirty="0" smtClean="0"/>
                        <a:t>00%</a:t>
                      </a:r>
                      <a:endParaRPr lang="ko-KR" altLang="en-US" sz="105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469332"/>
                  </a:ext>
                </a:extLst>
              </a:tr>
              <a:tr h="17272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050" dirty="0" smtClean="0"/>
                        <a:t>장기근속자 포상</a:t>
                      </a:r>
                      <a:endParaRPr lang="ko-KR" altLang="en-US" sz="105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ko-KR" sz="1050" dirty="0" smtClean="0"/>
                        <a:t>10</a:t>
                      </a:r>
                      <a:r>
                        <a:rPr lang="ko-KR" altLang="en-US" sz="1050" dirty="0" err="1" smtClean="0"/>
                        <a:t>년차</a:t>
                      </a:r>
                      <a:r>
                        <a:rPr lang="ko-KR" altLang="en-US" sz="1050" dirty="0" smtClean="0"/>
                        <a:t> 및 </a:t>
                      </a:r>
                      <a:r>
                        <a:rPr lang="en-US" altLang="ko-KR" sz="1050" dirty="0" smtClean="0"/>
                        <a:t>20</a:t>
                      </a:r>
                      <a:r>
                        <a:rPr lang="ko-KR" altLang="en-US" sz="1050" dirty="0" err="1" smtClean="0"/>
                        <a:t>년차</a:t>
                      </a:r>
                      <a:r>
                        <a:rPr lang="en-US" altLang="ko-KR" sz="1050" baseline="0" dirty="0" smtClean="0"/>
                        <a:t> </a:t>
                      </a:r>
                      <a:r>
                        <a:rPr lang="ko-KR" altLang="en-US" sz="1050" baseline="0" dirty="0" smtClean="0"/>
                        <a:t>장기근속자 포상</a:t>
                      </a:r>
                      <a:r>
                        <a:rPr lang="en-US" altLang="ko-KR" sz="1050" baseline="0" dirty="0" smtClean="0"/>
                        <a:t>(’19</a:t>
                      </a:r>
                      <a:r>
                        <a:rPr lang="ko-KR" altLang="en-US" sz="1050" baseline="0" dirty="0" smtClean="0"/>
                        <a:t>년 </a:t>
                      </a:r>
                      <a:r>
                        <a:rPr lang="en-US" altLang="ko-KR" sz="1050" baseline="0" dirty="0" smtClean="0"/>
                        <a:t>0</a:t>
                      </a:r>
                      <a:r>
                        <a:rPr lang="ko-KR" altLang="en-US" sz="1050" baseline="0" dirty="0" smtClean="0"/>
                        <a:t>명</a:t>
                      </a:r>
                      <a:r>
                        <a:rPr lang="en-US" altLang="ko-KR" sz="1050" baseline="0" dirty="0" smtClean="0"/>
                        <a:t>, ‘20</a:t>
                      </a:r>
                      <a:r>
                        <a:rPr lang="ko-KR" altLang="en-US" sz="1050" baseline="0" dirty="0" smtClean="0"/>
                        <a:t>년 </a:t>
                      </a:r>
                      <a:r>
                        <a:rPr lang="en-US" altLang="ko-KR" sz="1050" baseline="0" dirty="0" smtClean="0"/>
                        <a:t>0</a:t>
                      </a:r>
                      <a:r>
                        <a:rPr lang="ko-KR" altLang="en-US" sz="1050" baseline="0" dirty="0" smtClean="0"/>
                        <a:t>명</a:t>
                      </a:r>
                      <a:r>
                        <a:rPr lang="en-US" altLang="ko-KR" sz="1050" baseline="0" dirty="0" smtClean="0"/>
                        <a:t>)</a:t>
                      </a:r>
                      <a:endParaRPr lang="ko-KR" altLang="en-US" sz="105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463281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050" dirty="0" smtClean="0"/>
                        <a:t>근로환경 개선</a:t>
                      </a:r>
                      <a:endParaRPr lang="ko-KR" altLang="en-US" sz="105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1050" dirty="0" smtClean="0"/>
                        <a:t>경기도 근로환경개선사업 선정</a:t>
                      </a:r>
                      <a:r>
                        <a:rPr lang="en-US" altLang="ko-KR" sz="1050" dirty="0" smtClean="0"/>
                        <a:t>(’20.1</a:t>
                      </a:r>
                      <a:r>
                        <a:rPr lang="ko-KR" altLang="en-US" sz="1050" dirty="0" smtClean="0"/>
                        <a:t>월</a:t>
                      </a:r>
                      <a:r>
                        <a:rPr lang="en-US" altLang="ko-KR" sz="1050" dirty="0" smtClean="0"/>
                        <a:t>)</a:t>
                      </a:r>
                      <a:r>
                        <a:rPr lang="ko-KR" altLang="en-US" sz="1050" dirty="0" smtClean="0"/>
                        <a:t>에 따라 작업장 안전성 개선</a:t>
                      </a:r>
                      <a:endParaRPr lang="ko-KR" altLang="en-US" sz="105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4069812"/>
                  </a:ext>
                </a:extLst>
              </a:tr>
              <a:tr h="14383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050" dirty="0" smtClean="0">
                          <a:latin typeface="+mn-ea"/>
                          <a:ea typeface="+mn-ea"/>
                        </a:rPr>
                        <a:t>건강검진 지원</a:t>
                      </a:r>
                      <a:endParaRPr lang="ko-KR" altLang="en-US" sz="105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1050" dirty="0" smtClean="0">
                          <a:latin typeface="+mn-ea"/>
                          <a:ea typeface="+mn-ea"/>
                        </a:rPr>
                        <a:t>임직원 본인 및 배우자</a:t>
                      </a:r>
                      <a:r>
                        <a:rPr lang="en-US" altLang="ko-KR" sz="1050" dirty="0" smtClean="0">
                          <a:latin typeface="+mn-ea"/>
                          <a:ea typeface="+mn-ea"/>
                        </a:rPr>
                        <a:t>/</a:t>
                      </a:r>
                      <a:r>
                        <a:rPr lang="ko-KR" altLang="en-US" sz="1050" dirty="0" smtClean="0">
                          <a:latin typeface="+mn-ea"/>
                          <a:ea typeface="+mn-ea"/>
                        </a:rPr>
                        <a:t>직계가족 대상</a:t>
                      </a:r>
                      <a:endParaRPr lang="ko-KR" altLang="en-US" sz="105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622627"/>
                  </a:ext>
                </a:extLst>
              </a:tr>
              <a:tr h="38100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050" dirty="0" smtClean="0"/>
                        <a:t>정부 및 지자체 우수기업 인증 등</a:t>
                      </a:r>
                      <a:endParaRPr lang="ko-KR" altLang="en-US" sz="105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1050" dirty="0" smtClean="0"/>
                        <a:t>① 경기도 우수 벤처기업 지정</a:t>
                      </a:r>
                      <a:r>
                        <a:rPr lang="en-US" altLang="ko-KR" sz="1050" dirty="0" smtClean="0"/>
                        <a:t>(</a:t>
                      </a:r>
                      <a:r>
                        <a:rPr lang="ko-KR" altLang="en-US" sz="1050" dirty="0" smtClean="0"/>
                        <a:t>지정번호 </a:t>
                      </a:r>
                      <a:r>
                        <a:rPr lang="en-US" altLang="ko-KR" sz="1050" dirty="0" smtClean="0"/>
                        <a:t>: </a:t>
                      </a:r>
                      <a:r>
                        <a:rPr lang="ko-KR" altLang="en-US" sz="1050" dirty="0" smtClean="0"/>
                        <a:t>경기 제</a:t>
                      </a:r>
                      <a:r>
                        <a:rPr lang="en-US" altLang="ko-KR" sz="1050" dirty="0" smtClean="0"/>
                        <a:t>10-0000</a:t>
                      </a:r>
                      <a:r>
                        <a:rPr lang="ko-KR" altLang="en-US" sz="1050" dirty="0" smtClean="0"/>
                        <a:t>호</a:t>
                      </a:r>
                      <a:r>
                        <a:rPr lang="en-US" altLang="ko-KR" sz="1050" dirty="0" smtClean="0"/>
                        <a:t>, ’17.11</a:t>
                      </a:r>
                      <a:r>
                        <a:rPr lang="ko-KR" altLang="en-US" sz="1050" dirty="0" smtClean="0"/>
                        <a:t>월</a:t>
                      </a:r>
                      <a:r>
                        <a:rPr lang="en-US" altLang="ko-KR" sz="1050" dirty="0" smtClean="0"/>
                        <a:t>)</a:t>
                      </a:r>
                    </a:p>
                    <a:p>
                      <a:r>
                        <a:rPr lang="en-US" altLang="ko-KR" sz="1050" dirty="0" smtClean="0"/>
                        <a:t>② </a:t>
                      </a:r>
                      <a:r>
                        <a:rPr lang="ko-KR" altLang="en-US" sz="1050" dirty="0" smtClean="0"/>
                        <a:t>중소벤처기업부 우수 </a:t>
                      </a:r>
                      <a:r>
                        <a:rPr lang="ko-KR" altLang="en-US" sz="1050" dirty="0" err="1" smtClean="0"/>
                        <a:t>강소기업</a:t>
                      </a:r>
                      <a:r>
                        <a:rPr lang="ko-KR" altLang="en-US" sz="1050" dirty="0" smtClean="0"/>
                        <a:t> 선정</a:t>
                      </a:r>
                      <a:r>
                        <a:rPr lang="en-US" altLang="ko-KR" sz="1050" dirty="0" smtClean="0"/>
                        <a:t>(’19.08</a:t>
                      </a:r>
                      <a:r>
                        <a:rPr lang="ko-KR" altLang="en-US" sz="1050" dirty="0" smtClean="0"/>
                        <a:t>월</a:t>
                      </a:r>
                      <a:r>
                        <a:rPr lang="en-US" altLang="ko-KR" sz="1050" dirty="0" smtClean="0"/>
                        <a:t>)</a:t>
                      </a:r>
                    </a:p>
                    <a:p>
                      <a:r>
                        <a:rPr lang="en-US" altLang="ko-KR" sz="1050" dirty="0" smtClean="0"/>
                        <a:t>③ </a:t>
                      </a:r>
                      <a:r>
                        <a:rPr lang="ko-KR" altLang="en-US" sz="1050" dirty="0" smtClean="0"/>
                        <a:t>고용노동부 일자리 우수기업 선정</a:t>
                      </a:r>
                      <a:r>
                        <a:rPr lang="en-US" altLang="ko-KR" sz="1050" dirty="0" smtClean="0"/>
                        <a:t>(’20.12</a:t>
                      </a:r>
                      <a:r>
                        <a:rPr lang="ko-KR" altLang="en-US" sz="1050" dirty="0" smtClean="0"/>
                        <a:t>월</a:t>
                      </a:r>
                      <a:r>
                        <a:rPr lang="en-US" altLang="ko-KR" sz="1050" dirty="0" smtClean="0"/>
                        <a:t>)</a:t>
                      </a:r>
                    </a:p>
                    <a:p>
                      <a:r>
                        <a:rPr lang="en-US" altLang="ko-KR" sz="1050" dirty="0" smtClean="0"/>
                        <a:t>④ </a:t>
                      </a:r>
                      <a:r>
                        <a:rPr lang="ko-KR" altLang="en-US" sz="1050" dirty="0" err="1" smtClean="0"/>
                        <a:t>여성가족부</a:t>
                      </a:r>
                      <a:r>
                        <a:rPr lang="ko-KR" altLang="en-US" sz="1050" dirty="0" smtClean="0"/>
                        <a:t> 가족친화기업 인증 중</a:t>
                      </a:r>
                      <a:r>
                        <a:rPr lang="en-US" altLang="ko-KR" sz="1050" dirty="0" smtClean="0"/>
                        <a:t>(’21.7</a:t>
                      </a:r>
                      <a:r>
                        <a:rPr lang="ko-KR" altLang="en-US" sz="1050" dirty="0" smtClean="0"/>
                        <a:t>월 신청</a:t>
                      </a:r>
                      <a:r>
                        <a:rPr lang="en-US" altLang="ko-KR" sz="1050" dirty="0" smtClean="0"/>
                        <a:t>. </a:t>
                      </a:r>
                      <a:r>
                        <a:rPr lang="ko-KR" altLang="en-US" sz="1050" dirty="0" smtClean="0"/>
                        <a:t>현재 인증 진행 중</a:t>
                      </a:r>
                      <a:endParaRPr lang="ko-KR" altLang="en-US" sz="105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0595686"/>
                  </a:ext>
                </a:extLst>
              </a:tr>
              <a:tr h="1426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050" dirty="0" smtClean="0"/>
                        <a:t>기타</a:t>
                      </a:r>
                      <a:endParaRPr lang="ko-KR" altLang="en-US" sz="105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1050" dirty="0" smtClean="0"/>
                        <a:t>사내 동호회 지원</a:t>
                      </a:r>
                      <a:r>
                        <a:rPr lang="en-US" altLang="ko-KR" sz="1050" dirty="0" smtClean="0"/>
                        <a:t>, </a:t>
                      </a:r>
                      <a:r>
                        <a:rPr lang="ko-KR" altLang="en-US" sz="1050" dirty="0" smtClean="0"/>
                        <a:t>사내식당 운영</a:t>
                      </a:r>
                      <a:r>
                        <a:rPr lang="en-US" altLang="ko-KR" sz="1050" dirty="0" smtClean="0"/>
                        <a:t>(</a:t>
                      </a:r>
                      <a:r>
                        <a:rPr lang="ko-KR" altLang="en-US" sz="1050" dirty="0" smtClean="0"/>
                        <a:t>중식</a:t>
                      </a:r>
                      <a:r>
                        <a:rPr lang="ko-KR" altLang="en-US" sz="1050" baseline="0" dirty="0" smtClean="0"/>
                        <a:t> 및 </a:t>
                      </a:r>
                      <a:r>
                        <a:rPr lang="ko-KR" altLang="en-US" sz="1050" baseline="0" dirty="0" err="1" smtClean="0"/>
                        <a:t>석식</a:t>
                      </a:r>
                      <a:r>
                        <a:rPr lang="ko-KR" altLang="en-US" sz="1050" dirty="0" smtClean="0"/>
                        <a:t> 제공</a:t>
                      </a:r>
                      <a:r>
                        <a:rPr lang="en-US" altLang="ko-KR" sz="1050" dirty="0" smtClean="0"/>
                        <a:t>), </a:t>
                      </a:r>
                      <a:r>
                        <a:rPr lang="ko-KR" altLang="en-US" sz="1050" dirty="0" smtClean="0"/>
                        <a:t>명절 선물 지급</a:t>
                      </a:r>
                      <a:r>
                        <a:rPr lang="en-US" altLang="ko-KR" sz="1050" dirty="0" smtClean="0"/>
                        <a:t>, </a:t>
                      </a:r>
                      <a:r>
                        <a:rPr lang="ko-KR" altLang="en-US" sz="1050" dirty="0" smtClean="0"/>
                        <a:t>사무실 공기청정기 구비</a:t>
                      </a:r>
                      <a:endParaRPr lang="ko-KR" altLang="en-US" sz="105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5142830"/>
                  </a:ext>
                </a:extLst>
              </a:tr>
            </a:tbl>
          </a:graphicData>
        </a:graphic>
      </p:graphicFrame>
      <p:graphicFrame>
        <p:nvGraphicFramePr>
          <p:cNvPr id="47" name="표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1892105"/>
              </p:ext>
            </p:extLst>
          </p:nvPr>
        </p:nvGraphicFramePr>
        <p:xfrm>
          <a:off x="700819" y="4934292"/>
          <a:ext cx="7749988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7340">
                  <a:extLst>
                    <a:ext uri="{9D8B030D-6E8A-4147-A177-3AD203B41FA5}">
                      <a16:colId xmlns:a16="http://schemas.microsoft.com/office/drawing/2014/main" val="347777070"/>
                    </a:ext>
                  </a:extLst>
                </a:gridCol>
                <a:gridCol w="5832648">
                  <a:extLst>
                    <a:ext uri="{9D8B030D-6E8A-4147-A177-3AD203B41FA5}">
                      <a16:colId xmlns:a16="http://schemas.microsoft.com/office/drawing/2014/main" val="223812254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청년 고용 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종 패키지</a:t>
                      </a:r>
                      <a:endParaRPr lang="ko-KR" altLang="en-US" sz="105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◌ 총 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5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명 채용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(‘20.10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: 2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명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‘20.11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월 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: 1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명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‘21.3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월 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: 1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명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‘21.7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월 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: 1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명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</a:p>
                    <a:p>
                      <a:pPr algn="l" latinLnBrk="1"/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 - 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동 기간 총 채용인원 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13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명의 약 </a:t>
                      </a:r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38%</a:t>
                      </a:r>
                    </a:p>
                    <a:p>
                      <a:pPr algn="l" latinLnBrk="1"/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◌ 채용된 청년은 모두 정규직으로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새로운 제품 개발이 진행 중이고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지속적으로 사업을</a:t>
                      </a:r>
                      <a:endParaRPr lang="en-US" altLang="ko-KR" sz="1050" b="0" baseline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l" latinLnBrk="1"/>
                      <a:r>
                        <a:rPr lang="en-US" altLang="ko-KR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 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확장하고 있는 상황으로 채용된 청년의 고용은 계속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유지할 계획임</a:t>
                      </a:r>
                      <a:endParaRPr lang="en-US" altLang="ko-KR" sz="1050" b="0" baseline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00917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국토교통 일자리 네트워크</a:t>
                      </a:r>
                      <a:endParaRPr lang="ko-KR" altLang="en-US" sz="105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◌ 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’20.11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월 및 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’21.7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월 </a:t>
                      </a:r>
                      <a:r>
                        <a:rPr lang="ko-KR" altLang="en-US" sz="105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입사자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05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채용시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“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국토교통 일자리 네트워크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”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에 채용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공고 등록</a:t>
                      </a:r>
                      <a:endParaRPr lang="en-US" altLang="ko-KR" sz="105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l" latinLnBrk="1"/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◌ 주 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52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시간 근무제를 도입하고 직원의 육아휴직을 적극 권장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. 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이로 인한 부족 인력 보완을 </a:t>
                      </a:r>
                      <a:endParaRPr lang="en-US" altLang="ko-KR" sz="105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l" latinLnBrk="1"/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위하여 신규 직원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적극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채용</a:t>
                      </a:r>
                      <a:endParaRPr lang="en-US" altLang="ko-KR" sz="105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l" latinLnBrk="1"/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 - </a:t>
                      </a:r>
                      <a:r>
                        <a:rPr lang="ko-KR" altLang="en-US" sz="105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워크넷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등 정부운영 채용정보사이트 및 민간</a:t>
                      </a:r>
                      <a:r>
                        <a:rPr lang="ko-KR" altLang="en-US" sz="105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채용정보사이트에 당사의 채용 공고 등록</a:t>
                      </a:r>
                      <a:endParaRPr lang="ko-KR" altLang="en-US" sz="105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7170335"/>
                  </a:ext>
                </a:extLst>
              </a:tr>
            </a:tbl>
          </a:graphicData>
        </a:graphic>
      </p:graphicFrame>
      <p:sp>
        <p:nvSpPr>
          <p:cNvPr id="48" name="직각 삼각형 47"/>
          <p:cNvSpPr/>
          <p:nvPr/>
        </p:nvSpPr>
        <p:spPr>
          <a:xfrm flipH="1">
            <a:off x="8631152" y="6381328"/>
            <a:ext cx="501498" cy="447729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dirty="0" smtClean="0"/>
              <a:t>4</a:t>
            </a:r>
            <a:endParaRPr lang="ko-KR" altLang="en-US" sz="1100" b="1" dirty="0"/>
          </a:p>
        </p:txBody>
      </p:sp>
      <p:sp>
        <p:nvSpPr>
          <p:cNvPr id="49" name="TextBox 48"/>
          <p:cNvSpPr txBox="1"/>
          <p:nvPr/>
        </p:nvSpPr>
        <p:spPr>
          <a:xfrm>
            <a:off x="144444" y="6452243"/>
            <a:ext cx="1657660" cy="307777"/>
          </a:xfrm>
          <a:prstGeom prst="rect">
            <a:avLst/>
          </a:prstGeom>
          <a:noFill/>
          <a:ln w="349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400" b="1" dirty="0" smtClean="0"/>
              <a:t> ㈜ 국토교통산업 </a:t>
            </a:r>
            <a:endParaRPr lang="ko-KR" altLang="en-US" sz="1400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3529058" y="4270303"/>
            <a:ext cx="54745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b="1" i="1" u="sng" dirty="0" smtClean="0">
                <a:solidFill>
                  <a:schemeClr val="accent1"/>
                </a:solidFill>
              </a:rPr>
              <a:t>※ (</a:t>
            </a:r>
            <a:r>
              <a:rPr lang="ko-KR" altLang="en-US" sz="1100" b="1" i="1" u="sng" dirty="0" smtClean="0">
                <a:solidFill>
                  <a:schemeClr val="accent1"/>
                </a:solidFill>
              </a:rPr>
              <a:t>참고</a:t>
            </a:r>
            <a:r>
              <a:rPr lang="en-US" altLang="ko-KR" sz="1100" b="1" i="1" u="sng" dirty="0" smtClean="0">
                <a:solidFill>
                  <a:schemeClr val="accent1"/>
                </a:solidFill>
              </a:rPr>
              <a:t>) </a:t>
            </a:r>
            <a:r>
              <a:rPr lang="ko-KR" altLang="en-US" sz="1100" b="1" i="1" u="sng" dirty="0" smtClean="0">
                <a:solidFill>
                  <a:schemeClr val="accent1"/>
                </a:solidFill>
              </a:rPr>
              <a:t>각 항목에 대한 증빙자료 제출이 필요합니다</a:t>
            </a:r>
            <a:r>
              <a:rPr lang="en-US" altLang="ko-KR" sz="1100" b="1" i="1" u="sng" dirty="0" smtClean="0">
                <a:solidFill>
                  <a:schemeClr val="accent1"/>
                </a:solidFill>
              </a:rPr>
              <a:t>. (</a:t>
            </a:r>
            <a:r>
              <a:rPr lang="ko-KR" altLang="en-US" sz="1100" b="1" i="1" u="sng" dirty="0" smtClean="0">
                <a:solidFill>
                  <a:schemeClr val="accent1"/>
                </a:solidFill>
              </a:rPr>
              <a:t>공고문 제출서류 목록 </a:t>
            </a:r>
            <a:r>
              <a:rPr lang="en-US" altLang="ko-KR" sz="1100" b="1" i="1" u="sng" dirty="0" smtClean="0">
                <a:solidFill>
                  <a:schemeClr val="accent1"/>
                </a:solidFill>
              </a:rPr>
              <a:t>11</a:t>
            </a:r>
            <a:r>
              <a:rPr lang="ko-KR" altLang="en-US" sz="1100" b="1" i="1" u="sng" dirty="0" smtClean="0">
                <a:solidFill>
                  <a:schemeClr val="accent1"/>
                </a:solidFill>
              </a:rPr>
              <a:t>번</a:t>
            </a:r>
            <a:r>
              <a:rPr lang="en-US" altLang="ko-KR" sz="1100" b="1" i="1" u="sng" dirty="0" smtClean="0">
                <a:solidFill>
                  <a:schemeClr val="accent1"/>
                </a:solidFill>
              </a:rPr>
              <a:t>)</a:t>
            </a:r>
            <a:endParaRPr lang="ko-KR" altLang="en-US" sz="1100" b="1" i="1" u="sng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01163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395536" y="1340768"/>
            <a:ext cx="8136904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직선 연결선 4"/>
          <p:cNvCxnSpPr/>
          <p:nvPr/>
        </p:nvCxnSpPr>
        <p:spPr>
          <a:xfrm>
            <a:off x="0" y="808664"/>
            <a:ext cx="9144000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직사각형 5"/>
          <p:cNvSpPr/>
          <p:nvPr/>
        </p:nvSpPr>
        <p:spPr>
          <a:xfrm>
            <a:off x="0" y="0"/>
            <a:ext cx="9144000" cy="90000"/>
          </a:xfrm>
          <a:prstGeom prst="rect">
            <a:avLst/>
          </a:prstGeom>
          <a:solidFill>
            <a:srgbClr val="3E6C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12" name="직선 연결선 11"/>
          <p:cNvCxnSpPr/>
          <p:nvPr/>
        </p:nvCxnSpPr>
        <p:spPr>
          <a:xfrm>
            <a:off x="215008" y="6597352"/>
            <a:ext cx="8136904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직사각형 12"/>
          <p:cNvSpPr/>
          <p:nvPr/>
        </p:nvSpPr>
        <p:spPr>
          <a:xfrm>
            <a:off x="1344" y="6729748"/>
            <a:ext cx="9144000" cy="128252"/>
          </a:xfrm>
          <a:prstGeom prst="rect">
            <a:avLst/>
          </a:prstGeom>
          <a:solidFill>
            <a:srgbClr val="BCBC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18" name="직선 연결선 17"/>
          <p:cNvCxnSpPr/>
          <p:nvPr/>
        </p:nvCxnSpPr>
        <p:spPr>
          <a:xfrm>
            <a:off x="143000" y="1340768"/>
            <a:ext cx="8136904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/>
          <p:nvPr/>
        </p:nvCxnSpPr>
        <p:spPr>
          <a:xfrm>
            <a:off x="422240" y="1052736"/>
            <a:ext cx="0" cy="5544616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 19"/>
          <p:cNvCxnSpPr/>
          <p:nvPr/>
        </p:nvCxnSpPr>
        <p:spPr>
          <a:xfrm>
            <a:off x="626977" y="1046363"/>
            <a:ext cx="0" cy="5544616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5790197" y="188640"/>
            <a:ext cx="3353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일</a:t>
            </a:r>
            <a:r>
              <a:rPr lang="en-US" altLang="ko-KR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.</a:t>
            </a:r>
            <a:r>
              <a:rPr lang="ko-KR" altLang="en-US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취</a:t>
            </a:r>
            <a:r>
              <a:rPr lang="en-US" altLang="ko-KR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.</a:t>
            </a:r>
            <a:r>
              <a:rPr lang="ko-KR" altLang="en-US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월</a:t>
            </a:r>
            <a:r>
              <a:rPr lang="en-US" altLang="ko-KR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.</a:t>
            </a:r>
            <a:r>
              <a:rPr lang="ko-KR" altLang="en-US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장 공모전 성과 요약서</a:t>
            </a:r>
            <a:endParaRPr lang="ko-KR" altLang="en-US" dirty="0">
              <a:solidFill>
                <a:schemeClr val="tx2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44444" y="6452243"/>
            <a:ext cx="1657660" cy="307777"/>
          </a:xfrm>
          <a:prstGeom prst="rect">
            <a:avLst/>
          </a:prstGeom>
          <a:noFill/>
          <a:ln w="349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400" b="1" dirty="0" smtClean="0"/>
              <a:t> ㈜ 국토교통산업 </a:t>
            </a:r>
            <a:endParaRPr lang="ko-KR" altLang="en-US" sz="1400" b="1" dirty="0"/>
          </a:p>
        </p:txBody>
      </p:sp>
      <p:sp>
        <p:nvSpPr>
          <p:cNvPr id="35" name="직각 삼각형 34"/>
          <p:cNvSpPr/>
          <p:nvPr/>
        </p:nvSpPr>
        <p:spPr>
          <a:xfrm flipH="1">
            <a:off x="8631152" y="6381328"/>
            <a:ext cx="501498" cy="447729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dirty="0"/>
              <a:t>5</a:t>
            </a:r>
            <a:endParaRPr lang="ko-KR" altLang="en-US" sz="1100" b="1" dirty="0"/>
          </a:p>
        </p:txBody>
      </p:sp>
      <p:sp>
        <p:nvSpPr>
          <p:cNvPr id="36" name="모서리가 둥근 직사각형 35"/>
          <p:cNvSpPr/>
          <p:nvPr/>
        </p:nvSpPr>
        <p:spPr>
          <a:xfrm>
            <a:off x="251520" y="188641"/>
            <a:ext cx="432000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I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37" name="모서리가 둥근 직사각형 36"/>
          <p:cNvSpPr/>
          <p:nvPr/>
        </p:nvSpPr>
        <p:spPr>
          <a:xfrm>
            <a:off x="827583" y="188640"/>
            <a:ext cx="432000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I  I 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38" name="모서리가 둥근 직사각형 37"/>
          <p:cNvSpPr/>
          <p:nvPr/>
        </p:nvSpPr>
        <p:spPr>
          <a:xfrm>
            <a:off x="1403647" y="188640"/>
            <a:ext cx="432048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I  I  I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39" name="모서리가 둥근 직사각형 38"/>
          <p:cNvSpPr/>
          <p:nvPr/>
        </p:nvSpPr>
        <p:spPr>
          <a:xfrm>
            <a:off x="1979711" y="188640"/>
            <a:ext cx="432048" cy="288032"/>
          </a:xfrm>
          <a:prstGeom prst="roundRect">
            <a:avLst/>
          </a:prstGeom>
          <a:solidFill>
            <a:srgbClr val="3E6C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I  V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40" name="모서리가 둥근 직사각형 39"/>
          <p:cNvSpPr/>
          <p:nvPr/>
        </p:nvSpPr>
        <p:spPr>
          <a:xfrm>
            <a:off x="2555776" y="192291"/>
            <a:ext cx="432000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Ⅴ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41" name="모서리가 둥근 직사각형 40"/>
          <p:cNvSpPr/>
          <p:nvPr/>
        </p:nvSpPr>
        <p:spPr>
          <a:xfrm>
            <a:off x="3131840" y="192291"/>
            <a:ext cx="432048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Ⅵ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42" name="모서리가 둥근 직사각형 41"/>
          <p:cNvSpPr/>
          <p:nvPr/>
        </p:nvSpPr>
        <p:spPr>
          <a:xfrm>
            <a:off x="3707904" y="192291"/>
            <a:ext cx="432048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altLang="ko-KR" sz="1400" b="1" spc="-3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Ⅶ</a:t>
            </a:r>
            <a:endParaRPr lang="ko-KR" altLang="en-US" sz="1400" b="1" spc="-3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910413" y="476672"/>
            <a:ext cx="10054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사업화 성과</a:t>
            </a:r>
            <a:endParaRPr lang="ko-KR" altLang="en-US" sz="1200" dirty="0">
              <a:solidFill>
                <a:schemeClr val="tx2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grpSp>
        <p:nvGrpSpPr>
          <p:cNvPr id="44" name="그룹 104"/>
          <p:cNvGrpSpPr/>
          <p:nvPr/>
        </p:nvGrpSpPr>
        <p:grpSpPr>
          <a:xfrm>
            <a:off x="440123" y="1055143"/>
            <a:ext cx="262372" cy="305918"/>
            <a:chOff x="552450" y="3324834"/>
            <a:chExt cx="371475" cy="433127"/>
          </a:xfrm>
        </p:grpSpPr>
        <p:sp>
          <p:nvSpPr>
            <p:cNvPr id="45" name="타원 44"/>
            <p:cNvSpPr/>
            <p:nvPr/>
          </p:nvSpPr>
          <p:spPr>
            <a:xfrm>
              <a:off x="552450" y="3367686"/>
              <a:ext cx="371475" cy="371475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1"/>
              <a:tileRect/>
            </a:gradFill>
            <a:ln w="41275">
              <a:solidFill>
                <a:srgbClr val="265DA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+mn-ea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608174" y="3324834"/>
              <a:ext cx="260026" cy="43312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 fontAlgn="base">
                <a:lnSpc>
                  <a:spcPct val="130000"/>
                </a:lnSpc>
              </a:pPr>
              <a:endParaRPr lang="ko-KR" altLang="en-US" sz="1200" b="1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srgbClr val="142C60"/>
                </a:solidFill>
                <a:latin typeface="+mn-ea"/>
              </a:endParaRPr>
            </a:p>
          </p:txBody>
        </p:sp>
      </p:grpSp>
      <p:sp>
        <p:nvSpPr>
          <p:cNvPr id="47" name="직사각형 46"/>
          <p:cNvSpPr/>
          <p:nvPr/>
        </p:nvSpPr>
        <p:spPr>
          <a:xfrm>
            <a:off x="828854" y="1055125"/>
            <a:ext cx="1372171" cy="307777"/>
          </a:xfrm>
          <a:prstGeom prst="rect">
            <a:avLst/>
          </a:prstGeom>
          <a:noFill/>
        </p:spPr>
        <p:txBody>
          <a:bodyPr wrap="none" lIns="0" tIns="0" rIns="0" bIns="0" anchor="t" anchorCtr="0">
            <a:spAutoFit/>
            <a:scene3d>
              <a:camera prst="orthographicFront"/>
              <a:lightRig rig="threePt" dir="t"/>
            </a:scene3d>
            <a:sp3d>
              <a:bevelT w="0" h="0"/>
              <a:contourClr>
                <a:schemeClr val="bg1"/>
              </a:contourClr>
            </a:sp3d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ko-KR" altLang="en-US" sz="2000" b="1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매출액 현황</a:t>
            </a:r>
            <a:endParaRPr lang="ko-KR" altLang="en-US" b="1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graphicFrame>
        <p:nvGraphicFramePr>
          <p:cNvPr id="48" name="표 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9264731"/>
              </p:ext>
            </p:extLst>
          </p:nvPr>
        </p:nvGraphicFramePr>
        <p:xfrm>
          <a:off x="645253" y="1586670"/>
          <a:ext cx="7853496" cy="103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4619">
                  <a:extLst>
                    <a:ext uri="{9D8B030D-6E8A-4147-A177-3AD203B41FA5}">
                      <a16:colId xmlns:a16="http://schemas.microsoft.com/office/drawing/2014/main" val="347777070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893708686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3411076215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275526908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238122541"/>
                    </a:ext>
                  </a:extLst>
                </a:gridCol>
                <a:gridCol w="902413">
                  <a:extLst>
                    <a:ext uri="{9D8B030D-6E8A-4147-A177-3AD203B41FA5}">
                      <a16:colId xmlns:a16="http://schemas.microsoft.com/office/drawing/2014/main" val="222211835"/>
                    </a:ext>
                  </a:extLst>
                </a:gridCol>
              </a:tblGrid>
              <a:tr h="162472">
                <a:tc gridSpan="6"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매출액 현황 </a:t>
                      </a:r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단위 </a:t>
                      </a:r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: </a:t>
                      </a:r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백만원</a:t>
                      </a:r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5825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구분</a:t>
                      </a:r>
                      <a:endParaRPr lang="ko-KR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~2018</a:t>
                      </a:r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년</a:t>
                      </a:r>
                      <a:endParaRPr lang="ko-KR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2019</a:t>
                      </a:r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년</a:t>
                      </a:r>
                      <a:endParaRPr lang="ko-KR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2020</a:t>
                      </a:r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년</a:t>
                      </a:r>
                      <a:endParaRPr lang="ko-KR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2021</a:t>
                      </a:r>
                      <a:r>
                        <a:rPr lang="ko-KR" altLang="en-US" sz="11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년 </a:t>
                      </a:r>
                      <a:r>
                        <a:rPr lang="en-US" altLang="ko-KR" sz="11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7</a:t>
                      </a:r>
                      <a:r>
                        <a:rPr lang="ko-KR" altLang="en-US" sz="11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월 현재</a:t>
                      </a:r>
                      <a:endParaRPr lang="en-US" altLang="ko-KR" sz="1100" b="0" baseline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합계</a:t>
                      </a:r>
                      <a:endParaRPr lang="en-US" altLang="ko-KR" sz="1100" b="0" baseline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0091774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기업 총 매출액</a:t>
                      </a:r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재무제표 기준</a:t>
                      </a:r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0,000</a:t>
                      </a:r>
                      <a:endParaRPr lang="ko-KR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000</a:t>
                      </a:r>
                      <a:endParaRPr lang="ko-KR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0,000</a:t>
                      </a:r>
                      <a:endParaRPr lang="ko-KR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000</a:t>
                      </a:r>
                      <a:endParaRPr lang="ko-KR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00,000</a:t>
                      </a:r>
                      <a:endParaRPr lang="ko-KR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7170335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사업화 대상 기술을 통해 창출한 매출액</a:t>
                      </a:r>
                      <a:endParaRPr lang="ko-KR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000</a:t>
                      </a:r>
                      <a:endParaRPr lang="ko-KR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00</a:t>
                      </a:r>
                      <a:endParaRPr lang="ko-KR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000</a:t>
                      </a:r>
                      <a:endParaRPr lang="ko-KR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00</a:t>
                      </a:r>
                      <a:endParaRPr lang="ko-KR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0,000</a:t>
                      </a:r>
                      <a:endParaRPr lang="ko-KR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4651329"/>
                  </a:ext>
                </a:extLst>
              </a:tr>
            </a:tbl>
          </a:graphicData>
        </a:graphic>
      </p:graphicFrame>
      <p:sp>
        <p:nvSpPr>
          <p:cNvPr id="49" name="TextBox 48"/>
          <p:cNvSpPr txBox="1"/>
          <p:nvPr/>
        </p:nvSpPr>
        <p:spPr>
          <a:xfrm>
            <a:off x="645253" y="2763037"/>
            <a:ext cx="6447027" cy="276999"/>
          </a:xfrm>
          <a:prstGeom prst="rect">
            <a:avLst/>
          </a:prstGeom>
          <a:solidFill>
            <a:srgbClr val="FFFF99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sz="1200" dirty="0" smtClean="0"/>
              <a:t>▣ </a:t>
            </a:r>
            <a:r>
              <a:rPr lang="en-US" altLang="ko-KR" sz="1200" dirty="0" smtClean="0">
                <a:solidFill>
                  <a:srgbClr val="FF0000"/>
                </a:solidFill>
              </a:rPr>
              <a:t>“</a:t>
            </a:r>
            <a:r>
              <a:rPr lang="ko-KR" altLang="en-US" sz="1200" dirty="0" smtClean="0">
                <a:solidFill>
                  <a:srgbClr val="FF0000"/>
                </a:solidFill>
              </a:rPr>
              <a:t>사업화 대상 기술을 통해 창출한 매출액</a:t>
            </a:r>
            <a:r>
              <a:rPr lang="en-US" altLang="ko-KR" sz="1200" dirty="0" smtClean="0">
                <a:solidFill>
                  <a:srgbClr val="FF0000"/>
                </a:solidFill>
              </a:rPr>
              <a:t>” </a:t>
            </a:r>
            <a:r>
              <a:rPr lang="ko-KR" altLang="en-US" sz="1200" dirty="0" smtClean="0"/>
              <a:t>실적 상세 내역 </a:t>
            </a:r>
            <a:r>
              <a:rPr lang="en-US" altLang="ko-KR" sz="1200" dirty="0" smtClean="0">
                <a:solidFill>
                  <a:srgbClr val="FF0000"/>
                </a:solidFill>
              </a:rPr>
              <a:t>(‘19</a:t>
            </a:r>
            <a:r>
              <a:rPr lang="ko-KR" altLang="en-US" sz="1200" dirty="0" smtClean="0">
                <a:solidFill>
                  <a:srgbClr val="FF0000"/>
                </a:solidFill>
              </a:rPr>
              <a:t>년 이후</a:t>
            </a:r>
            <a:r>
              <a:rPr lang="en-US" altLang="ko-KR" sz="1200" dirty="0" smtClean="0">
                <a:solidFill>
                  <a:srgbClr val="FF0000"/>
                </a:solidFill>
              </a:rPr>
              <a:t>)</a:t>
            </a:r>
            <a:endParaRPr lang="ko-KR" altLang="en-US" sz="1200" dirty="0">
              <a:solidFill>
                <a:srgbClr val="FF0000"/>
              </a:solidFill>
            </a:endParaRPr>
          </a:p>
        </p:txBody>
      </p:sp>
      <p:graphicFrame>
        <p:nvGraphicFramePr>
          <p:cNvPr id="50" name="표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8882664"/>
              </p:ext>
            </p:extLst>
          </p:nvPr>
        </p:nvGraphicFramePr>
        <p:xfrm>
          <a:off x="659234" y="3181956"/>
          <a:ext cx="780120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4336">
                  <a:extLst>
                    <a:ext uri="{9D8B030D-6E8A-4147-A177-3AD203B41FA5}">
                      <a16:colId xmlns:a16="http://schemas.microsoft.com/office/drawing/2014/main" val="347777070"/>
                    </a:ext>
                  </a:extLst>
                </a:gridCol>
                <a:gridCol w="1154174">
                  <a:extLst>
                    <a:ext uri="{9D8B030D-6E8A-4147-A177-3AD203B41FA5}">
                      <a16:colId xmlns:a16="http://schemas.microsoft.com/office/drawing/2014/main" val="2238122541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3080187437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1835864946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3256840598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569360208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893473425"/>
                    </a:ext>
                  </a:extLst>
                </a:gridCol>
                <a:gridCol w="792090">
                  <a:extLst>
                    <a:ext uri="{9D8B030D-6E8A-4147-A177-3AD203B41FA5}">
                      <a16:colId xmlns:a16="http://schemas.microsoft.com/office/drawing/2014/main" val="227785139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연번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제품명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사업화내용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사업화형태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매출계약명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매출액</a:t>
                      </a:r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백만원</a:t>
                      </a:r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매출발생일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계약일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95825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현장 적용</a:t>
                      </a:r>
                      <a:endParaRPr lang="en-US" altLang="ko-KR" sz="1000" b="0" baseline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baseline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직접사업화</a:t>
                      </a:r>
                      <a:endParaRPr lang="en-US" altLang="ko-KR" sz="1000" b="0" baseline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0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‘19.00.00.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‘19.00.00.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00917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…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기술료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기술이전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…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‘19.00.00.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‘19.00.00.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71703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…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현장 적용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직접사업화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…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00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‘20.00.00.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‘20.00.00.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4232053"/>
                  </a:ext>
                </a:extLst>
              </a:tr>
              <a:tr h="19507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…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제품 판매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직접사업화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…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000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’20.00.00.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’20.00.00.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7691077"/>
                  </a:ext>
                </a:extLst>
              </a:tr>
              <a:tr h="14630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5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…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제품 판매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직접사업화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…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‘20.00.00.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‘20.00.00.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45653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6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…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현장 적용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직접사업화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…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00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‘21.00.00.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‘21.00.00.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4475826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7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…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기술료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기술이전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…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‘21.00.00.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‘21.00.00.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7176342"/>
                  </a:ext>
                </a:extLst>
              </a:tr>
              <a:tr h="121920">
                <a:tc gridSpan="5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계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00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5553453"/>
                  </a:ext>
                </a:extLst>
              </a:tr>
            </a:tbl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698589" y="5733256"/>
            <a:ext cx="666079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b="1" i="1" u="sng" dirty="0" smtClean="0">
                <a:solidFill>
                  <a:schemeClr val="accent1"/>
                </a:solidFill>
              </a:rPr>
              <a:t>※ (</a:t>
            </a:r>
            <a:r>
              <a:rPr lang="ko-KR" altLang="en-US" sz="1100" b="1" i="1" u="sng" dirty="0" smtClean="0">
                <a:solidFill>
                  <a:schemeClr val="accent1"/>
                </a:solidFill>
              </a:rPr>
              <a:t>참고</a:t>
            </a:r>
            <a:r>
              <a:rPr lang="en-US" altLang="ko-KR" sz="1100" b="1" i="1" u="sng" dirty="0" smtClean="0">
                <a:solidFill>
                  <a:schemeClr val="accent1"/>
                </a:solidFill>
              </a:rPr>
              <a:t>) </a:t>
            </a:r>
            <a:r>
              <a:rPr lang="ko-KR" altLang="en-US" sz="1100" b="1" i="1" u="sng" dirty="0" smtClean="0">
                <a:solidFill>
                  <a:schemeClr val="accent1"/>
                </a:solidFill>
              </a:rPr>
              <a:t>매출액 관련 증빙자료 및 표준 </a:t>
            </a:r>
            <a:r>
              <a:rPr lang="ko-KR" altLang="en-US" sz="1100" b="1" i="1" u="sng" dirty="0" err="1" smtClean="0">
                <a:solidFill>
                  <a:schemeClr val="accent1"/>
                </a:solidFill>
              </a:rPr>
              <a:t>제무재표</a:t>
            </a:r>
            <a:r>
              <a:rPr lang="ko-KR" altLang="en-US" sz="1100" b="1" i="1" u="sng" dirty="0" smtClean="0">
                <a:solidFill>
                  <a:schemeClr val="accent1"/>
                </a:solidFill>
              </a:rPr>
              <a:t> 증빙 필요합니다</a:t>
            </a:r>
            <a:r>
              <a:rPr lang="en-US" altLang="ko-KR" sz="1100" b="1" i="1" u="sng" dirty="0" smtClean="0">
                <a:solidFill>
                  <a:schemeClr val="accent1"/>
                </a:solidFill>
              </a:rPr>
              <a:t>. (</a:t>
            </a:r>
            <a:r>
              <a:rPr lang="ko-KR" altLang="en-US" sz="1100" b="1" i="1" u="sng" dirty="0" smtClean="0">
                <a:solidFill>
                  <a:schemeClr val="accent1"/>
                </a:solidFill>
              </a:rPr>
              <a:t>공고문 제출서류 목록 </a:t>
            </a:r>
            <a:r>
              <a:rPr lang="en-US" altLang="ko-KR" sz="1100" b="1" i="1" u="sng" dirty="0" smtClean="0">
                <a:solidFill>
                  <a:schemeClr val="accent1"/>
                </a:solidFill>
              </a:rPr>
              <a:t>6</a:t>
            </a:r>
            <a:r>
              <a:rPr lang="ko-KR" altLang="en-US" sz="1100" b="1" i="1" u="sng" dirty="0" smtClean="0">
                <a:solidFill>
                  <a:schemeClr val="accent1"/>
                </a:solidFill>
              </a:rPr>
              <a:t>번 및 </a:t>
            </a:r>
            <a:r>
              <a:rPr lang="en-US" altLang="ko-KR" sz="1100" b="1" i="1" u="sng" dirty="0" smtClean="0">
                <a:solidFill>
                  <a:schemeClr val="accent1"/>
                </a:solidFill>
              </a:rPr>
              <a:t>9</a:t>
            </a:r>
            <a:r>
              <a:rPr lang="ko-KR" altLang="en-US" sz="1100" b="1" i="1" u="sng" dirty="0" smtClean="0">
                <a:solidFill>
                  <a:schemeClr val="accent1"/>
                </a:solidFill>
              </a:rPr>
              <a:t>번</a:t>
            </a:r>
            <a:r>
              <a:rPr lang="en-US" altLang="ko-KR" sz="1100" b="1" i="1" u="sng" dirty="0" smtClean="0">
                <a:solidFill>
                  <a:schemeClr val="accent1"/>
                </a:solidFill>
              </a:rPr>
              <a:t>)</a:t>
            </a:r>
            <a:endParaRPr lang="ko-KR" altLang="en-US" sz="1100" b="1" i="1" u="sng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57747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2493</TotalTime>
  <Words>2450</Words>
  <Application>Microsoft Office PowerPoint</Application>
  <PresentationFormat>화면 슬라이드 쇼(4:3)</PresentationFormat>
  <Paragraphs>558</Paragraphs>
  <Slides>14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14</vt:i4>
      </vt:variant>
    </vt:vector>
  </HeadingPairs>
  <TitlesOfParts>
    <vt:vector size="19" baseType="lpstr">
      <vt:lpstr>HY헤드라인M</vt:lpstr>
      <vt:lpstr>맑은 고딕</vt:lpstr>
      <vt:lpstr>Arial</vt:lpstr>
      <vt:lpstr>Times New Roman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R&amp;D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Microsoft Corporation</dc:creator>
  <cp:lastModifiedBy>user</cp:lastModifiedBy>
  <cp:revision>257</cp:revision>
  <cp:lastPrinted>2021-08-12T08:35:10Z</cp:lastPrinted>
  <dcterms:created xsi:type="dcterms:W3CDTF">2006-10-05T04:04:58Z</dcterms:created>
  <dcterms:modified xsi:type="dcterms:W3CDTF">2021-08-13T01:34:30Z</dcterms:modified>
</cp:coreProperties>
</file>