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77" r:id="rId3"/>
    <p:sldId id="305" r:id="rId4"/>
    <p:sldId id="280" r:id="rId5"/>
    <p:sldId id="349" r:id="rId6"/>
    <p:sldId id="351" r:id="rId7"/>
    <p:sldId id="388" r:id="rId8"/>
    <p:sldId id="353" r:id="rId9"/>
    <p:sldId id="354" r:id="rId10"/>
    <p:sldId id="357" r:id="rId11"/>
    <p:sldId id="360" r:id="rId12"/>
    <p:sldId id="386" r:id="rId13"/>
    <p:sldId id="358" r:id="rId14"/>
    <p:sldId id="390" r:id="rId15"/>
    <p:sldId id="276" r:id="rId16"/>
    <p:sldId id="369" r:id="rId17"/>
    <p:sldId id="370" r:id="rId18"/>
    <p:sldId id="384" r:id="rId19"/>
    <p:sldId id="382" r:id="rId20"/>
    <p:sldId id="348" r:id="rId21"/>
    <p:sldId id="347" r:id="rId22"/>
    <p:sldId id="320" r:id="rId23"/>
    <p:sldId id="334" r:id="rId24"/>
    <p:sldId id="336" r:id="rId25"/>
    <p:sldId id="337" r:id="rId26"/>
    <p:sldId id="378" r:id="rId27"/>
    <p:sldId id="346" r:id="rId28"/>
    <p:sldId id="380" r:id="rId29"/>
    <p:sldId id="381" r:id="rId30"/>
    <p:sldId id="387" r:id="rId31"/>
    <p:sldId id="343" r:id="rId32"/>
    <p:sldId id="344" r:id="rId33"/>
    <p:sldId id="379" r:id="rId34"/>
    <p:sldId id="365" r:id="rId35"/>
  </p:sldIdLst>
  <p:sldSz cx="9144000" cy="6858000" type="screen4x3"/>
  <p:notesSz cx="6805613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49F9"/>
    <a:srgbClr val="335885"/>
    <a:srgbClr val="F0ECF4"/>
    <a:srgbClr val="EDF2F9"/>
    <a:srgbClr val="FFD85D"/>
    <a:srgbClr val="FFF7EF"/>
    <a:srgbClr val="FFFDFB"/>
    <a:srgbClr val="F8F68E"/>
    <a:srgbClr val="091625"/>
    <a:srgbClr val="FFD24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6" autoAdjust="0"/>
    <p:restoredTop sz="93048" autoAdjust="0"/>
  </p:normalViewPr>
  <p:slideViewPr>
    <p:cSldViewPr>
      <p:cViewPr>
        <p:scale>
          <a:sx n="75" d="100"/>
          <a:sy n="75" d="100"/>
        </p:scale>
        <p:origin x="-948" y="-72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00" d="100"/>
        <a:sy n="100" d="100"/>
      </p:scale>
      <p:origin x="0" y="520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3"/>
  <c:chart>
    <c:autoTitleDeleted val="1"/>
    <c:plotArea>
      <c:layout>
        <c:manualLayout>
          <c:layoutTarget val="inner"/>
          <c:xMode val="edge"/>
          <c:yMode val="edge"/>
          <c:x val="4.330990697402011E-2"/>
          <c:y val="0"/>
          <c:w val="0.94852850557746959"/>
          <c:h val="0.8783076258095377"/>
        </c:manualLayout>
      </c:layout>
      <c:barChart>
        <c:barDir val="col"/>
        <c:grouping val="stacked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dLbls>
            <c:dLbl>
              <c:idx val="6"/>
              <c:delete val="1"/>
            </c:dLbl>
            <c:txPr>
              <a:bodyPr/>
              <a:lstStyle/>
              <a:p>
                <a:pPr>
                  <a:defRPr sz="900" b="1" baseline="0">
                    <a:solidFill>
                      <a:schemeClr val="accent4">
                        <a:lumMod val="50000"/>
                      </a:schemeClr>
                    </a:solidFill>
                  </a:defRPr>
                </a:pPr>
                <a:endParaRPr lang="ko-KR"/>
              </a:p>
            </c:txPr>
            <c:showVal val="1"/>
          </c:dLbls>
          <c:cat>
            <c:strRef>
              <c:f>Sheet1!$A$2:$A$9</c:f>
              <c:strCache>
                <c:ptCount val="8"/>
                <c:pt idx="0">
                  <c:v>´10</c:v>
                </c:pt>
                <c:pt idx="1">
                  <c:v>´11</c:v>
                </c:pt>
                <c:pt idx="2">
                  <c:v>´12</c:v>
                </c:pt>
                <c:pt idx="3">
                  <c:v>´13</c:v>
                </c:pt>
                <c:pt idx="4">
                  <c:v>´14</c:v>
                </c:pt>
                <c:pt idx="5">
                  <c:v>´15</c:v>
                </c:pt>
                <c:pt idx="6">
                  <c:v>…</c:v>
                </c:pt>
                <c:pt idx="7">
                  <c:v>´20</c:v>
                </c:pt>
              </c:strCache>
            </c:strRef>
          </c:cat>
          <c:val>
            <c:numRef>
              <c:f>Sheet1!$B$2:$B$9</c:f>
              <c:numCache>
                <c:formatCode>#,##0</c:formatCode>
                <c:ptCount val="8"/>
                <c:pt idx="0">
                  <c:v>2060</c:v>
                </c:pt>
                <c:pt idx="1">
                  <c:v>2067</c:v>
                </c:pt>
                <c:pt idx="2">
                  <c:v>2452</c:v>
                </c:pt>
                <c:pt idx="3">
                  <c:v>2805</c:v>
                </c:pt>
                <c:pt idx="4">
                  <c:v>3209</c:v>
                </c:pt>
                <c:pt idx="5">
                  <c:v>3671</c:v>
                </c:pt>
                <c:pt idx="6" formatCode="General">
                  <c:v>0</c:v>
                </c:pt>
                <c:pt idx="7">
                  <c:v>7192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</c:spPr>
          <c:dLbls>
            <c:dLbl>
              <c:idx val="7"/>
              <c:tx>
                <c:rich>
                  <a:bodyPr/>
                  <a:lstStyle/>
                  <a:p>
                    <a:r>
                      <a:rPr lang="en-US" altLang="en-US" sz="900" b="1" smtClean="0"/>
                      <a:t>7,096</a:t>
                    </a:r>
                    <a:endParaRPr lang="en-US" altLang="en-US" sz="900" b="1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900" b="1">
                    <a:solidFill>
                      <a:schemeClr val="accent4">
                        <a:lumMod val="50000"/>
                      </a:schemeClr>
                    </a:solidFill>
                  </a:defRPr>
                </a:pPr>
                <a:endParaRPr lang="ko-KR"/>
              </a:p>
            </c:txPr>
            <c:showVal val="1"/>
          </c:dLbls>
          <c:cat>
            <c:strRef>
              <c:f>Sheet1!$A$2:$A$9</c:f>
              <c:strCache>
                <c:ptCount val="8"/>
                <c:pt idx="0">
                  <c:v>´10</c:v>
                </c:pt>
                <c:pt idx="1">
                  <c:v>´11</c:v>
                </c:pt>
                <c:pt idx="2">
                  <c:v>´12</c:v>
                </c:pt>
                <c:pt idx="3">
                  <c:v>´13</c:v>
                </c:pt>
                <c:pt idx="4">
                  <c:v>´14</c:v>
                </c:pt>
                <c:pt idx="5">
                  <c:v>´15</c:v>
                </c:pt>
                <c:pt idx="6">
                  <c:v>…</c:v>
                </c:pt>
                <c:pt idx="7">
                  <c:v>´20</c:v>
                </c:pt>
              </c:strCache>
            </c:strRef>
          </c:cat>
          <c:val>
            <c:numRef>
              <c:f>Sheet1!$C$2:$C$9</c:f>
              <c:numCache>
                <c:formatCode>#,##0</c:formatCode>
                <c:ptCount val="8"/>
                <c:pt idx="0">
                  <c:v>2032</c:v>
                </c:pt>
                <c:pt idx="1">
                  <c:v>2243</c:v>
                </c:pt>
                <c:pt idx="2">
                  <c:v>2418</c:v>
                </c:pt>
                <c:pt idx="3">
                  <c:v>2767</c:v>
                </c:pt>
                <c:pt idx="4">
                  <c:v>3165</c:v>
                </c:pt>
                <c:pt idx="5">
                  <c:v>3621</c:v>
                </c:pt>
                <c:pt idx="7" formatCode="General">
                  <c:v>7096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계열 3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</c:spPr>
          <c:dLbls>
            <c:delete val="1"/>
          </c:dLbls>
          <c:cat>
            <c:strRef>
              <c:f>Sheet1!$A$2:$A$9</c:f>
              <c:strCache>
                <c:ptCount val="8"/>
                <c:pt idx="0">
                  <c:v>´10</c:v>
                </c:pt>
                <c:pt idx="1">
                  <c:v>´11</c:v>
                </c:pt>
                <c:pt idx="2">
                  <c:v>´12</c:v>
                </c:pt>
                <c:pt idx="3">
                  <c:v>´13</c:v>
                </c:pt>
                <c:pt idx="4">
                  <c:v>´14</c:v>
                </c:pt>
                <c:pt idx="5">
                  <c:v>´15</c:v>
                </c:pt>
                <c:pt idx="6">
                  <c:v>…</c:v>
                </c:pt>
                <c:pt idx="7">
                  <c:v>´20</c:v>
                </c:pt>
              </c:strCache>
            </c:strRef>
          </c:cat>
          <c:val>
            <c:numRef>
              <c:f>Sheet1!$D$2:$D$9</c:f>
              <c:numCache>
                <c:formatCode>#,##0</c:formatCode>
                <c:ptCount val="8"/>
                <c:pt idx="0">
                  <c:v>1658</c:v>
                </c:pt>
                <c:pt idx="1">
                  <c:v>1851</c:v>
                </c:pt>
                <c:pt idx="2">
                  <c:v>2087</c:v>
                </c:pt>
                <c:pt idx="3">
                  <c:v>2388</c:v>
                </c:pt>
                <c:pt idx="4">
                  <c:v>2732</c:v>
                </c:pt>
                <c:pt idx="5">
                  <c:v>3125</c:v>
                </c:pt>
                <c:pt idx="7">
                  <c:v>6123</c:v>
                </c:pt>
              </c:numCache>
            </c:numRef>
          </c:val>
        </c:ser>
        <c:dLbls>
          <c:showVal val="1"/>
        </c:dLbls>
        <c:gapWidth val="116"/>
        <c:overlap val="100"/>
        <c:axId val="150393984"/>
        <c:axId val="150395520"/>
      </c:barChart>
      <c:catAx>
        <c:axId val="15039398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400"/>
            </a:pPr>
            <a:endParaRPr lang="ko-KR"/>
          </a:p>
        </c:txPr>
        <c:crossAx val="150395520"/>
        <c:crosses val="autoZero"/>
        <c:auto val="1"/>
        <c:lblAlgn val="ctr"/>
        <c:lblOffset val="100"/>
      </c:catAx>
      <c:valAx>
        <c:axId val="150395520"/>
        <c:scaling>
          <c:orientation val="minMax"/>
        </c:scaling>
        <c:delete val="1"/>
        <c:axPos val="l"/>
        <c:numFmt formatCode="#,##0" sourceLinked="1"/>
        <c:tickLblPos val="none"/>
        <c:crossAx val="150393984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ko-KR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4"/>
            <a:ext cx="2949099" cy="496967"/>
          </a:xfrm>
          <a:prstGeom prst="rect">
            <a:avLst/>
          </a:prstGeom>
        </p:spPr>
        <p:txBody>
          <a:bodyPr vert="horz" lIns="91389" tIns="45697" rIns="91389" bIns="4569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4944" y="4"/>
            <a:ext cx="2949099" cy="496967"/>
          </a:xfrm>
          <a:prstGeom prst="rect">
            <a:avLst/>
          </a:prstGeom>
        </p:spPr>
        <p:txBody>
          <a:bodyPr vert="horz" lIns="91389" tIns="45697" rIns="91389" bIns="45697" rtlCol="0"/>
          <a:lstStyle>
            <a:lvl1pPr algn="r">
              <a:defRPr sz="1200"/>
            </a:lvl1pPr>
          </a:lstStyle>
          <a:p>
            <a:fld id="{AAF24331-F8FE-4B0A-9FA2-A1389E4B4DF5}" type="datetimeFigureOut">
              <a:rPr lang="ko-KR" altLang="en-US" smtClean="0"/>
              <a:pPr/>
              <a:t>2011-02-09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89" tIns="45697" rIns="91389" bIns="4569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562" y="4721186"/>
            <a:ext cx="5444490" cy="4472702"/>
          </a:xfrm>
          <a:prstGeom prst="rect">
            <a:avLst/>
          </a:prstGeom>
        </p:spPr>
        <p:txBody>
          <a:bodyPr vert="horz" lIns="91389" tIns="45697" rIns="91389" bIns="45697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5" y="9440651"/>
            <a:ext cx="2949099" cy="496967"/>
          </a:xfrm>
          <a:prstGeom prst="rect">
            <a:avLst/>
          </a:prstGeom>
        </p:spPr>
        <p:txBody>
          <a:bodyPr vert="horz" lIns="91389" tIns="45697" rIns="91389" bIns="4569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4944" y="9440651"/>
            <a:ext cx="2949099" cy="496967"/>
          </a:xfrm>
          <a:prstGeom prst="rect">
            <a:avLst/>
          </a:prstGeom>
        </p:spPr>
        <p:txBody>
          <a:bodyPr vert="horz" lIns="91389" tIns="45697" rIns="91389" bIns="45697" rtlCol="0" anchor="b"/>
          <a:lstStyle>
            <a:lvl1pPr algn="r">
              <a:defRPr sz="1200"/>
            </a:lvl1pPr>
          </a:lstStyle>
          <a:p>
            <a:fld id="{BA69F62F-E8F6-4C68-9911-6E9D0C91EE4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9F62F-E8F6-4C68-9911-6E9D0C91EE41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9F62F-E8F6-4C68-9911-6E9D0C91EE41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9F62F-E8F6-4C68-9911-6E9D0C91EE41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9F62F-E8F6-4C68-9911-6E9D0C91EE41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9F62F-E8F6-4C68-9911-6E9D0C91EE41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9F62F-E8F6-4C68-9911-6E9D0C91EE41}" type="slidenum">
              <a:rPr lang="ko-KR" altLang="en-US" smtClean="0"/>
              <a:pPr/>
              <a:t>32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EA832-18C9-4362-B8CE-8D7E3C5DEA86}" type="datetimeFigureOut">
              <a:rPr lang="ko-KR" altLang="en-US" smtClean="0"/>
              <a:pPr/>
              <a:t>2011-02-09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07DE3-C78E-457D-93BE-59860A5C3A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>
            <a:lvl1pPr>
              <a:buFontTx/>
              <a:buBlip>
                <a:blip r:embed="rId2"/>
              </a:buBlip>
              <a:defRPr sz="2200" b="0">
                <a:latin typeface="HY견고딕" pitchFamily="18" charset="-127"/>
                <a:ea typeface="HY견고딕" pitchFamily="18" charset="-127"/>
              </a:defRPr>
            </a:lvl1pPr>
            <a:lvl2pPr>
              <a:buFontTx/>
              <a:buBlip>
                <a:blip r:embed="rId3"/>
              </a:buBlip>
              <a:defRPr sz="2000">
                <a:latin typeface="HY견고딕" pitchFamily="18" charset="-127"/>
                <a:ea typeface="HY견고딕" pitchFamily="18" charset="-127"/>
              </a:defRPr>
            </a:lvl2pPr>
            <a:lvl3pPr>
              <a:buFontTx/>
              <a:buBlip>
                <a:blip r:embed="rId4"/>
              </a:buBlip>
              <a:defRPr/>
            </a:lvl3pPr>
            <a:lvl4pPr>
              <a:buFontTx/>
              <a:buBlip>
                <a:blip r:embed="rId4"/>
              </a:buBlip>
              <a:defRPr/>
            </a:lvl4pPr>
            <a:lvl5pPr>
              <a:buFontTx/>
              <a:buBlip>
                <a:blip r:embed="rId4"/>
              </a:buBlip>
              <a:defRPr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EA832-18C9-4362-B8CE-8D7E3C5DEA86}" type="datetimeFigureOut">
              <a:rPr lang="ko-KR" altLang="en-US" smtClean="0"/>
              <a:pPr/>
              <a:t>2011-02-09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600">
                <a:latin typeface="HY견고딕" pitchFamily="18" charset="-127"/>
                <a:ea typeface="HY견고딕" pitchFamily="18" charset="-127"/>
              </a:defRPr>
            </a:lvl1pPr>
          </a:lstStyle>
          <a:p>
            <a:fld id="{47707DE3-C78E-457D-93BE-59860A5C3A8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직사각형 6"/>
          <p:cNvSpPr/>
          <p:nvPr userDrawn="1"/>
        </p:nvSpPr>
        <p:spPr>
          <a:xfrm>
            <a:off x="0" y="0"/>
            <a:ext cx="9144000" cy="857250"/>
          </a:xfrm>
          <a:prstGeom prst="rect">
            <a:avLst/>
          </a:prstGeom>
          <a:gradFill flip="none" rotWithShape="1">
            <a:gsLst>
              <a:gs pos="18000">
                <a:schemeClr val="accent1">
                  <a:lumMod val="75000"/>
                </a:schemeClr>
              </a:gs>
              <a:gs pos="99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027" name="Picture 3" descr="화이트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44450"/>
            <a:ext cx="126047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358246" cy="504056"/>
          </a:xfrm>
        </p:spPr>
        <p:txBody>
          <a:bodyPr>
            <a:normAutofit/>
          </a:bodyPr>
          <a:lstStyle>
            <a:lvl1pPr algn="l">
              <a:defRPr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EA832-18C9-4362-B8CE-8D7E3C5DEA86}" type="datetimeFigureOut">
              <a:rPr lang="ko-KR" altLang="en-US" smtClean="0"/>
              <a:pPr/>
              <a:t>2011-02-09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07DE3-C78E-457D-93BE-59860A5C3A8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직사각형 7"/>
          <p:cNvSpPr/>
          <p:nvPr userDrawn="1"/>
        </p:nvSpPr>
        <p:spPr>
          <a:xfrm>
            <a:off x="-36512" y="0"/>
            <a:ext cx="216024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 userDrawn="1"/>
        </p:nvSpPr>
        <p:spPr>
          <a:xfrm>
            <a:off x="2411760" y="2276872"/>
            <a:ext cx="3312368" cy="16561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168882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18864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EA832-18C9-4362-B8CE-8D7E3C5DEA86}" type="datetimeFigureOut">
              <a:rPr lang="ko-KR" altLang="en-US" smtClean="0"/>
              <a:pPr/>
              <a:t>2011-02-09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07DE3-C78E-457D-93BE-59860A5C3A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EA832-18C9-4362-B8CE-8D7E3C5DEA86}" type="datetimeFigureOut">
              <a:rPr lang="ko-KR" altLang="en-US" smtClean="0"/>
              <a:pPr/>
              <a:t>2011-02-09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07DE3-C78E-457D-93BE-59860A5C3A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EA832-18C9-4362-B8CE-8D7E3C5DEA86}" type="datetimeFigureOut">
              <a:rPr lang="ko-KR" altLang="en-US" smtClean="0"/>
              <a:pPr/>
              <a:t>2011-02-09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07DE3-C78E-457D-93BE-59860A5C3A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EA832-18C9-4362-B8CE-8D7E3C5DEA86}" type="datetimeFigureOut">
              <a:rPr lang="ko-KR" altLang="en-US" smtClean="0"/>
              <a:pPr/>
              <a:t>2011-02-09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07DE3-C78E-457D-93BE-59860A5C3A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EA832-18C9-4362-B8CE-8D7E3C5DEA86}" type="datetimeFigureOut">
              <a:rPr lang="ko-KR" altLang="en-US" smtClean="0"/>
              <a:pPr/>
              <a:t>2011-02-09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07DE3-C78E-457D-93BE-59860A5C3A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EA832-18C9-4362-B8CE-8D7E3C5DEA86}" type="datetimeFigureOut">
              <a:rPr lang="ko-KR" altLang="en-US" smtClean="0"/>
              <a:pPr/>
              <a:t>2011-02-09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07DE3-C78E-457D-93BE-59860A5C3A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EA832-18C9-4362-B8CE-8D7E3C5DEA86}" type="datetimeFigureOut">
              <a:rPr lang="ko-KR" altLang="en-US" smtClean="0"/>
              <a:pPr/>
              <a:t>2011-02-09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07DE3-C78E-457D-93BE-59860A5C3A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EA832-18C9-4362-B8CE-8D7E3C5DEA86}" type="datetimeFigureOut">
              <a:rPr lang="ko-KR" altLang="en-US" smtClean="0"/>
              <a:pPr/>
              <a:t>2011-02-09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07DE3-C78E-457D-93BE-59860A5C3A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4"/>
          <p:cNvSpPr txBox="1">
            <a:spLocks noChangeArrowheads="1"/>
          </p:cNvSpPr>
          <p:nvPr/>
        </p:nvSpPr>
        <p:spPr bwMode="auto">
          <a:xfrm>
            <a:off x="0" y="577851"/>
            <a:ext cx="8862646" cy="21544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54864" tIns="0" rIns="0" bIns="0" anchor="ctr">
            <a:spAutoFit/>
          </a:bodyPr>
          <a:lstStyle/>
          <a:p>
            <a:pPr algn="l">
              <a:spcBef>
                <a:spcPct val="50000"/>
              </a:spcBef>
              <a:tabLst>
                <a:tab pos="311150" algn="l"/>
              </a:tabLst>
              <a:defRPr/>
            </a:pPr>
            <a:r>
              <a:rPr lang="ko-KR" altLang="en-GB" sz="1400" b="1">
                <a:solidFill>
                  <a:schemeClr val="bg1"/>
                </a:solidFill>
                <a:latin typeface="Arial" charset="0"/>
              </a:rPr>
              <a:t>	</a:t>
            </a:r>
            <a:endParaRPr lang="ko-KR" altLang="en-GB" sz="1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60518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51693" y="3581401"/>
            <a:ext cx="8440615" cy="369332"/>
          </a:xfrm>
        </p:spPr>
        <p:txBody>
          <a:bodyPr lIns="0" tIns="0" rIns="0">
            <a:spAutoFit/>
          </a:bodyPr>
          <a:lstStyle>
            <a:lvl1pPr>
              <a:spcBef>
                <a:spcPts val="500"/>
              </a:spcBef>
              <a:defRPr sz="2400"/>
            </a:lvl1pPr>
          </a:lstStyle>
          <a:p>
            <a:r>
              <a:rPr lang="ko-KR" altLang="en-GB"/>
              <a:t>마스터 부제목 스타일 편집</a:t>
            </a:r>
          </a:p>
        </p:txBody>
      </p:sp>
      <p:sp>
        <p:nvSpPr>
          <p:cNvPr id="60518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51693" y="2239963"/>
            <a:ext cx="8440615" cy="492443"/>
          </a:xfrm>
        </p:spPr>
        <p:txBody>
          <a:bodyPr/>
          <a:lstStyle>
            <a:lvl1pPr>
              <a:defRPr sz="3200" b="1"/>
            </a:lvl1pPr>
          </a:lstStyle>
          <a:p>
            <a:r>
              <a:rPr lang="ko-KR" altLang="en-GB"/>
              <a:t>마스터 제목 스타일 편집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435" y="4406901"/>
            <a:ext cx="7772400" cy="615553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51692" y="1600200"/>
            <a:ext cx="4149969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2339" y="1600200"/>
            <a:ext cx="4149969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77108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270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270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435" cy="30777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538" y="273051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30777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438092" y="931863"/>
            <a:ext cx="1354217" cy="531653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4366" y="931863"/>
            <a:ext cx="6195646" cy="531653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7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EA832-18C9-4362-B8CE-8D7E3C5DEA86}" type="datetimeFigureOut">
              <a:rPr lang="ko-KR" altLang="en-US" smtClean="0"/>
              <a:pPr/>
              <a:t>2011-02-09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707DE3-C78E-457D-93BE-59860A5C3A8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140677" y="1371600"/>
            <a:ext cx="8862646" cy="5257800"/>
            <a:chOff x="96" y="864"/>
            <a:chExt cx="6048" cy="3312"/>
          </a:xfrm>
        </p:grpSpPr>
        <p:grpSp>
          <p:nvGrpSpPr>
            <p:cNvPr id="3" name="Group 9"/>
            <p:cNvGrpSpPr>
              <a:grpSpLocks/>
            </p:cNvGrpSpPr>
            <p:nvPr/>
          </p:nvGrpSpPr>
          <p:grpSpPr bwMode="auto">
            <a:xfrm>
              <a:off x="96" y="864"/>
              <a:ext cx="6048" cy="3312"/>
              <a:chOff x="96" y="864"/>
              <a:chExt cx="6048" cy="3312"/>
            </a:xfrm>
          </p:grpSpPr>
          <p:sp>
            <p:nvSpPr>
              <p:cNvPr id="591882" name="Line 10"/>
              <p:cNvSpPr>
                <a:spLocks noChangeShapeType="1"/>
              </p:cNvSpPr>
              <p:nvPr/>
            </p:nvSpPr>
            <p:spPr bwMode="auto">
              <a:xfrm>
                <a:off x="96" y="1008"/>
                <a:ext cx="6048" cy="0"/>
              </a:xfrm>
              <a:prstGeom prst="line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anchor="ctr"/>
              <a:lstStyle/>
              <a:p>
                <a:pPr algn="l">
                  <a:defRPr/>
                </a:pPr>
                <a:endParaRPr lang="ko-KR" altLang="en-US">
                  <a:latin typeface="Arial" charset="0"/>
                </a:endParaRPr>
              </a:p>
            </p:txBody>
          </p:sp>
          <p:sp>
            <p:nvSpPr>
              <p:cNvPr id="591883" name="Line 11"/>
              <p:cNvSpPr>
                <a:spLocks noChangeShapeType="1"/>
              </p:cNvSpPr>
              <p:nvPr/>
            </p:nvSpPr>
            <p:spPr bwMode="auto">
              <a:xfrm>
                <a:off x="96" y="3936"/>
                <a:ext cx="6048" cy="0"/>
              </a:xfrm>
              <a:prstGeom prst="line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anchor="ctr"/>
              <a:lstStyle/>
              <a:p>
                <a:pPr algn="l">
                  <a:defRPr/>
                </a:pPr>
                <a:endParaRPr lang="ko-KR" altLang="en-US">
                  <a:latin typeface="Arial" charset="0"/>
                </a:endParaRPr>
              </a:p>
            </p:txBody>
          </p:sp>
          <p:sp>
            <p:nvSpPr>
              <p:cNvPr id="591884" name="Line 12"/>
              <p:cNvSpPr>
                <a:spLocks noChangeShapeType="1"/>
              </p:cNvSpPr>
              <p:nvPr/>
            </p:nvSpPr>
            <p:spPr bwMode="auto">
              <a:xfrm flipV="1">
                <a:off x="240" y="864"/>
                <a:ext cx="0" cy="3312"/>
              </a:xfrm>
              <a:prstGeom prst="line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anchor="ctr"/>
              <a:lstStyle/>
              <a:p>
                <a:pPr algn="l">
                  <a:defRPr/>
                </a:pPr>
                <a:endParaRPr lang="ko-KR" altLang="en-US">
                  <a:latin typeface="Arial" charset="0"/>
                </a:endParaRPr>
              </a:p>
            </p:txBody>
          </p:sp>
          <p:sp>
            <p:nvSpPr>
              <p:cNvPr id="591885" name="Line 13"/>
              <p:cNvSpPr>
                <a:spLocks noChangeShapeType="1"/>
              </p:cNvSpPr>
              <p:nvPr/>
            </p:nvSpPr>
            <p:spPr bwMode="auto">
              <a:xfrm flipV="1">
                <a:off x="6000" y="864"/>
                <a:ext cx="0" cy="3312"/>
              </a:xfrm>
              <a:prstGeom prst="line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anchor="ctr"/>
              <a:lstStyle/>
              <a:p>
                <a:pPr algn="l">
                  <a:defRPr/>
                </a:pPr>
                <a:endParaRPr lang="ko-KR" altLang="en-US">
                  <a:latin typeface="Arial" charset="0"/>
                </a:endParaRPr>
              </a:p>
            </p:txBody>
          </p:sp>
        </p:grpSp>
        <p:sp>
          <p:nvSpPr>
            <p:cNvPr id="591891" name="Line 19"/>
            <p:cNvSpPr>
              <a:spLocks noChangeShapeType="1"/>
            </p:cNvSpPr>
            <p:nvPr userDrawn="1"/>
          </p:nvSpPr>
          <p:spPr bwMode="auto">
            <a:xfrm>
              <a:off x="96" y="1344"/>
              <a:ext cx="144" cy="0"/>
            </a:xfrm>
            <a:prstGeom prst="line">
              <a:avLst/>
            </a:prstGeom>
            <a:noFill/>
            <a:ln w="12700">
              <a:noFill/>
              <a:round/>
              <a:headEnd/>
              <a:tailEnd/>
            </a:ln>
            <a:effectLst/>
          </p:spPr>
          <p:txBody>
            <a:bodyPr lIns="90000" tIns="46800" rIns="90000" bIns="46800" anchor="ctr"/>
            <a:lstStyle/>
            <a:p>
              <a:pPr algn="l">
                <a:defRPr/>
              </a:pPr>
              <a:endParaRPr lang="ko-KR" altLang="en-US">
                <a:latin typeface="Arial" charset="0"/>
              </a:endParaRPr>
            </a:p>
          </p:txBody>
        </p:sp>
      </p:grp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344366" y="931864"/>
            <a:ext cx="844794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GB" smtClean="0"/>
              <a:t>마스터 제목 스타일 편집</a:t>
            </a:r>
          </a:p>
        </p:txBody>
      </p:sp>
      <p:sp>
        <p:nvSpPr>
          <p:cNvPr id="59187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486400" y="6499225"/>
            <a:ext cx="28956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20000"/>
              </a:spcBef>
              <a:defRPr sz="700">
                <a:latin typeface="Arial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91879" name="Rectangle 7"/>
          <p:cNvSpPr>
            <a:spLocks noChangeArrowheads="1"/>
          </p:cNvSpPr>
          <p:nvPr/>
        </p:nvSpPr>
        <p:spPr bwMode="auto">
          <a:xfrm>
            <a:off x="8481646" y="6524625"/>
            <a:ext cx="310662" cy="241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0" rIns="0" bIns="0" anchor="b"/>
          <a:lstStyle/>
          <a:p>
            <a:pPr algn="r" eaLnBrk="0" hangingPunct="0">
              <a:defRPr/>
            </a:pPr>
            <a:fld id="{97E18C51-BD19-43FE-90B1-B4EC7988A76E}" type="slidenum">
              <a:rPr lang="ko-KR" altLang="en-GB" sz="1000">
                <a:latin typeface="Arial" charset="0"/>
              </a:rPr>
              <a:pPr algn="r" eaLnBrk="0" hangingPunct="0">
                <a:defRPr/>
              </a:pPr>
              <a:t>‹#›</a:t>
            </a:fld>
            <a:endParaRPr lang="en-GB" altLang="ko-KR" sz="1000">
              <a:latin typeface="Arial" charset="0"/>
            </a:endParaRPr>
          </a:p>
        </p:txBody>
      </p:sp>
      <p:sp>
        <p:nvSpPr>
          <p:cNvPr id="591886" name="Text Box 14"/>
          <p:cNvSpPr txBox="1">
            <a:spLocks noChangeArrowheads="1"/>
          </p:cNvSpPr>
          <p:nvPr/>
        </p:nvSpPr>
        <p:spPr bwMode="auto">
          <a:xfrm>
            <a:off x="0" y="577851"/>
            <a:ext cx="8862646" cy="21544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54864" tIns="0" rIns="0" bIns="0" anchor="ctr">
            <a:spAutoFit/>
          </a:bodyPr>
          <a:lstStyle/>
          <a:p>
            <a:pPr algn="l">
              <a:spcBef>
                <a:spcPct val="50000"/>
              </a:spcBef>
              <a:tabLst>
                <a:tab pos="311150" algn="l"/>
              </a:tabLst>
              <a:defRPr/>
            </a:pPr>
            <a:r>
              <a:rPr lang="ko-KR" altLang="en-GB" sz="1400" b="1">
                <a:solidFill>
                  <a:schemeClr val="bg1"/>
                </a:solidFill>
                <a:latin typeface="Arial" charset="0"/>
              </a:rPr>
              <a:t>	</a:t>
            </a:r>
            <a:endParaRPr lang="ko-KR" altLang="en-GB" sz="1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031" name="Rectangle 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1693" y="1600200"/>
            <a:ext cx="8440615" cy="4648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vert="horz" wrap="square" lIns="91440" tIns="91440" rIns="9144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GB" smtClean="0"/>
              <a:t>마스터 텍스트 스타일을 편집합니다</a:t>
            </a:r>
          </a:p>
          <a:p>
            <a:pPr lvl="1"/>
            <a:r>
              <a:rPr lang="ko-KR" altLang="en-GB" smtClean="0"/>
              <a:t>둘째 수준</a:t>
            </a:r>
          </a:p>
          <a:p>
            <a:pPr lvl="2"/>
            <a:r>
              <a:rPr lang="ko-KR" altLang="en-GB" smtClean="0"/>
              <a:t>셋째 수준</a:t>
            </a:r>
          </a:p>
          <a:p>
            <a:pPr lvl="3"/>
            <a:r>
              <a:rPr lang="ko-KR" altLang="en-GB" smtClean="0"/>
              <a:t>넷째 수준</a:t>
            </a:r>
          </a:p>
          <a:p>
            <a:pPr lvl="4"/>
            <a:r>
              <a:rPr lang="ko-KR" altLang="en-GB" smtClean="0"/>
              <a:t>다섯째 수준</a:t>
            </a:r>
          </a:p>
        </p:txBody>
      </p:sp>
      <p:pic>
        <p:nvPicPr>
          <p:cNvPr id="1032" name="Picture 6" descr="C:\Documents and Settings\user\바탕 화면\건교평로고기본형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20615" y="6615113"/>
            <a:ext cx="638908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12" descr="sub_logo"/>
          <p:cNvPicPr>
            <a:picLocks noChangeAspect="1" noChangeArrowheads="1"/>
          </p:cNvPicPr>
          <p:nvPr/>
        </p:nvPicPr>
        <p:blipFill>
          <a:blip r:embed="rId14" cstate="print"/>
          <a:srcRect t="23068" b="23068"/>
          <a:stretch>
            <a:fillRect/>
          </a:stretch>
        </p:blipFill>
        <p:spPr bwMode="auto">
          <a:xfrm>
            <a:off x="1504951" y="6616701"/>
            <a:ext cx="709246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5" descr="C:\Documents and Settings\user\바탕 화면\국토해양부로고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13593" y="6580188"/>
            <a:ext cx="461597" cy="27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HY견고딕" pitchFamily="18" charset="-127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HY견고딕" pitchFamily="18" charset="-127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HY견고딕" pitchFamily="18" charset="-127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HY견고딕" pitchFamily="18" charset="-127"/>
        </a:defRPr>
      </a:lvl5pPr>
      <a:lvl6pPr marL="457200"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" charset="0"/>
          <a:ea typeface="HY견고딕" pitchFamily="18" charset="-127"/>
        </a:defRPr>
      </a:lvl6pPr>
      <a:lvl7pPr marL="914400"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" charset="0"/>
          <a:ea typeface="HY견고딕" pitchFamily="18" charset="-127"/>
        </a:defRPr>
      </a:lvl7pPr>
      <a:lvl8pPr marL="1371600"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" charset="0"/>
          <a:ea typeface="HY견고딕" pitchFamily="18" charset="-127"/>
        </a:defRPr>
      </a:lvl8pPr>
      <a:lvl9pPr marL="1828800" algn="l" rtl="0" fontAlgn="base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" charset="0"/>
          <a:ea typeface="HY견고딕" pitchFamily="18" charset="-127"/>
        </a:defRPr>
      </a:lvl9pPr>
    </p:titleStyle>
    <p:bodyStyle>
      <a:lvl1pPr marL="342900" indent="-342900" algn="l" defTabSz="900113" rtl="0" eaLnBrk="0" fontAlgn="base" hangingPunct="0">
        <a:spcBef>
          <a:spcPts val="1500"/>
        </a:spcBef>
        <a:spcAft>
          <a:spcPct val="0"/>
        </a:spcAft>
        <a:buClr>
          <a:schemeClr val="tx1"/>
        </a:buClr>
        <a:buFont typeface="Wingdings" pitchFamily="2" charset="2"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284163" indent="-282575" algn="l" defTabSz="900113" rtl="0" eaLnBrk="0" fontAlgn="base" hangingPunct="0">
        <a:spcBef>
          <a:spcPts val="1000"/>
        </a:spcBef>
        <a:spcAft>
          <a:spcPct val="0"/>
        </a:spcAft>
        <a:buClr>
          <a:schemeClr val="tx1"/>
        </a:buClr>
        <a:buFont typeface="Wingdings" pitchFamily="2" charset="2"/>
        <a:buChar char="n"/>
        <a:defRPr sz="1400">
          <a:solidFill>
            <a:schemeClr val="tx1"/>
          </a:solidFill>
          <a:latin typeface="+mn-lt"/>
          <a:ea typeface="+mn-ea"/>
        </a:defRPr>
      </a:lvl2pPr>
      <a:lvl3pPr marL="542925" indent="-257175" algn="l" defTabSz="900113" rtl="0" eaLnBrk="0" fontAlgn="base" hangingPunct="0">
        <a:spcBef>
          <a:spcPts val="500"/>
        </a:spcBef>
        <a:spcAft>
          <a:spcPct val="0"/>
        </a:spcAft>
        <a:buClr>
          <a:schemeClr val="tx1"/>
        </a:buClr>
        <a:buFont typeface="Arial" pitchFamily="34" charset="0"/>
        <a:buChar char="–"/>
        <a:defRPr sz="1400">
          <a:solidFill>
            <a:schemeClr val="tx1"/>
          </a:solidFill>
          <a:latin typeface="+mn-lt"/>
          <a:ea typeface="+mn-ea"/>
        </a:defRPr>
      </a:lvl3pPr>
      <a:lvl4pPr marL="814388" indent="-269875" algn="l" defTabSz="900113" rtl="0" eaLnBrk="0" fontAlgn="base" hangingPunct="0">
        <a:spcBef>
          <a:spcPts val="500"/>
        </a:spcBef>
        <a:spcAft>
          <a:spcPct val="0"/>
        </a:spcAft>
        <a:buClr>
          <a:schemeClr val="tx1"/>
        </a:buClr>
        <a:buFont typeface="Arial" pitchFamily="34" charset="0"/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1104900" indent="-288925" algn="l" defTabSz="900113" rtl="0" eaLnBrk="0" fontAlgn="base" hangingPunct="0">
        <a:spcBef>
          <a:spcPts val="500"/>
        </a:spcBef>
        <a:spcAft>
          <a:spcPct val="0"/>
        </a:spcAft>
        <a:buClr>
          <a:schemeClr val="tx1"/>
        </a:buClr>
        <a:buFont typeface="Arial" pitchFamily="34" charset="0"/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1562100" indent="-288925" algn="l" defTabSz="900113" rtl="0" fontAlgn="base">
        <a:spcBef>
          <a:spcPts val="500"/>
        </a:spcBef>
        <a:spcAft>
          <a:spcPct val="0"/>
        </a:spcAft>
        <a:buClr>
          <a:schemeClr val="tx1"/>
        </a:buClr>
        <a:buFont typeface="Arial" charset="0"/>
        <a:defRPr sz="1400">
          <a:solidFill>
            <a:schemeClr val="tx1"/>
          </a:solidFill>
          <a:latin typeface="+mn-lt"/>
          <a:ea typeface="+mn-ea"/>
        </a:defRPr>
      </a:lvl6pPr>
      <a:lvl7pPr marL="2019300" indent="-288925" algn="l" defTabSz="900113" rtl="0" fontAlgn="base">
        <a:spcBef>
          <a:spcPts val="500"/>
        </a:spcBef>
        <a:spcAft>
          <a:spcPct val="0"/>
        </a:spcAft>
        <a:buClr>
          <a:schemeClr val="tx1"/>
        </a:buClr>
        <a:buFont typeface="Arial" charset="0"/>
        <a:defRPr sz="1400">
          <a:solidFill>
            <a:schemeClr val="tx1"/>
          </a:solidFill>
          <a:latin typeface="+mn-lt"/>
          <a:ea typeface="+mn-ea"/>
        </a:defRPr>
      </a:lvl7pPr>
      <a:lvl8pPr marL="2476500" indent="-288925" algn="l" defTabSz="900113" rtl="0" fontAlgn="base">
        <a:spcBef>
          <a:spcPts val="500"/>
        </a:spcBef>
        <a:spcAft>
          <a:spcPct val="0"/>
        </a:spcAft>
        <a:buClr>
          <a:schemeClr val="tx1"/>
        </a:buClr>
        <a:buFont typeface="Arial" charset="0"/>
        <a:defRPr sz="1400">
          <a:solidFill>
            <a:schemeClr val="tx1"/>
          </a:solidFill>
          <a:latin typeface="+mn-lt"/>
          <a:ea typeface="+mn-ea"/>
        </a:defRPr>
      </a:lvl8pPr>
      <a:lvl9pPr marL="2933700" indent="-288925" algn="l" defTabSz="900113" rtl="0" fontAlgn="base">
        <a:spcBef>
          <a:spcPts val="500"/>
        </a:spcBef>
        <a:spcAft>
          <a:spcPct val="0"/>
        </a:spcAft>
        <a:buClr>
          <a:schemeClr val="tx1"/>
        </a:buClr>
        <a:buFont typeface="Arial" charset="0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30.jpeg"/><Relationship Id="rId18" Type="http://schemas.openxmlformats.org/officeDocument/2006/relationships/image" Target="../media/image3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12" Type="http://schemas.openxmlformats.org/officeDocument/2006/relationships/image" Target="../media/image29.jpeg"/><Relationship Id="rId17" Type="http://schemas.openxmlformats.org/officeDocument/2006/relationships/image" Target="../media/image34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5" Type="http://schemas.openxmlformats.org/officeDocument/2006/relationships/image" Target="../media/image32.jpeg"/><Relationship Id="rId10" Type="http://schemas.openxmlformats.org/officeDocument/2006/relationships/image" Target="../media/image27.jpeg"/><Relationship Id="rId19" Type="http://schemas.openxmlformats.org/officeDocument/2006/relationships/image" Target="../media/image36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Relationship Id="rId1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0" y="473500"/>
            <a:ext cx="9144000" cy="6398568"/>
            <a:chOff x="0" y="0"/>
            <a:chExt cx="9906000" cy="6398590"/>
          </a:xfrm>
        </p:grpSpPr>
        <p:pic>
          <p:nvPicPr>
            <p:cNvPr id="4" name="Picture 1"/>
            <p:cNvPicPr>
              <a:picLocks noChangeAspect="1" noChangeArrowheads="1"/>
            </p:cNvPicPr>
            <p:nvPr/>
          </p:nvPicPr>
          <p:blipFill>
            <a:blip r:embed="rId2" cstate="print"/>
            <a:srcRect l="1426" b="14651"/>
            <a:stretch>
              <a:fillRect/>
            </a:stretch>
          </p:blipFill>
          <p:spPr bwMode="auto">
            <a:xfrm>
              <a:off x="0" y="2057390"/>
              <a:ext cx="9906000" cy="434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직사각형 4"/>
            <p:cNvSpPr/>
            <p:nvPr/>
          </p:nvSpPr>
          <p:spPr bwMode="auto">
            <a:xfrm>
              <a:off x="0" y="0"/>
              <a:ext cx="9867000" cy="1500174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돋움체" pitchFamily="49" charset="-127"/>
              </a:endParaRPr>
            </a:p>
          </p:txBody>
        </p:sp>
      </p:grpSp>
      <p:pic>
        <p:nvPicPr>
          <p:cNvPr id="9" name="Picture 6" descr="C:\Documents and Settings\user\바탕 화면\건교평로고기본형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8096" y="105636"/>
            <a:ext cx="1168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5"/>
          <p:cNvSpPr>
            <a:spLocks noChangeArrowheads="1" noChangeShapeType="1" noTextEdit="1"/>
          </p:cNvSpPr>
          <p:nvPr/>
        </p:nvSpPr>
        <p:spPr bwMode="auto">
          <a:xfrm>
            <a:off x="428596" y="1142984"/>
            <a:ext cx="7959828" cy="48581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ko-KR" altLang="en-US" sz="3600" b="1" kern="10" dirty="0" smtClean="0">
                <a:ln w="12700">
                  <a:solidFill>
                    <a:srgbClr val="003300"/>
                  </a:solidFill>
                  <a:round/>
                  <a:headEnd/>
                  <a:tailEnd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naryITC TT"/>
              </a:rPr>
              <a:t>국토해양 </a:t>
            </a:r>
            <a:r>
              <a:rPr lang="en-US" altLang="ko-KR" sz="3600" b="1" kern="10" dirty="0" smtClean="0">
                <a:ln w="12700">
                  <a:solidFill>
                    <a:srgbClr val="003300"/>
                  </a:solidFill>
                  <a:round/>
                  <a:headEnd/>
                  <a:tailEnd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naryITC TT"/>
              </a:rPr>
              <a:t>R&amp;D </a:t>
            </a:r>
            <a:r>
              <a:rPr lang="ko-KR" altLang="en-US" sz="3600" b="1" kern="10" dirty="0" smtClean="0">
                <a:ln w="12700">
                  <a:solidFill>
                    <a:srgbClr val="003300"/>
                  </a:solidFill>
                  <a:round/>
                  <a:headEnd/>
                  <a:tailEnd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naryITC TT"/>
              </a:rPr>
              <a:t>발전전략 및 </a:t>
            </a:r>
            <a:r>
              <a:rPr lang="en-US" altLang="ko-KR" sz="3600" b="1" kern="10" dirty="0" smtClean="0">
                <a:ln w="12700">
                  <a:solidFill>
                    <a:srgbClr val="003300"/>
                  </a:solidFill>
                  <a:round/>
                  <a:headEnd/>
                  <a:tailEnd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naryITC TT"/>
              </a:rPr>
              <a:t>11</a:t>
            </a:r>
            <a:r>
              <a:rPr lang="ko-KR" altLang="en-US" sz="3600" b="1" kern="10" dirty="0" smtClean="0">
                <a:ln w="12700">
                  <a:solidFill>
                    <a:srgbClr val="003300"/>
                  </a:solidFill>
                  <a:round/>
                  <a:headEnd/>
                  <a:tailEnd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naryITC TT"/>
              </a:rPr>
              <a:t>년 중점 추진방향</a:t>
            </a:r>
            <a:endParaRPr lang="ko-KR" altLang="en-US" sz="3600" b="1" kern="10" spc="0" dirty="0">
              <a:ln w="12700">
                <a:solidFill>
                  <a:srgbClr val="003300"/>
                </a:solidFill>
                <a:round/>
                <a:headEnd/>
                <a:tailEnd/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inaryITC TT"/>
            </a:endParaRPr>
          </a:p>
        </p:txBody>
      </p:sp>
      <p:sp>
        <p:nvSpPr>
          <p:cNvPr id="11" name="WordArt 5"/>
          <p:cNvSpPr>
            <a:spLocks noChangeArrowheads="1" noChangeShapeType="1" noTextEdit="1"/>
          </p:cNvSpPr>
          <p:nvPr/>
        </p:nvSpPr>
        <p:spPr bwMode="auto">
          <a:xfrm>
            <a:off x="467544" y="3857628"/>
            <a:ext cx="1008112" cy="21944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altLang="ko-KR" sz="3600" kern="10" dirty="0" smtClean="0">
                <a:ln w="12700">
                  <a:solidFill>
                    <a:srgbClr val="003300"/>
                  </a:solidFill>
                  <a:round/>
                  <a:headEnd/>
                  <a:tailEnd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naryITC TT"/>
              </a:rPr>
              <a:t>2011. 2</a:t>
            </a:r>
            <a:endParaRPr lang="ko-KR" altLang="en-US" sz="3600" kern="10" spc="0" dirty="0">
              <a:ln w="12700">
                <a:solidFill>
                  <a:srgbClr val="003300"/>
                </a:solidFill>
                <a:round/>
                <a:headEnd/>
                <a:tailEnd/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inaryITC TT"/>
            </a:endParaRPr>
          </a:p>
        </p:txBody>
      </p:sp>
      <p:sp>
        <p:nvSpPr>
          <p:cNvPr id="12" name="WordArt 5"/>
          <p:cNvSpPr>
            <a:spLocks noChangeArrowheads="1" noChangeShapeType="1" noTextEdit="1"/>
          </p:cNvSpPr>
          <p:nvPr/>
        </p:nvSpPr>
        <p:spPr bwMode="auto">
          <a:xfrm>
            <a:off x="428596" y="4357694"/>
            <a:ext cx="3071834" cy="28575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ko-KR" altLang="en-US" sz="3600" b="1" kern="10" dirty="0" smtClean="0">
                <a:ln w="12700">
                  <a:solidFill>
                    <a:srgbClr val="003300"/>
                  </a:solidFill>
                  <a:round/>
                  <a:headEnd/>
                  <a:tailEnd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naryITC TT"/>
              </a:rPr>
              <a:t>산업진흥본부장  조 대 연</a:t>
            </a:r>
            <a:endParaRPr lang="ko-KR" altLang="en-US" sz="3600" b="1" kern="10" spc="0" dirty="0">
              <a:ln w="12700">
                <a:solidFill>
                  <a:srgbClr val="003300"/>
                </a:solidFill>
                <a:round/>
                <a:headEnd/>
                <a:tailEnd/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inaryITC T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3"/>
          <p:cNvSpPr txBox="1">
            <a:spLocks/>
          </p:cNvSpPr>
          <p:nvPr/>
        </p:nvSpPr>
        <p:spPr>
          <a:xfrm>
            <a:off x="467544" y="2276872"/>
            <a:ext cx="8712968" cy="108012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2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uLnTx/>
                <a:uFillTx/>
                <a:latin typeface="+mj-ea"/>
                <a:ea typeface="+mj-ea"/>
                <a:cs typeface="+mj-cs"/>
              </a:rPr>
              <a:t>P</a:t>
            </a:r>
            <a:r>
              <a:rPr lang="en-US" altLang="ko-KR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+mj-ea"/>
                <a:ea typeface="+mj-ea"/>
                <a:cs typeface="+mj-cs"/>
              </a:rPr>
              <a:t>ar</a:t>
            </a:r>
            <a:r>
              <a:rPr kumimoji="0" lang="en-US" altLang="ko-KR" sz="32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uLnTx/>
                <a:uFillTx/>
                <a:latin typeface="+mj-ea"/>
                <a:ea typeface="+mj-ea"/>
                <a:cs typeface="+mj-cs"/>
              </a:rPr>
              <a:t>t 1.  </a:t>
            </a:r>
            <a:r>
              <a:rPr kumimoji="0" lang="ko-KR" altLang="en-US" sz="32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uLnTx/>
                <a:uFillTx/>
                <a:latin typeface="+mj-ea"/>
                <a:ea typeface="+mj-ea"/>
                <a:cs typeface="+mj-cs"/>
              </a:rPr>
              <a:t>국토해양 </a:t>
            </a:r>
            <a:r>
              <a:rPr kumimoji="0" lang="en-US" altLang="ko-KR" sz="32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uLnTx/>
                <a:uFillTx/>
                <a:latin typeface="+mj-ea"/>
                <a:ea typeface="+mj-ea"/>
                <a:cs typeface="+mj-cs"/>
              </a:rPr>
              <a:t>R&amp;D </a:t>
            </a:r>
            <a:r>
              <a:rPr kumimoji="0" lang="ko-KR" altLang="en-US" sz="32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uLnTx/>
                <a:uFillTx/>
                <a:latin typeface="+mj-ea"/>
                <a:ea typeface="+mj-ea"/>
                <a:cs typeface="+mj-cs"/>
              </a:rPr>
              <a:t>발전전략</a:t>
            </a:r>
            <a:r>
              <a:rPr kumimoji="0" lang="ko-KR" altLang="en-US" sz="32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uLnTx/>
                <a:uFillTx/>
                <a:latin typeface="+mn-ea"/>
                <a:cs typeface="+mj-cs"/>
              </a:rPr>
              <a:t> </a:t>
            </a:r>
            <a:endParaRPr lang="en-US" altLang="ko-KR" sz="32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C00000"/>
              </a:solidFill>
              <a:latin typeface="+mj-ea"/>
              <a:ea typeface="+mj-ea"/>
              <a:cs typeface="+mj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+mj-ea"/>
                <a:ea typeface="+mj-ea"/>
                <a:cs typeface="+mj-cs"/>
              </a:rPr>
              <a:t>            </a:t>
            </a:r>
            <a:endParaRPr lang="ko-KR" altLang="en-US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C00000"/>
              </a:solidFill>
              <a:latin typeface="+mj-ea"/>
              <a:ea typeface="+mj-ea"/>
              <a:cs typeface="+mj-cs"/>
            </a:endParaRPr>
          </a:p>
        </p:txBody>
      </p:sp>
      <p:sp>
        <p:nvSpPr>
          <p:cNvPr id="16" name="제목 3"/>
          <p:cNvSpPr txBox="1">
            <a:spLocks/>
          </p:cNvSpPr>
          <p:nvPr/>
        </p:nvSpPr>
        <p:spPr>
          <a:xfrm>
            <a:off x="467544" y="4021813"/>
            <a:ext cx="8640960" cy="13620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altLang="ko-KR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+mj-ea"/>
                <a:ea typeface="+mj-ea"/>
                <a:cs typeface="+mj-cs"/>
              </a:rPr>
              <a:t>Part 2.  </a:t>
            </a:r>
            <a:r>
              <a:rPr lang="en-US" altLang="ko-KR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+mj-ea"/>
              </a:rPr>
              <a:t>’11</a:t>
            </a:r>
            <a:r>
              <a:rPr lang="ko-KR" altLang="en-US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+mj-ea"/>
              </a:rPr>
              <a:t>년 중점 추진 방향</a:t>
            </a:r>
            <a:endParaRPr lang="ko-KR" altLang="en-US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C00000"/>
              </a:solidFill>
              <a:latin typeface="+mj-ea"/>
            </a:endParaRPr>
          </a:p>
        </p:txBody>
      </p:sp>
      <p:sp>
        <p:nvSpPr>
          <p:cNvPr id="21" name="제목 3"/>
          <p:cNvSpPr txBox="1">
            <a:spLocks/>
          </p:cNvSpPr>
          <p:nvPr/>
        </p:nvSpPr>
        <p:spPr>
          <a:xfrm>
            <a:off x="467544" y="692696"/>
            <a:ext cx="8712968" cy="86409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j-ea"/>
                <a:ea typeface="+mj-ea"/>
                <a:cs typeface="+mj-cs"/>
              </a:rPr>
              <a:t>CONTENTS</a:t>
            </a:r>
            <a:endParaRPr lang="ko-KR" altLang="en-US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j-ea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3"/>
          <p:cNvSpPr txBox="1">
            <a:spLocks/>
          </p:cNvSpPr>
          <p:nvPr/>
        </p:nvSpPr>
        <p:spPr>
          <a:xfrm>
            <a:off x="179512" y="1124744"/>
            <a:ext cx="8712968" cy="201622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kumimoji="0" lang="en-US" altLang="ko-KR" sz="36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7030A0"/>
                </a:solidFill>
                <a:uLnTx/>
                <a:uFillTx/>
                <a:latin typeface="+mj-ea"/>
                <a:ea typeface="+mj-ea"/>
                <a:cs typeface="+mj-cs"/>
              </a:rPr>
              <a:t>Part 1. </a:t>
            </a:r>
            <a:r>
              <a:rPr lang="ko-KR" altLang="en-US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7030A0"/>
                </a:solidFill>
                <a:latin typeface="+mj-ea"/>
                <a:ea typeface="+mj-ea"/>
                <a:cs typeface="+mj-cs"/>
              </a:rPr>
              <a:t>국토해양 </a:t>
            </a:r>
            <a:r>
              <a:rPr lang="en-US" altLang="ko-KR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7030A0"/>
                </a:solidFill>
                <a:latin typeface="+mj-ea"/>
                <a:ea typeface="+mj-ea"/>
                <a:cs typeface="+mj-cs"/>
              </a:rPr>
              <a:t>R&amp;D </a:t>
            </a:r>
            <a:r>
              <a:rPr lang="ko-KR" altLang="en-US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7030A0"/>
                </a:solidFill>
                <a:latin typeface="+mj-ea"/>
                <a:ea typeface="+mj-ea"/>
                <a:cs typeface="+mj-cs"/>
              </a:rPr>
              <a:t>발전전략</a:t>
            </a:r>
          </a:p>
          <a:p>
            <a:pPr lvl="0">
              <a:spcBef>
                <a:spcPct val="0"/>
              </a:spcBef>
              <a:defRPr/>
            </a:pPr>
            <a:r>
              <a:rPr lang="ko-KR" altLang="en-U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7030A0"/>
                </a:solidFill>
                <a:latin typeface="+mj-ea"/>
                <a:ea typeface="+mj-ea"/>
                <a:cs typeface="+mj-cs"/>
              </a:rPr>
              <a:t>        </a:t>
            </a:r>
            <a:endParaRPr lang="en-US" altLang="ko-KR" sz="4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7030A0"/>
              </a:solidFill>
              <a:latin typeface="+mj-ea"/>
              <a:ea typeface="+mj-ea"/>
              <a:cs typeface="+mj-cs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2541032" y="2524335"/>
            <a:ext cx="5472608" cy="461665"/>
            <a:chOff x="2555776" y="3399383"/>
            <a:chExt cx="5472608" cy="461665"/>
          </a:xfrm>
        </p:grpSpPr>
        <p:sp>
          <p:nvSpPr>
            <p:cNvPr id="8" name="모서리가 둥근 직사각형 7"/>
            <p:cNvSpPr/>
            <p:nvPr/>
          </p:nvSpPr>
          <p:spPr>
            <a:xfrm>
              <a:off x="2555776" y="3429000"/>
              <a:ext cx="432048" cy="432048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softEdge rad="31750"/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>
              <a:sp3d/>
            </a:bodyPr>
            <a:lstStyle/>
            <a:p>
              <a:pPr algn="ctr"/>
              <a:r>
                <a:rPr lang="en-US" altLang="ko-KR" sz="2000" b="1" dirty="0" smtClean="0">
                  <a:solidFill>
                    <a:schemeClr val="accent4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1</a:t>
              </a:r>
              <a:endParaRPr lang="ko-KR" altLang="en-US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275856" y="3399383"/>
              <a:ext cx="4752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국토해양 미래 시나리오</a:t>
              </a:r>
              <a:endParaRPr lang="ko-KR" altLang="en-US" sz="24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2541032" y="3140266"/>
            <a:ext cx="5472608" cy="461665"/>
            <a:chOff x="2555776" y="4119463"/>
            <a:chExt cx="5472608" cy="461665"/>
          </a:xfrm>
        </p:grpSpPr>
        <p:sp>
          <p:nvSpPr>
            <p:cNvPr id="12" name="모서리가 둥근 직사각형 11"/>
            <p:cNvSpPr/>
            <p:nvPr/>
          </p:nvSpPr>
          <p:spPr>
            <a:xfrm>
              <a:off x="2555776" y="4149080"/>
              <a:ext cx="432048" cy="432048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softEdge rad="31750"/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>
              <a:sp3d/>
            </a:bodyPr>
            <a:lstStyle/>
            <a:p>
              <a:pPr algn="ctr"/>
              <a:r>
                <a:rPr lang="en-US" altLang="ko-KR" sz="2000" b="1" dirty="0" smtClean="0">
                  <a:solidFill>
                    <a:schemeClr val="accent4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2</a:t>
              </a:r>
              <a:endParaRPr lang="ko-KR" altLang="en-US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275856" y="4119463"/>
              <a:ext cx="4752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국토해양 </a:t>
              </a:r>
              <a:r>
                <a:rPr lang="en-US" altLang="ko-KR" sz="24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R&amp;D </a:t>
              </a:r>
              <a:r>
                <a:rPr lang="ko-KR" altLang="en-US" sz="24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비전과 목표</a:t>
              </a: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2541032" y="4372128"/>
            <a:ext cx="5472608" cy="461665"/>
            <a:chOff x="2555776" y="5775647"/>
            <a:chExt cx="5472608" cy="461665"/>
          </a:xfrm>
        </p:grpSpPr>
        <p:sp>
          <p:nvSpPr>
            <p:cNvPr id="14" name="모서리가 둥근 직사각형 13"/>
            <p:cNvSpPr/>
            <p:nvPr/>
          </p:nvSpPr>
          <p:spPr>
            <a:xfrm>
              <a:off x="2555776" y="5805264"/>
              <a:ext cx="432048" cy="432048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softEdge rad="31750"/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>
              <a:sp3d/>
            </a:bodyPr>
            <a:lstStyle/>
            <a:p>
              <a:pPr algn="ctr"/>
              <a:r>
                <a:rPr lang="en-US" altLang="ko-KR" sz="2000" b="1" dirty="0" smtClean="0">
                  <a:solidFill>
                    <a:schemeClr val="accent4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4</a:t>
              </a:r>
              <a:endParaRPr lang="ko-KR" altLang="en-US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275856" y="5775647"/>
              <a:ext cx="4752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4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R&amp;D </a:t>
              </a:r>
              <a:r>
                <a:rPr lang="ko-KR" altLang="en-US" sz="24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사업체계 변경</a:t>
              </a:r>
              <a:endParaRPr lang="en-US" altLang="ko-KR" sz="2400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2541032" y="3756197"/>
            <a:ext cx="5472608" cy="461665"/>
            <a:chOff x="2555776" y="4119463"/>
            <a:chExt cx="5472608" cy="461665"/>
          </a:xfrm>
        </p:grpSpPr>
        <p:sp>
          <p:nvSpPr>
            <p:cNvPr id="19" name="모서리가 둥근 직사각형 18"/>
            <p:cNvSpPr/>
            <p:nvPr/>
          </p:nvSpPr>
          <p:spPr>
            <a:xfrm>
              <a:off x="2555776" y="4149080"/>
              <a:ext cx="432048" cy="432048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softEdge rad="31750"/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>
              <a:sp3d/>
            </a:bodyPr>
            <a:lstStyle/>
            <a:p>
              <a:pPr algn="ctr"/>
              <a:r>
                <a:rPr lang="en-US" altLang="ko-KR" sz="2000" b="1" dirty="0" smtClean="0">
                  <a:solidFill>
                    <a:schemeClr val="accent4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3</a:t>
              </a:r>
              <a:endParaRPr lang="ko-KR" altLang="en-US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275856" y="4119463"/>
              <a:ext cx="4752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4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R&amp;D </a:t>
              </a:r>
              <a:r>
                <a:rPr lang="ko-KR" altLang="en-US" sz="24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발전 중점전략</a:t>
              </a:r>
              <a:endParaRPr lang="ko-KR" altLang="en-US" sz="24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2541032" y="4988059"/>
            <a:ext cx="5472608" cy="461665"/>
            <a:chOff x="2555776" y="4119463"/>
            <a:chExt cx="5472608" cy="461665"/>
          </a:xfrm>
        </p:grpSpPr>
        <p:sp>
          <p:nvSpPr>
            <p:cNvPr id="27" name="모서리가 둥근 직사각형 26"/>
            <p:cNvSpPr/>
            <p:nvPr/>
          </p:nvSpPr>
          <p:spPr>
            <a:xfrm>
              <a:off x="2555776" y="4149080"/>
              <a:ext cx="432048" cy="432048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softEdge rad="31750"/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>
              <a:sp3d/>
            </a:bodyPr>
            <a:lstStyle/>
            <a:p>
              <a:pPr algn="ctr"/>
              <a:r>
                <a:rPr lang="en-US" altLang="ko-KR" sz="2000" b="1" dirty="0" smtClean="0">
                  <a:solidFill>
                    <a:schemeClr val="accent4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5</a:t>
              </a:r>
              <a:endParaRPr lang="ko-KR" altLang="en-US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275856" y="4119463"/>
              <a:ext cx="4752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미래핵심기술</a:t>
              </a:r>
              <a:r>
                <a:rPr lang="en-US" altLang="ko-KR" sz="24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(Green-up 30)</a:t>
              </a: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2538398" y="5615002"/>
            <a:ext cx="5472608" cy="461665"/>
            <a:chOff x="2555776" y="5775647"/>
            <a:chExt cx="5472608" cy="461665"/>
          </a:xfrm>
        </p:grpSpPr>
        <p:sp>
          <p:nvSpPr>
            <p:cNvPr id="29" name="모서리가 둥근 직사각형 28"/>
            <p:cNvSpPr/>
            <p:nvPr/>
          </p:nvSpPr>
          <p:spPr>
            <a:xfrm>
              <a:off x="2555776" y="5805264"/>
              <a:ext cx="432048" cy="432048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softEdge rad="31750"/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>
              <a:sp3d/>
            </a:bodyPr>
            <a:lstStyle/>
            <a:p>
              <a:pPr algn="ctr"/>
              <a:r>
                <a:rPr lang="en-US" altLang="ko-KR" sz="2000" b="1" dirty="0" smtClean="0">
                  <a:solidFill>
                    <a:schemeClr val="accent4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6</a:t>
              </a:r>
              <a:endParaRPr lang="ko-KR" altLang="en-US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275856" y="5775647"/>
              <a:ext cx="4752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소요예산 및 기대효과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>
            <a:spLocks noGrp="1"/>
          </p:cNvSpPr>
          <p:nvPr>
            <p:ph type="title"/>
          </p:nvPr>
        </p:nvSpPr>
        <p:spPr>
          <a:xfrm>
            <a:off x="214282" y="142852"/>
            <a:ext cx="7812360" cy="504056"/>
          </a:xfrm>
        </p:spPr>
        <p:txBody>
          <a:bodyPr>
            <a:noAutofit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국토해양 미래 시나리오</a:t>
            </a:r>
            <a:endParaRPr lang="ko-KR" altLang="en-US" sz="20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직사각형 5"/>
          <p:cNvSpPr/>
          <p:nvPr/>
        </p:nvSpPr>
        <p:spPr bwMode="auto">
          <a:xfrm>
            <a:off x="255836" y="1480468"/>
            <a:ext cx="2808312" cy="504000"/>
          </a:xfrm>
          <a:prstGeom prst="rect">
            <a:avLst/>
          </a:prstGeom>
          <a:solidFill>
            <a:schemeClr val="accent2">
              <a:lumMod val="40000"/>
              <a:lumOff val="60000"/>
              <a:alpha val="30000"/>
            </a:schemeClr>
          </a:solidFill>
          <a:ln w="9525" algn="ctr">
            <a:solidFill>
              <a:schemeClr val="accent4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700" dirty="0" smtClean="0">
                <a:latin typeface="HY울릉도M" pitchFamily="18" charset="-127"/>
                <a:ea typeface="HY울릉도M" pitchFamily="18" charset="-127"/>
              </a:rPr>
              <a:t>글로벌화의 심화</a:t>
            </a:r>
            <a:endParaRPr lang="ko-KR" altLang="en-US" sz="17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직사각형 16"/>
          <p:cNvSpPr/>
          <p:nvPr/>
        </p:nvSpPr>
        <p:spPr bwMode="auto">
          <a:xfrm>
            <a:off x="255836" y="2128596"/>
            <a:ext cx="2808312" cy="504000"/>
          </a:xfrm>
          <a:prstGeom prst="rect">
            <a:avLst/>
          </a:prstGeom>
          <a:solidFill>
            <a:schemeClr val="accent2">
              <a:lumMod val="40000"/>
              <a:lumOff val="60000"/>
              <a:alpha val="30000"/>
            </a:schemeClr>
          </a:solidFill>
          <a:ln w="9525" algn="ctr">
            <a:solidFill>
              <a:schemeClr val="accent4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700" dirty="0" smtClean="0">
                <a:latin typeface="HY울릉도M" pitchFamily="18" charset="-127"/>
                <a:ea typeface="HY울릉도M" pitchFamily="18" charset="-127"/>
              </a:rPr>
              <a:t>갈등의 심화</a:t>
            </a:r>
            <a:endParaRPr lang="ko-KR" altLang="en-US" sz="17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9" name="직사각형 18"/>
          <p:cNvSpPr/>
          <p:nvPr/>
        </p:nvSpPr>
        <p:spPr bwMode="auto">
          <a:xfrm>
            <a:off x="255836" y="2776668"/>
            <a:ext cx="2808312" cy="504000"/>
          </a:xfrm>
          <a:prstGeom prst="rect">
            <a:avLst/>
          </a:prstGeom>
          <a:solidFill>
            <a:schemeClr val="accent2">
              <a:lumMod val="40000"/>
              <a:lumOff val="60000"/>
              <a:alpha val="30000"/>
            </a:schemeClr>
          </a:solidFill>
          <a:ln w="9525" algn="ctr">
            <a:solidFill>
              <a:schemeClr val="accent4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700" dirty="0" smtClean="0">
                <a:latin typeface="HY울릉도M" pitchFamily="18" charset="-127"/>
                <a:ea typeface="HY울릉도M" pitchFamily="18" charset="-127"/>
              </a:rPr>
              <a:t>인구구조의 변화</a:t>
            </a:r>
            <a:endParaRPr lang="ko-KR" altLang="en-US" sz="17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1" name="직사각형 20"/>
          <p:cNvSpPr/>
          <p:nvPr/>
        </p:nvSpPr>
        <p:spPr bwMode="auto">
          <a:xfrm>
            <a:off x="255836" y="3424740"/>
            <a:ext cx="2808312" cy="504000"/>
          </a:xfrm>
          <a:prstGeom prst="rect">
            <a:avLst/>
          </a:prstGeom>
          <a:solidFill>
            <a:schemeClr val="accent2">
              <a:lumMod val="40000"/>
              <a:lumOff val="60000"/>
              <a:alpha val="30000"/>
            </a:schemeClr>
          </a:solidFill>
          <a:ln w="9525" algn="ctr">
            <a:solidFill>
              <a:schemeClr val="accent4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700" dirty="0" smtClean="0">
                <a:latin typeface="HY울릉도M" pitchFamily="18" charset="-127"/>
                <a:ea typeface="HY울릉도M" pitchFamily="18" charset="-127"/>
              </a:rPr>
              <a:t>문화적 다양성 증가</a:t>
            </a:r>
            <a:endParaRPr lang="ko-KR" altLang="en-US" sz="17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3" name="직사각형 22"/>
          <p:cNvSpPr/>
          <p:nvPr/>
        </p:nvSpPr>
        <p:spPr bwMode="auto">
          <a:xfrm>
            <a:off x="255836" y="4072756"/>
            <a:ext cx="2808312" cy="504000"/>
          </a:xfrm>
          <a:prstGeom prst="rect">
            <a:avLst/>
          </a:prstGeom>
          <a:solidFill>
            <a:schemeClr val="accent2">
              <a:lumMod val="40000"/>
              <a:lumOff val="60000"/>
              <a:alpha val="30000"/>
            </a:schemeClr>
          </a:solidFill>
          <a:ln w="9525" algn="ctr">
            <a:solidFill>
              <a:schemeClr val="accent4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700" dirty="0" smtClean="0">
                <a:latin typeface="HY울릉도M" pitchFamily="18" charset="-127"/>
                <a:ea typeface="HY울릉도M" pitchFamily="18" charset="-127"/>
              </a:rPr>
              <a:t>에너지</a:t>
            </a:r>
            <a:r>
              <a:rPr lang="en-US" altLang="ko-KR" sz="1700" dirty="0" smtClean="0">
                <a:latin typeface="HY울릉도M" pitchFamily="18" charset="-127"/>
                <a:ea typeface="HY울릉도M" pitchFamily="18" charset="-127"/>
              </a:rPr>
              <a:t>·</a:t>
            </a:r>
            <a:r>
              <a:rPr lang="ko-KR" altLang="en-US" sz="1700" dirty="0" smtClean="0">
                <a:latin typeface="HY울릉도M" pitchFamily="18" charset="-127"/>
                <a:ea typeface="HY울릉도M" pitchFamily="18" charset="-127"/>
              </a:rPr>
              <a:t>자원의 고갈</a:t>
            </a:r>
            <a:endParaRPr lang="ko-KR" altLang="en-US" sz="17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5" name="직사각형 24"/>
          <p:cNvSpPr/>
          <p:nvPr/>
        </p:nvSpPr>
        <p:spPr bwMode="auto">
          <a:xfrm>
            <a:off x="255836" y="4720884"/>
            <a:ext cx="2808312" cy="504000"/>
          </a:xfrm>
          <a:prstGeom prst="rect">
            <a:avLst/>
          </a:prstGeom>
          <a:solidFill>
            <a:schemeClr val="accent2">
              <a:lumMod val="40000"/>
              <a:lumOff val="60000"/>
              <a:alpha val="30000"/>
            </a:schemeClr>
          </a:solidFill>
          <a:ln w="9525" algn="ctr">
            <a:solidFill>
              <a:schemeClr val="accent4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700" dirty="0" smtClean="0">
                <a:latin typeface="HY울릉도M" pitchFamily="18" charset="-127"/>
                <a:ea typeface="HY울릉도M" pitchFamily="18" charset="-127"/>
              </a:rPr>
              <a:t>기후변화 및 환경문제 심화</a:t>
            </a:r>
            <a:endParaRPr lang="ko-KR" altLang="en-US" sz="17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7" name="직사각형 26"/>
          <p:cNvSpPr/>
          <p:nvPr/>
        </p:nvSpPr>
        <p:spPr bwMode="auto">
          <a:xfrm>
            <a:off x="255836" y="5368956"/>
            <a:ext cx="2808312" cy="504000"/>
          </a:xfrm>
          <a:prstGeom prst="rect">
            <a:avLst/>
          </a:prstGeom>
          <a:solidFill>
            <a:schemeClr val="accent2">
              <a:lumMod val="40000"/>
              <a:lumOff val="60000"/>
              <a:alpha val="30000"/>
            </a:schemeClr>
          </a:solidFill>
          <a:ln w="9525" algn="ctr">
            <a:solidFill>
              <a:schemeClr val="accent4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700" dirty="0" smtClean="0">
                <a:latin typeface="HY울릉도M" pitchFamily="18" charset="-127"/>
                <a:ea typeface="HY울릉도M" pitchFamily="18" charset="-127"/>
              </a:rPr>
              <a:t>중국의 부상</a:t>
            </a:r>
            <a:endParaRPr lang="ko-KR" altLang="en-US" sz="17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9" name="직사각형 28"/>
          <p:cNvSpPr/>
          <p:nvPr/>
        </p:nvSpPr>
        <p:spPr bwMode="auto">
          <a:xfrm>
            <a:off x="255836" y="6017028"/>
            <a:ext cx="2808312" cy="504000"/>
          </a:xfrm>
          <a:prstGeom prst="rect">
            <a:avLst/>
          </a:prstGeom>
          <a:solidFill>
            <a:schemeClr val="accent2">
              <a:lumMod val="40000"/>
              <a:lumOff val="60000"/>
              <a:alpha val="30000"/>
            </a:schemeClr>
          </a:solidFill>
          <a:ln w="9525" algn="ctr">
            <a:solidFill>
              <a:schemeClr val="accent4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700" dirty="0" smtClean="0">
                <a:latin typeface="HY울릉도M" pitchFamily="18" charset="-127"/>
                <a:ea typeface="HY울릉도M" pitchFamily="18" charset="-127"/>
              </a:rPr>
              <a:t>과학기술의 발달과 </a:t>
            </a:r>
            <a:r>
              <a:rPr lang="ko-KR" altLang="en-US" sz="1700" dirty="0" err="1" smtClean="0">
                <a:latin typeface="HY울릉도M" pitchFamily="18" charset="-127"/>
                <a:ea typeface="HY울릉도M" pitchFamily="18" charset="-127"/>
              </a:rPr>
              <a:t>융복합화</a:t>
            </a:r>
            <a:endParaRPr lang="ko-KR" altLang="en-US" sz="17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46" name="모서리가 둥근 직사각형 45"/>
          <p:cNvSpPr/>
          <p:nvPr/>
        </p:nvSpPr>
        <p:spPr>
          <a:xfrm>
            <a:off x="4983166" y="1419212"/>
            <a:ext cx="4017990" cy="120299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/>
                </a:solidFill>
              </a:rPr>
              <a:t> 온실가스 감축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</a:rPr>
              <a:t>혁신 기술 상용화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266700"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/>
                </a:solidFill>
              </a:rPr>
              <a:t> 글로벌 수준의 녹색산업 육성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355600" indent="-88900">
              <a:buFont typeface="Wingdings" pitchFamily="2" charset="2"/>
              <a:buChar char="§"/>
            </a:pPr>
            <a:r>
              <a:rPr lang="en-US" altLang="ko-KR" sz="1400" dirty="0" smtClean="0">
                <a:solidFill>
                  <a:schemeClr val="tx1"/>
                </a:solidFill>
              </a:rPr>
              <a:t>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신재생에너지</a:t>
            </a:r>
            <a:r>
              <a:rPr lang="ko-KR" altLang="en-US" sz="1400" dirty="0" smtClean="0">
                <a:solidFill>
                  <a:schemeClr val="tx1"/>
                </a:solidFill>
              </a:rPr>
              <a:t> 비중 </a:t>
            </a:r>
            <a:r>
              <a:rPr lang="en-US" altLang="ko-KR" sz="1400" dirty="0" smtClean="0">
                <a:solidFill>
                  <a:schemeClr val="tx1"/>
                </a:solidFill>
              </a:rPr>
              <a:t>20%</a:t>
            </a:r>
            <a:r>
              <a:rPr lang="ko-KR" altLang="en-US" sz="1400" dirty="0" smtClean="0">
                <a:solidFill>
                  <a:schemeClr val="tx1"/>
                </a:solidFill>
              </a:rPr>
              <a:t>이상 확대 및 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355600" indent="-88900"/>
            <a:r>
              <a:rPr lang="en-US" altLang="ko-KR" sz="1400" dirty="0" smtClean="0">
                <a:solidFill>
                  <a:schemeClr val="tx1"/>
                </a:solidFill>
              </a:rPr>
              <a:t>  </a:t>
            </a:r>
            <a:r>
              <a:rPr lang="ko-KR" altLang="en-US" sz="1400" dirty="0" smtClean="0">
                <a:solidFill>
                  <a:schemeClr val="tx1"/>
                </a:solidFill>
              </a:rPr>
              <a:t>에너지 효율성 대폭 향상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355600" indent="-88900">
              <a:buFont typeface="Wingdings" pitchFamily="2" charset="2"/>
              <a:buChar char="§"/>
            </a:pPr>
            <a:r>
              <a:rPr lang="en-US" altLang="ko-KR" sz="1400" dirty="0" smtClean="0">
                <a:solidFill>
                  <a:schemeClr val="tx1"/>
                </a:solidFill>
              </a:rPr>
              <a:t>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무탄소</a:t>
            </a:r>
            <a:r>
              <a:rPr lang="ko-KR" altLang="en-US" sz="1400" dirty="0" smtClean="0">
                <a:solidFill>
                  <a:schemeClr val="tx1"/>
                </a:solidFill>
              </a:rPr>
              <a:t>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입체형</a:t>
            </a:r>
            <a:r>
              <a:rPr lang="ko-KR" altLang="en-US" sz="1400" dirty="0" smtClean="0">
                <a:solidFill>
                  <a:schemeClr val="tx1"/>
                </a:solidFill>
              </a:rPr>
              <a:t> 신도시 개발 보편화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3694106" y="1430668"/>
            <a:ext cx="1571636" cy="1202990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Rectangle 11"/>
          <p:cNvSpPr>
            <a:spLocks noChangeArrowheads="1"/>
          </p:cNvSpPr>
          <p:nvPr/>
        </p:nvSpPr>
        <p:spPr bwMode="auto">
          <a:xfrm>
            <a:off x="3765544" y="1923734"/>
            <a:ext cx="1469954" cy="259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굴림" pitchFamily="50" charset="-127"/>
              </a:rPr>
              <a:t>Green Innovation</a:t>
            </a:r>
            <a:endParaRPr kumimoji="1" lang="ko-KR" altLang="ko-K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직사각형 36"/>
          <p:cNvSpPr/>
          <p:nvPr/>
        </p:nvSpPr>
        <p:spPr bwMode="auto">
          <a:xfrm>
            <a:off x="239420" y="857232"/>
            <a:ext cx="2808000" cy="432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Left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lnSpc>
                <a:spcPts val="1800"/>
              </a:lnSpc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미래사회 </a:t>
            </a:r>
            <a:r>
              <a:rPr lang="ko-KR" altLang="en-US" dirty="0" err="1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트렌드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9" name="톱니 모양의 오른쪽 화살표 38"/>
          <p:cNvSpPr/>
          <p:nvPr/>
        </p:nvSpPr>
        <p:spPr>
          <a:xfrm>
            <a:off x="3214678" y="2627306"/>
            <a:ext cx="357190" cy="2786082"/>
          </a:xfrm>
          <a:prstGeom prst="notched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모서리가 둥근 직사각형 46"/>
          <p:cNvSpPr/>
          <p:nvPr/>
        </p:nvSpPr>
        <p:spPr>
          <a:xfrm>
            <a:off x="5000628" y="2799838"/>
            <a:ext cx="3946552" cy="1205543"/>
          </a:xfrm>
          <a:prstGeom prst="roundRect">
            <a:avLst/>
          </a:prstGeom>
          <a:noFill/>
          <a:ln w="31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lvl="0"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prstClr val="black"/>
                </a:solidFill>
              </a:rPr>
              <a:t> 녹색 혁신기술 상용화 지연 및 투자 축소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266700" lvl="0"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prstClr val="black"/>
                </a:solidFill>
              </a:rPr>
              <a:t> 기술선진국 위주의 녹색산업 성장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355600" lvl="0" indent="-88900">
              <a:buFont typeface="Wingdings" pitchFamily="2" charset="2"/>
              <a:buChar char="§"/>
            </a:pPr>
            <a:r>
              <a:rPr lang="en-US" altLang="ko-KR" sz="1400" dirty="0" smtClean="0">
                <a:solidFill>
                  <a:prstClr val="black"/>
                </a:solidFill>
              </a:rPr>
              <a:t> </a:t>
            </a:r>
            <a:r>
              <a:rPr lang="ko-KR" altLang="en-US" sz="1400" dirty="0" err="1" smtClean="0">
                <a:solidFill>
                  <a:prstClr val="black"/>
                </a:solidFill>
              </a:rPr>
              <a:t>신재생에너지</a:t>
            </a:r>
            <a:r>
              <a:rPr lang="ko-KR" altLang="en-US" sz="1400" dirty="0" smtClean="0">
                <a:solidFill>
                  <a:prstClr val="black"/>
                </a:solidFill>
              </a:rPr>
              <a:t> 비중 </a:t>
            </a:r>
            <a:r>
              <a:rPr lang="en-US" altLang="ko-KR" sz="1400" dirty="0" smtClean="0">
                <a:solidFill>
                  <a:prstClr val="black"/>
                </a:solidFill>
              </a:rPr>
              <a:t>10% </a:t>
            </a:r>
            <a:r>
              <a:rPr lang="ko-KR" altLang="en-US" sz="1400" dirty="0" smtClean="0">
                <a:solidFill>
                  <a:prstClr val="black"/>
                </a:solidFill>
              </a:rPr>
              <a:t>이상확대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355600" lvl="0" indent="-88900">
              <a:buFont typeface="Wingdings" pitchFamily="2" charset="2"/>
              <a:buChar char="§"/>
            </a:pPr>
            <a:r>
              <a:rPr lang="en-US" altLang="ko-KR" sz="1400" dirty="0" smtClean="0">
                <a:solidFill>
                  <a:prstClr val="black"/>
                </a:solidFill>
              </a:rPr>
              <a:t> </a:t>
            </a:r>
            <a:r>
              <a:rPr lang="ko-KR" altLang="en-US" sz="1400" dirty="0" smtClean="0">
                <a:solidFill>
                  <a:prstClr val="black"/>
                </a:solidFill>
              </a:rPr>
              <a:t>신도시 인프라 부분적 효율</a:t>
            </a:r>
            <a:r>
              <a:rPr lang="en-US" altLang="ko-KR" sz="1400" dirty="0" smtClean="0">
                <a:solidFill>
                  <a:prstClr val="black"/>
                </a:solidFill>
                <a:latin typeface="굴림"/>
                <a:ea typeface="굴림"/>
              </a:rPr>
              <a:t>·</a:t>
            </a:r>
            <a:r>
              <a:rPr lang="ko-KR" altLang="en-US" sz="1400" dirty="0" smtClean="0">
                <a:solidFill>
                  <a:prstClr val="black"/>
                </a:solidFill>
              </a:rPr>
              <a:t>최적화 달성</a:t>
            </a:r>
            <a:endParaRPr lang="ko-KR" altLang="en-US" dirty="0"/>
          </a:p>
        </p:txBody>
      </p:sp>
      <p:sp>
        <p:nvSpPr>
          <p:cNvPr id="34" name="모서리가 둥근 직사각형 33"/>
          <p:cNvSpPr/>
          <p:nvPr/>
        </p:nvSpPr>
        <p:spPr>
          <a:xfrm>
            <a:off x="3694106" y="2792181"/>
            <a:ext cx="1571636" cy="120554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Rectangle 15"/>
          <p:cNvSpPr>
            <a:spLocks noChangeArrowheads="1"/>
          </p:cNvSpPr>
          <p:nvPr/>
        </p:nvSpPr>
        <p:spPr bwMode="auto">
          <a:xfrm>
            <a:off x="3959220" y="3230389"/>
            <a:ext cx="1022350" cy="294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400" b="1" i="0" u="none" strike="noStrike" cap="none" normalizeH="0" baseline="0" dirty="0" smtClean="0">
                <a:ln>
                  <a:noFill/>
                </a:ln>
                <a:solidFill>
                  <a:srgbClr val="808080"/>
                </a:solidFill>
                <a:effectLst/>
                <a:latin typeface="Arial" pitchFamily="34" charset="0"/>
                <a:ea typeface="굴림" pitchFamily="50" charset="-127"/>
              </a:rPr>
              <a:t>Energy Saver</a:t>
            </a:r>
            <a:endParaRPr kumimoji="1" lang="ko-KR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5" name="직사각형 44"/>
          <p:cNvSpPr/>
          <p:nvPr/>
        </p:nvSpPr>
        <p:spPr bwMode="auto">
          <a:xfrm>
            <a:off x="3708392" y="857232"/>
            <a:ext cx="5292764" cy="432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Left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lnSpc>
                <a:spcPts val="1800"/>
              </a:lnSpc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시나리오</a:t>
            </a:r>
            <a:r>
              <a:rPr lang="en-US" altLang="ko-KR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(2030)</a:t>
            </a:r>
          </a:p>
        </p:txBody>
      </p:sp>
      <p:sp>
        <p:nvSpPr>
          <p:cNvPr id="35" name="모서리가 둥근 직사각형 34"/>
          <p:cNvSpPr/>
          <p:nvPr/>
        </p:nvSpPr>
        <p:spPr>
          <a:xfrm>
            <a:off x="3694106" y="4163904"/>
            <a:ext cx="1571636" cy="120554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Rectangle 19"/>
          <p:cNvSpPr>
            <a:spLocks noChangeArrowheads="1"/>
          </p:cNvSpPr>
          <p:nvPr/>
        </p:nvSpPr>
        <p:spPr bwMode="auto">
          <a:xfrm>
            <a:off x="3921123" y="4626989"/>
            <a:ext cx="344487" cy="294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400" b="1" i="0" u="none" strike="noStrike" cap="none" normalizeH="0" baseline="0" dirty="0" smtClean="0">
                <a:ln>
                  <a:noFill/>
                </a:ln>
                <a:solidFill>
                  <a:srgbClr val="808080"/>
                </a:solidFill>
                <a:effectLst/>
                <a:latin typeface="Arial" pitchFamily="34" charset="0"/>
                <a:ea typeface="굴림" pitchFamily="50" charset="-127"/>
              </a:rPr>
              <a:t>Eco</a:t>
            </a:r>
            <a:endParaRPr kumimoji="1" lang="ko-KR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2" name="Rectangle 21"/>
          <p:cNvSpPr>
            <a:spLocks noChangeArrowheads="1"/>
          </p:cNvSpPr>
          <p:nvPr/>
        </p:nvSpPr>
        <p:spPr bwMode="auto">
          <a:xfrm>
            <a:off x="4235448" y="4626989"/>
            <a:ext cx="773112" cy="294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400" b="1" i="0" u="none" strike="noStrike" cap="none" normalizeH="0" baseline="0" dirty="0" smtClean="0">
                <a:ln>
                  <a:noFill/>
                </a:ln>
                <a:solidFill>
                  <a:srgbClr val="808080"/>
                </a:solidFill>
                <a:effectLst/>
                <a:latin typeface="Arial" pitchFamily="34" charset="0"/>
                <a:ea typeface="굴림" pitchFamily="50" charset="-127"/>
              </a:rPr>
              <a:t>Efficiency</a:t>
            </a:r>
            <a:endParaRPr kumimoji="1" lang="ko-KR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8" name="모서리가 둥근 직사각형 47"/>
          <p:cNvSpPr/>
          <p:nvPr/>
        </p:nvSpPr>
        <p:spPr>
          <a:xfrm>
            <a:off x="4979990" y="4171561"/>
            <a:ext cx="3946552" cy="1205543"/>
          </a:xfrm>
          <a:prstGeom prst="roundRect">
            <a:avLst/>
          </a:prstGeom>
          <a:noFill/>
          <a:ln w="31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lvl="0"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prstClr val="black"/>
                </a:solidFill>
              </a:rPr>
              <a:t> 기존 기술의 활용 극대화에 초점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266700" lvl="0"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prstClr val="black"/>
                </a:solidFill>
              </a:rPr>
              <a:t> 온실가스 감축 목표의 하향 조정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355600" lvl="0" indent="-88900">
              <a:buFont typeface="Wingdings" pitchFamily="2" charset="2"/>
              <a:buChar char="§"/>
            </a:pPr>
            <a:r>
              <a:rPr lang="en-US" altLang="ko-KR" sz="1400" dirty="0" smtClean="0">
                <a:solidFill>
                  <a:prstClr val="black"/>
                </a:solidFill>
              </a:rPr>
              <a:t> </a:t>
            </a:r>
            <a:r>
              <a:rPr lang="ko-KR" altLang="en-US" sz="1400" dirty="0" smtClean="0">
                <a:solidFill>
                  <a:prstClr val="black"/>
                </a:solidFill>
              </a:rPr>
              <a:t>강제적 에너지 수요 관리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355600" lvl="0" indent="-88900">
              <a:buFont typeface="Wingdings" pitchFamily="2" charset="2"/>
              <a:buChar char="§"/>
            </a:pPr>
            <a:r>
              <a:rPr lang="en-US" altLang="ko-KR" sz="1400" dirty="0" smtClean="0">
                <a:solidFill>
                  <a:prstClr val="black"/>
                </a:solidFill>
              </a:rPr>
              <a:t> </a:t>
            </a:r>
            <a:r>
              <a:rPr lang="ko-KR" altLang="en-US" sz="1400" dirty="0" smtClean="0">
                <a:solidFill>
                  <a:prstClr val="black"/>
                </a:solidFill>
              </a:rPr>
              <a:t>자연 보전 및 </a:t>
            </a:r>
            <a:r>
              <a:rPr lang="ko-KR" altLang="en-US" sz="1400" dirty="0" err="1" smtClean="0">
                <a:solidFill>
                  <a:prstClr val="black"/>
                </a:solidFill>
              </a:rPr>
              <a:t>자원순환형</a:t>
            </a:r>
            <a:r>
              <a:rPr lang="ko-KR" altLang="en-US" sz="1400" dirty="0" smtClean="0">
                <a:solidFill>
                  <a:prstClr val="black"/>
                </a:solidFill>
              </a:rPr>
              <a:t> 저밀도 신도시 설계</a:t>
            </a:r>
            <a:endParaRPr lang="ko-KR" altLang="en-US" dirty="0"/>
          </a:p>
        </p:txBody>
      </p:sp>
      <p:sp>
        <p:nvSpPr>
          <p:cNvPr id="33" name="모서리가 둥근 직사각형 32"/>
          <p:cNvSpPr/>
          <p:nvPr/>
        </p:nvSpPr>
        <p:spPr>
          <a:xfrm>
            <a:off x="3694106" y="5543278"/>
            <a:ext cx="1571636" cy="120554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Rectangle 25"/>
          <p:cNvSpPr>
            <a:spLocks noChangeArrowheads="1"/>
          </p:cNvSpPr>
          <p:nvPr/>
        </p:nvSpPr>
        <p:spPr bwMode="auto">
          <a:xfrm>
            <a:off x="3949696" y="5981487"/>
            <a:ext cx="1019175" cy="29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400" b="1" i="0" u="none" strike="noStrike" cap="none" normalizeH="0" baseline="0" dirty="0" smtClean="0">
                <a:ln>
                  <a:noFill/>
                </a:ln>
                <a:solidFill>
                  <a:srgbClr val="808080"/>
                </a:solidFill>
                <a:effectLst/>
                <a:latin typeface="Arial" pitchFamily="34" charset="0"/>
                <a:ea typeface="굴림" pitchFamily="50" charset="-127"/>
              </a:rPr>
              <a:t>Invisible Fear</a:t>
            </a:r>
            <a:endParaRPr kumimoji="1" lang="ko-KR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9" name="모서리가 둥근 직사각형 48"/>
          <p:cNvSpPr/>
          <p:nvPr/>
        </p:nvSpPr>
        <p:spPr>
          <a:xfrm>
            <a:off x="4976814" y="5535626"/>
            <a:ext cx="3946552" cy="1205548"/>
          </a:xfrm>
          <a:prstGeom prst="roundRect">
            <a:avLst/>
          </a:prstGeom>
          <a:noFill/>
          <a:ln w="31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lvl="0"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prstClr val="black"/>
                </a:solidFill>
              </a:rPr>
              <a:t> 녹색기술 투자 축소</a:t>
            </a:r>
            <a:r>
              <a:rPr lang="en-US" altLang="ko-KR" sz="1400" dirty="0" smtClean="0">
                <a:solidFill>
                  <a:prstClr val="black"/>
                </a:solidFill>
              </a:rPr>
              <a:t>,</a:t>
            </a:r>
            <a:r>
              <a:rPr lang="ko-KR" altLang="en-US" sz="1400" dirty="0" smtClean="0">
                <a:solidFill>
                  <a:prstClr val="black"/>
                </a:solidFill>
              </a:rPr>
              <a:t> 지연 및 개발실패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266700" lvl="0"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prstClr val="black"/>
                </a:solidFill>
              </a:rPr>
              <a:t> 온실가스 감축 목표 </a:t>
            </a:r>
            <a:r>
              <a:rPr lang="ko-KR" altLang="en-US" sz="1400" dirty="0" err="1" smtClean="0">
                <a:solidFill>
                  <a:prstClr val="black"/>
                </a:solidFill>
              </a:rPr>
              <a:t>미달성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355600" lvl="0" indent="-88900">
              <a:buFont typeface="Wingdings" pitchFamily="2" charset="2"/>
              <a:buChar char="§"/>
            </a:pPr>
            <a:r>
              <a:rPr lang="en-US" altLang="ko-KR" sz="1400" dirty="0" smtClean="0">
                <a:solidFill>
                  <a:prstClr val="black"/>
                </a:solidFill>
              </a:rPr>
              <a:t> </a:t>
            </a:r>
            <a:r>
              <a:rPr lang="ko-KR" altLang="en-US" sz="1400" dirty="0" smtClean="0">
                <a:solidFill>
                  <a:prstClr val="black"/>
                </a:solidFill>
              </a:rPr>
              <a:t>제한적 에너지효율개선으로 에너지 수요증가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355600" lvl="0" indent="-88900">
              <a:buFont typeface="Wingdings" pitchFamily="2" charset="2"/>
              <a:buChar char="§"/>
            </a:pPr>
            <a:r>
              <a:rPr lang="en-US" altLang="ko-KR" sz="1400" dirty="0" smtClean="0">
                <a:solidFill>
                  <a:prstClr val="black"/>
                </a:solidFill>
              </a:rPr>
              <a:t> </a:t>
            </a:r>
            <a:r>
              <a:rPr lang="ko-KR" altLang="en-US" sz="1400" dirty="0" smtClean="0">
                <a:solidFill>
                  <a:prstClr val="black"/>
                </a:solidFill>
              </a:rPr>
              <a:t>도시확장 및 밀집으로 환경문제 발생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그림2.em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268" y="1988840"/>
            <a:ext cx="8808228" cy="4536504"/>
          </a:xfrm>
        </p:spPr>
      </p:pic>
      <p:grpSp>
        <p:nvGrpSpPr>
          <p:cNvPr id="2" name="그룹 8"/>
          <p:cNvGrpSpPr/>
          <p:nvPr/>
        </p:nvGrpSpPr>
        <p:grpSpPr>
          <a:xfrm>
            <a:off x="236724" y="1052736"/>
            <a:ext cx="8655756" cy="661752"/>
            <a:chOff x="236724" y="1052736"/>
            <a:chExt cx="8655756" cy="664437"/>
          </a:xfrm>
        </p:grpSpPr>
        <p:pic>
          <p:nvPicPr>
            <p:cNvPr id="10" name="그림 56" descr="11111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1052736"/>
              <a:ext cx="8640452" cy="6644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TextBox 10"/>
            <p:cNvSpPr txBox="1"/>
            <p:nvPr/>
          </p:nvSpPr>
          <p:spPr>
            <a:xfrm>
              <a:off x="236724" y="1189204"/>
              <a:ext cx="8655756" cy="4017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eaLnBrk="0" fontAlgn="base" latinLnBrk="0" hangingPunct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ko-KR" sz="2000" dirty="0" smtClean="0">
                  <a:latin typeface="Arial" pitchFamily="34" charset="0"/>
                  <a:ea typeface="HY견고딕" pitchFamily="18" charset="-127"/>
                </a:rPr>
                <a:t> </a:t>
              </a:r>
              <a:r>
                <a:rPr lang="ko-KR" altLang="ko-KR" sz="2000" b="1" dirty="0" smtClean="0">
                  <a:latin typeface="Arial" pitchFamily="34" charset="0"/>
                  <a:ea typeface="HY견고딕" pitchFamily="18" charset="-127"/>
                </a:rPr>
                <a:t>‘</a:t>
              </a:r>
              <a:r>
                <a:rPr lang="en-US" altLang="ko-KR" sz="2000" b="1" dirty="0" smtClean="0">
                  <a:latin typeface="Arial" pitchFamily="34" charset="0"/>
                  <a:ea typeface="HY견고딕" pitchFamily="18" charset="-127"/>
                </a:rPr>
                <a:t>Green</a:t>
              </a:r>
              <a:r>
                <a:rPr lang="en-US" altLang="ko-KR" sz="2000" dirty="0" smtClean="0">
                  <a:latin typeface="Arial" pitchFamily="34" charset="0"/>
                  <a:ea typeface="HY견고딕" pitchFamily="18" charset="-127"/>
                </a:rPr>
                <a:t> </a:t>
              </a:r>
              <a:r>
                <a:rPr lang="en-US" altLang="ko-KR" sz="2000" b="1" dirty="0" smtClean="0">
                  <a:latin typeface="Arial" pitchFamily="34" charset="0"/>
                  <a:ea typeface="HY견고딕" pitchFamily="18" charset="-127"/>
                </a:rPr>
                <a:t>Innovation’</a:t>
              </a:r>
              <a:r>
                <a:rPr lang="en-US" altLang="ko-KR" sz="2000" dirty="0" smtClean="0">
                  <a:latin typeface="Arial" pitchFamily="34" charset="0"/>
                  <a:ea typeface="HY견고딕" pitchFamily="18" charset="-127"/>
                </a:rPr>
                <a:t> </a:t>
              </a:r>
              <a:r>
                <a:rPr lang="ko-KR" altLang="en-US" sz="2000" dirty="0" smtClean="0">
                  <a:latin typeface="Arial" pitchFamily="34" charset="0"/>
                  <a:ea typeface="HY견고딕" pitchFamily="18" charset="-127"/>
                </a:rPr>
                <a:t>시나리오에 따른 미래사회 모습</a:t>
              </a:r>
              <a:endParaRPr lang="ko-KR" altLang="ko-KR" sz="4800" dirty="0" smtClean="0">
                <a:solidFill>
                  <a:schemeClr val="tx2"/>
                </a:solidFill>
                <a:latin typeface="Arial" pitchFamily="34" charset="0"/>
              </a:endParaRPr>
            </a:p>
          </p:txBody>
        </p:sp>
      </p:grpSp>
      <p:sp>
        <p:nvSpPr>
          <p:cNvPr id="8" name="제목 2"/>
          <p:cNvSpPr>
            <a:spLocks noGrp="1"/>
          </p:cNvSpPr>
          <p:nvPr>
            <p:ph type="title"/>
          </p:nvPr>
        </p:nvSpPr>
        <p:spPr>
          <a:xfrm>
            <a:off x="214282" y="142852"/>
            <a:ext cx="7812360" cy="504056"/>
          </a:xfrm>
        </p:spPr>
        <p:txBody>
          <a:bodyPr>
            <a:noAutofit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국토해양 미래 시나리오</a:t>
            </a:r>
            <a:r>
              <a:rPr lang="en-US" altLang="ko-KR" sz="20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– Green Innovation</a:t>
            </a:r>
            <a:endParaRPr lang="ko-KR" altLang="en-US" sz="20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제목 2"/>
          <p:cNvSpPr txBox="1">
            <a:spLocks/>
          </p:cNvSpPr>
          <p:nvPr/>
        </p:nvSpPr>
        <p:spPr>
          <a:xfrm>
            <a:off x="116265" y="116632"/>
            <a:ext cx="781236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1. </a:t>
            </a: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국토해양 미래 시나리오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 – System</a:t>
            </a:r>
            <a:r>
              <a:rPr kumimoji="0" lang="en-US" altLang="ko-KR" sz="2000" b="1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 of Systems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  <p:grpSp>
        <p:nvGrpSpPr>
          <p:cNvPr id="2" name="그룹 72"/>
          <p:cNvGrpSpPr/>
          <p:nvPr/>
        </p:nvGrpSpPr>
        <p:grpSpPr>
          <a:xfrm>
            <a:off x="236724" y="980728"/>
            <a:ext cx="8655756" cy="792088"/>
            <a:chOff x="236724" y="1052736"/>
            <a:chExt cx="8655756" cy="1044116"/>
          </a:xfrm>
        </p:grpSpPr>
        <p:pic>
          <p:nvPicPr>
            <p:cNvPr id="74" name="그림 56" descr="11111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1052736"/>
              <a:ext cx="8640452" cy="10441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5" name="TextBox 74"/>
            <p:cNvSpPr txBox="1"/>
            <p:nvPr/>
          </p:nvSpPr>
          <p:spPr>
            <a:xfrm>
              <a:off x="236724" y="1147656"/>
              <a:ext cx="8655756" cy="933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eaLnBrk="0" fontAlgn="base" latinLnBrk="0" hangingPunct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ko-KR" sz="2000" dirty="0" smtClean="0">
                  <a:latin typeface="Arial" pitchFamily="34" charset="0"/>
                  <a:ea typeface="HY견고딕" pitchFamily="18" charset="-127"/>
                </a:rPr>
                <a:t> </a:t>
              </a:r>
              <a:r>
                <a:rPr lang="ko-KR" altLang="en-US" sz="2000" dirty="0" smtClean="0">
                  <a:latin typeface="Arial" pitchFamily="34" charset="0"/>
                  <a:ea typeface="HY견고딕" pitchFamily="18" charset="-127"/>
                </a:rPr>
                <a:t>국토해양 </a:t>
              </a:r>
              <a:r>
                <a:rPr lang="en-US" altLang="ko-KR" sz="2000" dirty="0" smtClean="0">
                  <a:latin typeface="Arial" pitchFamily="34" charset="0"/>
                  <a:ea typeface="HY견고딕" pitchFamily="18" charset="-127"/>
                </a:rPr>
                <a:t>R&amp;D</a:t>
              </a:r>
              <a:r>
                <a:rPr lang="ko-KR" altLang="en-US" sz="2000" dirty="0" smtClean="0">
                  <a:latin typeface="Arial" pitchFamily="34" charset="0"/>
                  <a:ea typeface="HY견고딕" pitchFamily="18" charset="-127"/>
                </a:rPr>
                <a:t>만의 차별화된 정체성은 </a:t>
              </a:r>
              <a:endParaRPr lang="en-US" altLang="ko-KR" sz="2000" dirty="0" smtClean="0">
                <a:latin typeface="Arial" pitchFamily="34" charset="0"/>
                <a:ea typeface="HY견고딕" pitchFamily="18" charset="-127"/>
              </a:endParaRPr>
            </a:p>
            <a:p>
              <a:pPr lvl="0" algn="ctr" eaLnBrk="0" fontAlgn="base" latinLnBrk="0" hangingPunct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000" dirty="0" smtClean="0">
                  <a:latin typeface="Arial" pitchFamily="34" charset="0"/>
                  <a:ea typeface="HY견고딕" pitchFamily="18" charset="-127"/>
                </a:rPr>
                <a:t>국토해양 전체 시스템을 최적화 하는  </a:t>
              </a:r>
              <a:r>
                <a:rPr lang="en-US" altLang="ko-KR" sz="2000" dirty="0" smtClean="0">
                  <a:latin typeface="Arial" pitchFamily="34" charset="0"/>
                  <a:ea typeface="HY견고딕" pitchFamily="18" charset="-127"/>
                </a:rPr>
                <a:t>‘System of Systems’ R&amp;D</a:t>
              </a:r>
              <a:endParaRPr lang="ko-KR" altLang="en-US" sz="2000" dirty="0" smtClean="0">
                <a:latin typeface="Arial" pitchFamily="34" charset="0"/>
                <a:ea typeface="HY견고딕" pitchFamily="18" charset="-127"/>
              </a:endParaRPr>
            </a:p>
          </p:txBody>
        </p:sp>
      </p:grpSp>
      <p:pic>
        <p:nvPicPr>
          <p:cNvPr id="8" name="그림 7" descr="그림1-1.emf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4480" y="1820128"/>
            <a:ext cx="8748000" cy="4561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그림 30" descr="그림4.emf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480" y="1993753"/>
            <a:ext cx="8748000" cy="4561200"/>
          </a:xfrm>
          <a:prstGeom prst="rect">
            <a:avLst/>
          </a:prstGeom>
        </p:spPr>
      </p:pic>
      <p:grpSp>
        <p:nvGrpSpPr>
          <p:cNvPr id="5" name="그룹 72"/>
          <p:cNvGrpSpPr/>
          <p:nvPr/>
        </p:nvGrpSpPr>
        <p:grpSpPr>
          <a:xfrm>
            <a:off x="236724" y="980728"/>
            <a:ext cx="8655756" cy="792088"/>
            <a:chOff x="236724" y="1052736"/>
            <a:chExt cx="8655756" cy="1044116"/>
          </a:xfrm>
        </p:grpSpPr>
        <p:pic>
          <p:nvPicPr>
            <p:cNvPr id="6" name="그림 56" descr="11111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1052736"/>
              <a:ext cx="8640452" cy="10441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236724" y="1147656"/>
              <a:ext cx="8655756" cy="933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eaLnBrk="0" fontAlgn="base" latinLnBrk="0" hangingPunct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ko-KR" sz="2000" dirty="0" smtClean="0">
                  <a:latin typeface="Arial" pitchFamily="34" charset="0"/>
                  <a:ea typeface="HY견고딕" pitchFamily="18" charset="-127"/>
                </a:rPr>
                <a:t> </a:t>
              </a:r>
              <a:r>
                <a:rPr lang="ko-KR" altLang="en-US" sz="2000" dirty="0" smtClean="0">
                  <a:latin typeface="Arial" pitchFamily="34" charset="0"/>
                  <a:ea typeface="HY견고딕" pitchFamily="18" charset="-127"/>
                </a:rPr>
                <a:t>국토해양 </a:t>
              </a:r>
              <a:r>
                <a:rPr lang="en-US" altLang="ko-KR" sz="2000" dirty="0" smtClean="0">
                  <a:latin typeface="Arial" pitchFamily="34" charset="0"/>
                  <a:ea typeface="HY견고딕" pitchFamily="18" charset="-127"/>
                </a:rPr>
                <a:t>R&amp;D</a:t>
              </a:r>
              <a:r>
                <a:rPr lang="ko-KR" altLang="en-US" sz="2000" dirty="0" smtClean="0">
                  <a:latin typeface="Arial" pitchFamily="34" charset="0"/>
                  <a:ea typeface="HY견고딕" pitchFamily="18" charset="-127"/>
                </a:rPr>
                <a:t>만의 차별화된 정체성은 </a:t>
              </a:r>
              <a:endParaRPr lang="en-US" altLang="ko-KR" sz="2000" dirty="0" smtClean="0">
                <a:latin typeface="Arial" pitchFamily="34" charset="0"/>
                <a:ea typeface="HY견고딕" pitchFamily="18" charset="-127"/>
              </a:endParaRPr>
            </a:p>
            <a:p>
              <a:pPr lvl="0" algn="ctr" eaLnBrk="0" fontAlgn="base" latinLnBrk="0" hangingPunct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000" dirty="0" smtClean="0">
                  <a:latin typeface="Arial" pitchFamily="34" charset="0"/>
                  <a:ea typeface="HY견고딕" pitchFamily="18" charset="-127"/>
                </a:rPr>
                <a:t>국토해양 전체 시스템을 최적화 하는  </a:t>
              </a:r>
              <a:r>
                <a:rPr lang="en-US" altLang="ko-KR" sz="2000" dirty="0" smtClean="0">
                  <a:latin typeface="Arial" pitchFamily="34" charset="0"/>
                  <a:ea typeface="HY견고딕" pitchFamily="18" charset="-127"/>
                </a:rPr>
                <a:t>‘System of Systems’ R&amp;D</a:t>
              </a:r>
              <a:endParaRPr lang="ko-KR" altLang="en-US" sz="2000" dirty="0" smtClean="0">
                <a:latin typeface="Arial" pitchFamily="34" charset="0"/>
                <a:ea typeface="HY견고딕" pitchFamily="18" charset="-127"/>
              </a:endParaRPr>
            </a:p>
          </p:txBody>
        </p:sp>
      </p:grpSp>
      <p:sp>
        <p:nvSpPr>
          <p:cNvPr id="11" name="제목 2"/>
          <p:cNvSpPr txBox="1">
            <a:spLocks/>
          </p:cNvSpPr>
          <p:nvPr/>
        </p:nvSpPr>
        <p:spPr>
          <a:xfrm>
            <a:off x="116265" y="116632"/>
            <a:ext cx="781236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1. </a:t>
            </a: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국토해양 미래 시나리오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 – System</a:t>
            </a:r>
            <a:r>
              <a:rPr kumimoji="0" lang="en-US" altLang="ko-KR" sz="2000" b="1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 of Systems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그림5.emf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8430" y="2016903"/>
            <a:ext cx="8748000" cy="4561200"/>
          </a:xfrm>
          <a:prstGeom prst="rect">
            <a:avLst/>
          </a:prstGeom>
        </p:spPr>
      </p:pic>
      <p:grpSp>
        <p:nvGrpSpPr>
          <p:cNvPr id="5" name="그룹 72"/>
          <p:cNvGrpSpPr/>
          <p:nvPr/>
        </p:nvGrpSpPr>
        <p:grpSpPr>
          <a:xfrm>
            <a:off x="236724" y="980728"/>
            <a:ext cx="8655756" cy="792088"/>
            <a:chOff x="236724" y="1052736"/>
            <a:chExt cx="8655756" cy="1044116"/>
          </a:xfrm>
        </p:grpSpPr>
        <p:pic>
          <p:nvPicPr>
            <p:cNvPr id="6" name="그림 56" descr="11111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1052736"/>
              <a:ext cx="8640452" cy="10441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Box 9"/>
            <p:cNvSpPr txBox="1"/>
            <p:nvPr/>
          </p:nvSpPr>
          <p:spPr>
            <a:xfrm>
              <a:off x="236724" y="1147656"/>
              <a:ext cx="8655756" cy="933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eaLnBrk="0" fontAlgn="base" latinLnBrk="0" hangingPunct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ko-KR" sz="2000" dirty="0" smtClean="0">
                  <a:latin typeface="Arial" pitchFamily="34" charset="0"/>
                  <a:ea typeface="HY견고딕" pitchFamily="18" charset="-127"/>
                </a:rPr>
                <a:t> </a:t>
              </a:r>
              <a:r>
                <a:rPr lang="ko-KR" altLang="en-US" sz="2000" dirty="0" smtClean="0">
                  <a:latin typeface="Arial" pitchFamily="34" charset="0"/>
                  <a:ea typeface="HY견고딕" pitchFamily="18" charset="-127"/>
                </a:rPr>
                <a:t>국토해양 </a:t>
              </a:r>
              <a:r>
                <a:rPr lang="en-US" altLang="ko-KR" sz="2000" dirty="0" smtClean="0">
                  <a:latin typeface="Arial" pitchFamily="34" charset="0"/>
                  <a:ea typeface="HY견고딕" pitchFamily="18" charset="-127"/>
                </a:rPr>
                <a:t>R&amp;D</a:t>
              </a:r>
              <a:r>
                <a:rPr lang="ko-KR" altLang="en-US" sz="2000" dirty="0" smtClean="0">
                  <a:latin typeface="Arial" pitchFamily="34" charset="0"/>
                  <a:ea typeface="HY견고딕" pitchFamily="18" charset="-127"/>
                </a:rPr>
                <a:t>만의 차별화된 정체성은 </a:t>
              </a:r>
              <a:endParaRPr lang="en-US" altLang="ko-KR" sz="2000" dirty="0" smtClean="0">
                <a:latin typeface="Arial" pitchFamily="34" charset="0"/>
                <a:ea typeface="HY견고딕" pitchFamily="18" charset="-127"/>
              </a:endParaRPr>
            </a:p>
            <a:p>
              <a:pPr lvl="0" algn="ctr" eaLnBrk="0" fontAlgn="base" latinLnBrk="0" hangingPunct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000" dirty="0" smtClean="0">
                  <a:latin typeface="Arial" pitchFamily="34" charset="0"/>
                  <a:ea typeface="HY견고딕" pitchFamily="18" charset="-127"/>
                </a:rPr>
                <a:t>국토해양 전체 시스템을 최적화 하는  </a:t>
              </a:r>
              <a:r>
                <a:rPr lang="en-US" altLang="ko-KR" sz="2000" dirty="0" smtClean="0">
                  <a:latin typeface="Arial" pitchFamily="34" charset="0"/>
                  <a:ea typeface="HY견고딕" pitchFamily="18" charset="-127"/>
                </a:rPr>
                <a:t>‘System of Systems’ R&amp;D</a:t>
              </a:r>
              <a:endParaRPr lang="ko-KR" altLang="en-US" sz="2000" dirty="0" smtClean="0">
                <a:latin typeface="Arial" pitchFamily="34" charset="0"/>
                <a:ea typeface="HY견고딕" pitchFamily="18" charset="-127"/>
              </a:endParaRPr>
            </a:p>
          </p:txBody>
        </p:sp>
      </p:grpSp>
      <p:sp>
        <p:nvSpPr>
          <p:cNvPr id="12" name="제목 2"/>
          <p:cNvSpPr txBox="1">
            <a:spLocks/>
          </p:cNvSpPr>
          <p:nvPr/>
        </p:nvSpPr>
        <p:spPr>
          <a:xfrm>
            <a:off x="116265" y="116632"/>
            <a:ext cx="781236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1. </a:t>
            </a: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국토해양 미래 시나리오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 – System</a:t>
            </a:r>
            <a:r>
              <a:rPr kumimoji="0" lang="en-US" altLang="ko-KR" sz="2000" b="1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 of Systems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2"/>
          <p:cNvSpPr txBox="1">
            <a:spLocks/>
          </p:cNvSpPr>
          <p:nvPr/>
        </p:nvSpPr>
        <p:spPr>
          <a:xfrm>
            <a:off x="139415" y="116632"/>
            <a:ext cx="781236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2.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국토해양 </a:t>
            </a: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R&amp;D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비전과 목표</a:t>
            </a: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357158" y="1142984"/>
            <a:ext cx="8440615" cy="5500726"/>
          </a:xfrm>
          <a:prstGeom prst="rect">
            <a:avLst/>
          </a:prstGeom>
          <a:noFill/>
          <a:ln w="12700" algn="ctr">
            <a:solidFill>
              <a:schemeClr val="bg2"/>
            </a:solidFill>
            <a:miter lim="800000"/>
            <a:headEnd/>
            <a:tailEnd/>
          </a:ln>
        </p:spPr>
        <p:txBody>
          <a:bodyPr lIns="90000" tIns="90000" rIns="90000" bIns="46800"/>
          <a:lstStyle/>
          <a:p>
            <a:pPr marL="280988" lvl="1" indent="-279400" defTabSz="900113" latinLnBrk="0">
              <a:buClr>
                <a:schemeClr val="tx1"/>
              </a:buClr>
              <a:buFont typeface="Wingdings" pitchFamily="2" charset="2"/>
              <a:buChar char="n"/>
            </a:pPr>
            <a:endParaRPr kumimoji="0" lang="en-GB" altLang="ko-KR" sz="1400"/>
          </a:p>
        </p:txBody>
      </p:sp>
      <p:sp>
        <p:nvSpPr>
          <p:cNvPr id="16" name="AutoShape 2"/>
          <p:cNvSpPr>
            <a:spLocks noChangeArrowheads="1"/>
          </p:cNvSpPr>
          <p:nvPr/>
        </p:nvSpPr>
        <p:spPr bwMode="auto">
          <a:xfrm>
            <a:off x="1403839" y="2806513"/>
            <a:ext cx="6819900" cy="2308225"/>
          </a:xfrm>
          <a:prstGeom prst="upArrow">
            <a:avLst>
              <a:gd name="adj1" fmla="val 75287"/>
              <a:gd name="adj2" fmla="val 13898"/>
            </a:avLst>
          </a:prstGeom>
          <a:solidFill>
            <a:srgbClr val="E8FDC3"/>
          </a:solidFill>
          <a:ln w="12700" algn="ctr">
            <a:noFill/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latinLnBrk="0" hangingPunct="0">
              <a:lnSpc>
                <a:spcPct val="90000"/>
              </a:lnSpc>
            </a:pPr>
            <a:endParaRPr kumimoji="0" lang="ko-KR" altLang="en-US" sz="1400" b="1">
              <a:solidFill>
                <a:schemeClr val="accent2"/>
              </a:solidFill>
              <a:ea typeface="돋움체" pitchFamily="49" charset="-127"/>
              <a:cs typeface="Arial" pitchFamily="34" charset="0"/>
            </a:endParaRPr>
          </a:p>
        </p:txBody>
      </p:sp>
      <p:sp>
        <p:nvSpPr>
          <p:cNvPr id="17" name="Oval 5"/>
          <p:cNvSpPr>
            <a:spLocks noChangeArrowheads="1"/>
          </p:cNvSpPr>
          <p:nvPr/>
        </p:nvSpPr>
        <p:spPr bwMode="auto">
          <a:xfrm>
            <a:off x="2260493" y="1407574"/>
            <a:ext cx="4837621" cy="1332265"/>
          </a:xfrm>
          <a:prstGeom prst="ellipse">
            <a:avLst/>
          </a:prstGeom>
          <a:gradFill flip="none" rotWithShape="1">
            <a:gsLst>
              <a:gs pos="0">
                <a:srgbClr val="2C8C45">
                  <a:shade val="30000"/>
                  <a:satMod val="115000"/>
                </a:srgbClr>
              </a:gs>
              <a:gs pos="50000">
                <a:srgbClr val="2C8C45">
                  <a:shade val="67500"/>
                  <a:satMod val="115000"/>
                </a:srgbClr>
              </a:gs>
              <a:gs pos="100000">
                <a:srgbClr val="2C8C45">
                  <a:shade val="100000"/>
                  <a:satMod val="115000"/>
                </a:srgbClr>
              </a:gs>
            </a:gsLst>
            <a:lin ang="13500000" scaled="1"/>
            <a:tileRect/>
          </a:gradFill>
          <a:ln w="28575" algn="ctr">
            <a:solidFill>
              <a:schemeClr val="bg1"/>
            </a:solidFill>
            <a:round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lIns="90000" tIns="46800" rIns="90000" bIns="46800" anchor="ctr"/>
          <a:lstStyle/>
          <a:p>
            <a:pPr algn="ctr" latinLnBrk="0">
              <a:spcBef>
                <a:spcPct val="50000"/>
              </a:spcBef>
              <a:defRPr/>
            </a:pPr>
            <a:r>
              <a:rPr kumimoji="0" lang="ko-KR" altLang="en-US" dirty="0">
                <a:solidFill>
                  <a:schemeClr val="bg1"/>
                </a:solidFill>
                <a:latin typeface="Arial" charset="0"/>
              </a:rPr>
              <a:t>품격 높은 국토해양공간을 창조하는</a:t>
            </a:r>
            <a:br>
              <a:rPr kumimoji="0" lang="ko-KR" altLang="en-US" dirty="0">
                <a:solidFill>
                  <a:schemeClr val="bg1"/>
                </a:solidFill>
                <a:latin typeface="Arial" charset="0"/>
              </a:rPr>
            </a:br>
            <a:r>
              <a:rPr kumimoji="0" lang="en-US" altLang="ko-KR" b="1" dirty="0">
                <a:solidFill>
                  <a:srgbClr val="FFCC00"/>
                </a:solidFill>
                <a:latin typeface="Arial" charset="0"/>
              </a:rPr>
              <a:t>Green Growth Leader</a:t>
            </a:r>
          </a:p>
        </p:txBody>
      </p:sp>
      <p:grpSp>
        <p:nvGrpSpPr>
          <p:cNvPr id="18" name="Group 9"/>
          <p:cNvGrpSpPr>
            <a:grpSpLocks/>
          </p:cNvGrpSpPr>
          <p:nvPr/>
        </p:nvGrpSpPr>
        <p:grpSpPr bwMode="auto">
          <a:xfrm>
            <a:off x="994996" y="3243076"/>
            <a:ext cx="7637585" cy="1038225"/>
            <a:chOff x="997" y="2128"/>
            <a:chExt cx="4669" cy="659"/>
          </a:xfrm>
        </p:grpSpPr>
        <p:sp>
          <p:nvSpPr>
            <p:cNvPr id="19" name="Rectangle 9"/>
            <p:cNvSpPr>
              <a:spLocks noChangeArrowheads="1"/>
            </p:cNvSpPr>
            <p:nvPr/>
          </p:nvSpPr>
          <p:spPr bwMode="auto">
            <a:xfrm>
              <a:off x="997" y="2128"/>
              <a:ext cx="846" cy="659"/>
            </a:xfrm>
            <a:prstGeom prst="rect">
              <a:avLst/>
            </a:prstGeom>
            <a:solidFill>
              <a:srgbClr val="6EB66E"/>
            </a:solidFill>
            <a:ln w="12700" algn="ctr">
              <a:solidFill>
                <a:srgbClr val="EAEAEA"/>
              </a:solidFill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kumimoji="0" lang="ko-KR" altLang="en-US" sz="1400" dirty="0">
                  <a:solidFill>
                    <a:schemeClr val="bg1"/>
                  </a:solidFill>
                </a:rPr>
                <a:t>선진국 대비 </a:t>
              </a:r>
              <a:br>
                <a:rPr kumimoji="0" lang="ko-KR" altLang="en-US" sz="1400" dirty="0">
                  <a:solidFill>
                    <a:schemeClr val="bg1"/>
                  </a:solidFill>
                </a:rPr>
              </a:br>
              <a:r>
                <a:rPr kumimoji="0" lang="ko-KR" altLang="en-US" sz="1400" dirty="0">
                  <a:solidFill>
                    <a:schemeClr val="bg1"/>
                  </a:solidFill>
                </a:rPr>
                <a:t>녹색기술 수준 </a:t>
              </a:r>
              <a:br>
                <a:rPr kumimoji="0" lang="ko-KR" altLang="en-US" sz="1400" dirty="0">
                  <a:solidFill>
                    <a:schemeClr val="bg1"/>
                  </a:solidFill>
                </a:rPr>
              </a:br>
              <a:r>
                <a:rPr kumimoji="0" lang="en-US" altLang="ko-KR" sz="1400" dirty="0">
                  <a:solidFill>
                    <a:schemeClr val="bg1"/>
                  </a:solidFill>
                </a:rPr>
                <a:t>90% </a:t>
              </a:r>
              <a:r>
                <a:rPr kumimoji="0" lang="ko-KR" altLang="en-US" sz="1400" dirty="0" smtClean="0">
                  <a:solidFill>
                    <a:schemeClr val="bg1"/>
                  </a:solidFill>
                </a:rPr>
                <a:t>제고</a:t>
              </a:r>
              <a:endParaRPr kumimoji="0" lang="en-US" altLang="ko-KR" sz="1400" baseline="30000" dirty="0">
                <a:solidFill>
                  <a:schemeClr val="bg1"/>
                </a:solidFill>
              </a:endParaRPr>
            </a:p>
          </p:txBody>
        </p:sp>
        <p:sp>
          <p:nvSpPr>
            <p:cNvPr id="20" name="Rectangle 10"/>
            <p:cNvSpPr>
              <a:spLocks noChangeArrowheads="1"/>
            </p:cNvSpPr>
            <p:nvPr/>
          </p:nvSpPr>
          <p:spPr bwMode="auto">
            <a:xfrm>
              <a:off x="1952" y="2128"/>
              <a:ext cx="846" cy="659"/>
            </a:xfrm>
            <a:prstGeom prst="rect">
              <a:avLst/>
            </a:prstGeom>
            <a:solidFill>
              <a:srgbClr val="6EB66E"/>
            </a:solidFill>
            <a:ln w="12700" algn="ctr">
              <a:solidFill>
                <a:srgbClr val="EAEAEA"/>
              </a:solidFill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kumimoji="0" lang="ko-KR" altLang="en-US" sz="1400" dirty="0">
                  <a:solidFill>
                    <a:schemeClr val="bg1"/>
                  </a:solidFill>
                </a:rPr>
                <a:t>세계 </a:t>
              </a:r>
              <a:r>
                <a:rPr kumimoji="0" lang="en-US" altLang="ko-KR" sz="1400" dirty="0">
                  <a:solidFill>
                    <a:schemeClr val="bg1"/>
                  </a:solidFill>
                </a:rPr>
                <a:t>1</a:t>
              </a:r>
              <a:r>
                <a:rPr kumimoji="0" lang="ko-KR" altLang="en-US" sz="1400" dirty="0">
                  <a:solidFill>
                    <a:schemeClr val="bg1"/>
                  </a:solidFill>
                </a:rPr>
                <a:t>위 기술</a:t>
              </a:r>
              <a:br>
                <a:rPr kumimoji="0" lang="ko-KR" altLang="en-US" sz="1400" dirty="0">
                  <a:solidFill>
                    <a:schemeClr val="bg1"/>
                  </a:solidFill>
                </a:rPr>
              </a:br>
              <a:r>
                <a:rPr kumimoji="0" lang="en-US" altLang="ko-KR" sz="1400" dirty="0">
                  <a:solidFill>
                    <a:schemeClr val="bg1"/>
                  </a:solidFill>
                </a:rPr>
                <a:t>10</a:t>
              </a:r>
              <a:r>
                <a:rPr kumimoji="0" lang="ko-KR" altLang="en-US" sz="1400" dirty="0">
                  <a:solidFill>
                    <a:schemeClr val="bg1"/>
                  </a:solidFill>
                </a:rPr>
                <a:t>개 </a:t>
              </a:r>
              <a:r>
                <a:rPr kumimoji="0" lang="ko-KR" altLang="en-US" sz="1400" dirty="0" smtClean="0">
                  <a:solidFill>
                    <a:schemeClr val="bg1"/>
                  </a:solidFill>
                </a:rPr>
                <a:t>보유</a:t>
              </a:r>
              <a:endParaRPr kumimoji="0" lang="en-US" altLang="ko-KR" sz="1400" baseline="30000" dirty="0">
                <a:solidFill>
                  <a:schemeClr val="bg1"/>
                </a:solidFill>
              </a:endParaRPr>
            </a:p>
          </p:txBody>
        </p:sp>
        <p:sp>
          <p:nvSpPr>
            <p:cNvPr id="21" name="Rectangle 11"/>
            <p:cNvSpPr>
              <a:spLocks noChangeArrowheads="1"/>
            </p:cNvSpPr>
            <p:nvPr/>
          </p:nvSpPr>
          <p:spPr bwMode="auto">
            <a:xfrm>
              <a:off x="2908" y="2128"/>
              <a:ext cx="847" cy="659"/>
            </a:xfrm>
            <a:prstGeom prst="rect">
              <a:avLst/>
            </a:prstGeom>
            <a:solidFill>
              <a:srgbClr val="6EB66E"/>
            </a:solidFill>
            <a:ln w="12700" algn="ctr">
              <a:solidFill>
                <a:srgbClr val="EAEAEA"/>
              </a:solidFill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ko-KR" altLang="en-US" sz="1400" dirty="0" smtClean="0">
                  <a:solidFill>
                    <a:schemeClr val="bg1"/>
                  </a:solidFill>
                </a:rPr>
                <a:t>해외시장 </a:t>
              </a:r>
              <a:br>
                <a:rPr lang="ko-KR" altLang="en-US" sz="1400" dirty="0" smtClean="0">
                  <a:solidFill>
                    <a:schemeClr val="bg1"/>
                  </a:solidFill>
                </a:rPr>
              </a:br>
              <a:r>
                <a:rPr lang="ko-KR" altLang="en-US" sz="1400" dirty="0" smtClean="0">
                  <a:solidFill>
                    <a:schemeClr val="bg1"/>
                  </a:solidFill>
                </a:rPr>
                <a:t>점유율</a:t>
              </a:r>
              <a:br>
                <a:rPr lang="ko-KR" altLang="en-US" sz="1400" dirty="0" smtClean="0">
                  <a:solidFill>
                    <a:schemeClr val="bg1"/>
                  </a:solidFill>
                </a:rPr>
              </a:br>
              <a:r>
                <a:rPr lang="en-US" altLang="ko-KR" sz="1400" dirty="0" smtClean="0">
                  <a:solidFill>
                    <a:schemeClr val="bg1"/>
                  </a:solidFill>
                </a:rPr>
                <a:t>7% </a:t>
              </a:r>
              <a:r>
                <a:rPr lang="ko-KR" altLang="en-US" sz="1400" dirty="0" smtClean="0">
                  <a:solidFill>
                    <a:schemeClr val="bg1"/>
                  </a:solidFill>
                </a:rPr>
                <a:t>확대</a:t>
              </a:r>
              <a:endParaRPr lang="ko-KR" alt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22" name="Rectangle 12"/>
            <p:cNvSpPr>
              <a:spLocks noChangeArrowheads="1"/>
            </p:cNvSpPr>
            <p:nvPr/>
          </p:nvSpPr>
          <p:spPr bwMode="auto">
            <a:xfrm>
              <a:off x="3864" y="2128"/>
              <a:ext cx="847" cy="659"/>
            </a:xfrm>
            <a:prstGeom prst="rect">
              <a:avLst/>
            </a:prstGeom>
            <a:solidFill>
              <a:srgbClr val="6EB66E"/>
            </a:solidFill>
            <a:ln w="12700" algn="ctr">
              <a:solidFill>
                <a:srgbClr val="EAEAEA"/>
              </a:solidFill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kumimoji="0" lang="ko-KR" altLang="en-US" sz="1400" dirty="0">
                  <a:solidFill>
                    <a:schemeClr val="bg1"/>
                  </a:solidFill>
                </a:rPr>
                <a:t>사회적 비용 </a:t>
              </a:r>
              <a:br>
                <a:rPr kumimoji="0" lang="ko-KR" altLang="en-US" sz="1400" dirty="0">
                  <a:solidFill>
                    <a:schemeClr val="bg1"/>
                  </a:solidFill>
                </a:rPr>
              </a:br>
              <a:r>
                <a:rPr kumimoji="0" lang="en-US" altLang="ko-KR" sz="1400" dirty="0">
                  <a:solidFill>
                    <a:schemeClr val="bg1"/>
                  </a:solidFill>
                </a:rPr>
                <a:t>5% </a:t>
              </a:r>
              <a:r>
                <a:rPr kumimoji="0" lang="ko-KR" altLang="en-US" sz="1400" dirty="0" smtClean="0">
                  <a:solidFill>
                    <a:schemeClr val="bg1"/>
                  </a:solidFill>
                </a:rPr>
                <a:t>절감</a:t>
              </a:r>
              <a:endParaRPr kumimoji="0" lang="en-US" altLang="ko-KR" sz="1400" baseline="30000" dirty="0">
                <a:solidFill>
                  <a:schemeClr val="bg1"/>
                </a:solidFill>
              </a:endParaRPr>
            </a:p>
          </p:txBody>
        </p:sp>
        <p:sp>
          <p:nvSpPr>
            <p:cNvPr id="23" name="Rectangle 13"/>
            <p:cNvSpPr>
              <a:spLocks noChangeArrowheads="1"/>
            </p:cNvSpPr>
            <p:nvPr/>
          </p:nvSpPr>
          <p:spPr bwMode="auto">
            <a:xfrm>
              <a:off x="4820" y="2128"/>
              <a:ext cx="846" cy="659"/>
            </a:xfrm>
            <a:prstGeom prst="rect">
              <a:avLst/>
            </a:prstGeom>
            <a:solidFill>
              <a:srgbClr val="6EB66E"/>
            </a:solidFill>
            <a:ln w="12700" algn="ctr">
              <a:solidFill>
                <a:srgbClr val="EAEAEA"/>
              </a:solidFill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ko-KR" altLang="en-US" sz="1400" dirty="0" smtClean="0">
                  <a:solidFill>
                    <a:schemeClr val="bg1"/>
                  </a:solidFill>
                </a:rPr>
                <a:t>글로벌</a:t>
              </a:r>
              <a:endParaRPr lang="en-US" altLang="ko-KR" sz="1400" dirty="0" smtClean="0">
                <a:solidFill>
                  <a:schemeClr val="bg1"/>
                </a:solidFill>
              </a:endParaRPr>
            </a:p>
            <a:p>
              <a:pPr algn="ctr"/>
              <a:r>
                <a:rPr kumimoji="0" lang="ko-KR" altLang="en-US" sz="1400" dirty="0" smtClean="0">
                  <a:solidFill>
                    <a:schemeClr val="bg1"/>
                  </a:solidFill>
                </a:rPr>
                <a:t>대표기업 </a:t>
              </a:r>
              <a:r>
                <a:rPr lang="en-US" altLang="ko-KR" sz="1400" dirty="0" smtClean="0">
                  <a:solidFill>
                    <a:schemeClr val="bg1"/>
                  </a:solidFill>
                </a:rPr>
                <a:t> </a:t>
              </a:r>
            </a:p>
            <a:p>
              <a:pPr algn="ctr"/>
              <a:r>
                <a:rPr lang="en-US" altLang="ko-KR" sz="1400" dirty="0" smtClean="0">
                  <a:solidFill>
                    <a:schemeClr val="bg1"/>
                  </a:solidFill>
                </a:rPr>
                <a:t>5</a:t>
              </a:r>
              <a:r>
                <a:rPr lang="ko-KR" altLang="en-US" sz="1400" dirty="0" smtClean="0">
                  <a:solidFill>
                    <a:schemeClr val="bg1"/>
                  </a:solidFill>
                </a:rPr>
                <a:t>개</a:t>
              </a:r>
              <a:endParaRPr kumimoji="0" lang="en-US" altLang="ko-KR" sz="1400" baseline="30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4" name="Group 15"/>
          <p:cNvGrpSpPr>
            <a:grpSpLocks/>
          </p:cNvGrpSpPr>
          <p:nvPr/>
        </p:nvGrpSpPr>
        <p:grpSpPr bwMode="auto">
          <a:xfrm>
            <a:off x="966840" y="4406071"/>
            <a:ext cx="7676991" cy="1923126"/>
            <a:chOff x="799" y="2826"/>
            <a:chExt cx="4948" cy="1034"/>
          </a:xfrm>
        </p:grpSpPr>
        <p:sp>
          <p:nvSpPr>
            <p:cNvPr id="25" name="Rectangle 16"/>
            <p:cNvSpPr>
              <a:spLocks noChangeArrowheads="1"/>
            </p:cNvSpPr>
            <p:nvPr/>
          </p:nvSpPr>
          <p:spPr bwMode="auto">
            <a:xfrm>
              <a:off x="799" y="3078"/>
              <a:ext cx="1081" cy="744"/>
            </a:xfrm>
            <a:prstGeom prst="rect">
              <a:avLst/>
            </a:prstGeom>
            <a:solidFill>
              <a:schemeClr val="bg1"/>
            </a:solidFill>
            <a:ln w="12700" algn="ctr">
              <a:solidFill>
                <a:schemeClr val="bg2"/>
              </a:solidFill>
              <a:miter lim="800000"/>
              <a:headEnd/>
              <a:tailEnd/>
            </a:ln>
          </p:spPr>
          <p:txBody>
            <a:bodyPr lIns="90000" tIns="72000" rIns="90000" bIns="0"/>
            <a:lstStyle/>
            <a:p>
              <a:pPr marL="179388" lvl="1" indent="-177800" defTabSz="900113" latinLnBrk="0">
                <a:spcBef>
                  <a:spcPct val="20000"/>
                </a:spcBef>
                <a:spcAft>
                  <a:spcPct val="20000"/>
                </a:spcAft>
                <a:buClr>
                  <a:schemeClr val="tx1"/>
                </a:buClr>
                <a:buFont typeface="Wingdings" pitchFamily="2" charset="2"/>
                <a:buChar char="n"/>
                <a:defRPr/>
              </a:pPr>
              <a:r>
                <a:rPr kumimoji="0" lang="ko-KR" altLang="en-US" sz="1200" dirty="0" err="1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국토부</a:t>
              </a:r>
              <a:r>
                <a:rPr kumimoji="0" lang="ko-KR" altLang="en-US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 </a:t>
              </a:r>
              <a:r>
                <a:rPr kumimoji="0" lang="en-US" altLang="ko-KR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R&amp;D </a:t>
              </a:r>
              <a:r>
                <a:rPr kumimoji="0" lang="ko-KR" altLang="en-US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관리기능 고도화</a:t>
              </a:r>
              <a:endParaRPr kumimoji="0" lang="en-US" altLang="ko-KR" sz="1200" dirty="0" smtClean="0">
                <a:solidFill>
                  <a:schemeClr val="tx1">
                    <a:lumMod val="50000"/>
                  </a:schemeClr>
                </a:solidFill>
                <a:latin typeface="Arial" charset="0"/>
              </a:endParaRPr>
            </a:p>
            <a:p>
              <a:pPr marL="179388" lvl="1" indent="-177800" defTabSz="900113" latinLnBrk="0">
                <a:spcBef>
                  <a:spcPct val="20000"/>
                </a:spcBef>
                <a:spcAft>
                  <a:spcPct val="20000"/>
                </a:spcAft>
                <a:buClr>
                  <a:schemeClr val="tx1"/>
                </a:buClr>
                <a:buFont typeface="Wingdings" pitchFamily="2" charset="2"/>
                <a:buChar char="n"/>
                <a:defRPr/>
              </a:pPr>
              <a:r>
                <a:rPr lang="ko-KR" altLang="en-US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공공기술협의체 구성 및 운영</a:t>
              </a:r>
              <a:endParaRPr lang="en-US" altLang="ko-KR" sz="1200" dirty="0" smtClean="0">
                <a:solidFill>
                  <a:schemeClr val="tx1">
                    <a:lumMod val="50000"/>
                  </a:schemeClr>
                </a:solidFill>
                <a:latin typeface="Arial" charset="0"/>
              </a:endParaRPr>
            </a:p>
            <a:p>
              <a:pPr marL="179388" lvl="1" indent="-177800" defTabSz="900113" latinLnBrk="0">
                <a:spcBef>
                  <a:spcPct val="20000"/>
                </a:spcBef>
                <a:spcAft>
                  <a:spcPct val="20000"/>
                </a:spcAft>
                <a:buClr>
                  <a:schemeClr val="tx1"/>
                </a:buClr>
                <a:buFont typeface="Wingdings" pitchFamily="2" charset="2"/>
                <a:buChar char="n"/>
                <a:defRPr/>
              </a:pPr>
              <a:r>
                <a:rPr kumimoji="0" lang="ko-KR" altLang="en-US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전문기관 역량강화</a:t>
              </a:r>
              <a:endParaRPr kumimoji="0" lang="ko-KR" altLang="en-US" sz="1200" dirty="0">
                <a:solidFill>
                  <a:schemeClr val="tx1">
                    <a:lumMod val="50000"/>
                  </a:schemeClr>
                </a:solidFill>
                <a:latin typeface="Arial" charset="0"/>
              </a:endParaRPr>
            </a:p>
          </p:txBody>
        </p:sp>
        <p:sp>
          <p:nvSpPr>
            <p:cNvPr id="26" name="Rectangle 17"/>
            <p:cNvSpPr>
              <a:spLocks noChangeArrowheads="1"/>
            </p:cNvSpPr>
            <p:nvPr/>
          </p:nvSpPr>
          <p:spPr bwMode="auto">
            <a:xfrm>
              <a:off x="799" y="2832"/>
              <a:ext cx="1081" cy="246"/>
            </a:xfrm>
            <a:prstGeom prst="rect">
              <a:avLst/>
            </a:prstGeom>
            <a:solidFill>
              <a:srgbClr val="B5E07C"/>
            </a:solidFill>
            <a:ln w="12700" algn="ctr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 latinLnBrk="0">
                <a:spcBef>
                  <a:spcPct val="10000"/>
                </a:spcBef>
                <a:defRPr/>
              </a:pPr>
              <a:r>
                <a:rPr lang="en-US" altLang="ko-KR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R&amp;D </a:t>
              </a:r>
              <a:r>
                <a:rPr lang="ko-KR" altLang="en-US" sz="1200" dirty="0" err="1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거버넌스</a:t>
              </a:r>
              <a:r>
                <a:rPr lang="ko-KR" altLang="en-US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 개선</a:t>
              </a:r>
              <a:endParaRPr kumimoji="0" lang="ko-KR" altLang="en-US" sz="1200" dirty="0">
                <a:solidFill>
                  <a:schemeClr val="tx1">
                    <a:lumMod val="50000"/>
                  </a:schemeClr>
                </a:solidFill>
                <a:latin typeface="Arial" charset="0"/>
              </a:endParaRPr>
            </a:p>
          </p:txBody>
        </p:sp>
        <p:sp>
          <p:nvSpPr>
            <p:cNvPr id="27" name="Rectangle 18"/>
            <p:cNvSpPr>
              <a:spLocks noChangeArrowheads="1"/>
            </p:cNvSpPr>
            <p:nvPr/>
          </p:nvSpPr>
          <p:spPr bwMode="auto">
            <a:xfrm>
              <a:off x="3072" y="3072"/>
              <a:ext cx="1245" cy="782"/>
            </a:xfrm>
            <a:prstGeom prst="rect">
              <a:avLst/>
            </a:prstGeom>
            <a:solidFill>
              <a:schemeClr val="bg1"/>
            </a:solidFill>
            <a:ln w="12700" algn="ctr">
              <a:solidFill>
                <a:schemeClr val="bg2"/>
              </a:solidFill>
              <a:miter lim="800000"/>
              <a:headEnd/>
              <a:tailEnd/>
            </a:ln>
          </p:spPr>
          <p:txBody>
            <a:bodyPr lIns="90000" tIns="72000" rIns="90000" bIns="0"/>
            <a:lstStyle/>
            <a:p>
              <a:pPr marL="179388" lvl="1" indent="-177800" defTabSz="900113" latinLnBrk="0">
                <a:spcBef>
                  <a:spcPct val="20000"/>
                </a:spcBef>
                <a:spcAft>
                  <a:spcPct val="20000"/>
                </a:spcAft>
                <a:buClr>
                  <a:schemeClr val="tx1"/>
                </a:buClr>
                <a:buFont typeface="Wingdings" pitchFamily="2" charset="2"/>
                <a:buChar char="n"/>
                <a:defRPr/>
              </a:pPr>
              <a:r>
                <a:rPr kumimoji="0" lang="en-US" altLang="ko-KR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R&amp;D </a:t>
              </a:r>
              <a:r>
                <a:rPr kumimoji="0" lang="ko-KR" altLang="en-US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기획의 </a:t>
              </a:r>
              <a:r>
                <a:rPr kumimoji="0" lang="ko-KR" altLang="en-US" sz="1200" dirty="0" err="1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질적수준</a:t>
              </a:r>
              <a:r>
                <a:rPr kumimoji="0" lang="ko-KR" altLang="en-US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 제고</a:t>
              </a:r>
              <a:endParaRPr kumimoji="0" lang="ko-KR" altLang="en-US" sz="1200" dirty="0">
                <a:solidFill>
                  <a:schemeClr val="tx1">
                    <a:lumMod val="50000"/>
                  </a:schemeClr>
                </a:solidFill>
                <a:latin typeface="Arial" charset="0"/>
              </a:endParaRPr>
            </a:p>
            <a:p>
              <a:pPr marL="179388" lvl="1" indent="-177800" defTabSz="900113" latinLnBrk="0">
                <a:spcBef>
                  <a:spcPct val="20000"/>
                </a:spcBef>
                <a:spcAft>
                  <a:spcPct val="20000"/>
                </a:spcAft>
                <a:buClr>
                  <a:schemeClr val="tx1"/>
                </a:buClr>
                <a:buFont typeface="Wingdings" pitchFamily="2" charset="2"/>
                <a:buChar char="n"/>
                <a:defRPr/>
              </a:pPr>
              <a:r>
                <a:rPr kumimoji="0" lang="en-US" altLang="ko-KR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R&amp;D </a:t>
              </a:r>
              <a:r>
                <a:rPr kumimoji="0" lang="ko-KR" altLang="en-US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과제 평가 고도화</a:t>
              </a:r>
              <a:endParaRPr kumimoji="0" lang="ko-KR" altLang="en-US" sz="1200" dirty="0">
                <a:solidFill>
                  <a:schemeClr val="tx1">
                    <a:lumMod val="50000"/>
                  </a:schemeClr>
                </a:solidFill>
                <a:latin typeface="Arial" charset="0"/>
              </a:endParaRPr>
            </a:p>
            <a:p>
              <a:pPr marL="179388" lvl="1" indent="-177800" defTabSz="900113" latinLnBrk="0">
                <a:spcBef>
                  <a:spcPct val="20000"/>
                </a:spcBef>
                <a:spcAft>
                  <a:spcPct val="20000"/>
                </a:spcAft>
                <a:buClr>
                  <a:schemeClr val="tx1"/>
                </a:buClr>
                <a:buFont typeface="Wingdings" pitchFamily="2" charset="2"/>
                <a:buChar char="n"/>
                <a:defRPr/>
              </a:pPr>
              <a:r>
                <a:rPr lang="en-US" altLang="ko-KR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R&amp;D </a:t>
              </a:r>
              <a:r>
                <a:rPr lang="ko-KR" altLang="en-US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과제 진도관리 내실화</a:t>
              </a:r>
              <a:endParaRPr lang="en-US" altLang="ko-KR" sz="1200" dirty="0" smtClean="0">
                <a:solidFill>
                  <a:schemeClr val="tx1">
                    <a:lumMod val="50000"/>
                  </a:schemeClr>
                </a:solidFill>
                <a:latin typeface="Arial" charset="0"/>
              </a:endParaRPr>
            </a:p>
            <a:p>
              <a:pPr marL="179388" lvl="1" indent="-177800" defTabSz="900113" latinLnBrk="0">
                <a:spcBef>
                  <a:spcPct val="20000"/>
                </a:spcBef>
                <a:spcAft>
                  <a:spcPct val="20000"/>
                </a:spcAft>
                <a:buClr>
                  <a:schemeClr val="tx1"/>
                </a:buClr>
                <a:buFont typeface="Wingdings" pitchFamily="2" charset="2"/>
                <a:buChar char="n"/>
                <a:defRPr/>
              </a:pPr>
              <a:r>
                <a:rPr kumimoji="0" lang="ko-KR" altLang="en-US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사업단 관리체계 정비</a:t>
              </a:r>
              <a:endParaRPr kumimoji="0" lang="ko-KR" altLang="en-US" sz="1200" dirty="0">
                <a:solidFill>
                  <a:schemeClr val="tx1">
                    <a:lumMod val="50000"/>
                  </a:schemeClr>
                </a:solidFill>
                <a:latin typeface="Arial" charset="0"/>
              </a:endParaRPr>
            </a:p>
          </p:txBody>
        </p:sp>
        <p:sp>
          <p:nvSpPr>
            <p:cNvPr id="28" name="Rectangle 19"/>
            <p:cNvSpPr>
              <a:spLocks noChangeArrowheads="1"/>
            </p:cNvSpPr>
            <p:nvPr/>
          </p:nvSpPr>
          <p:spPr bwMode="auto">
            <a:xfrm>
              <a:off x="3072" y="2826"/>
              <a:ext cx="1245" cy="246"/>
            </a:xfrm>
            <a:prstGeom prst="rect">
              <a:avLst/>
            </a:prstGeom>
            <a:solidFill>
              <a:srgbClr val="B5E07C"/>
            </a:solidFill>
            <a:ln w="12700" algn="ctr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 latinLnBrk="0">
                <a:spcBef>
                  <a:spcPct val="10000"/>
                </a:spcBef>
                <a:defRPr/>
              </a:pPr>
              <a:r>
                <a:rPr kumimoji="0" lang="ko-KR" altLang="en-US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관리 프로세스 혁신</a:t>
              </a:r>
              <a:endParaRPr kumimoji="0" lang="ko-KR" altLang="en-US" sz="1200" dirty="0">
                <a:solidFill>
                  <a:schemeClr val="tx1">
                    <a:lumMod val="50000"/>
                  </a:schemeClr>
                </a:solidFill>
                <a:latin typeface="Arial" charset="0"/>
              </a:endParaRPr>
            </a:p>
          </p:txBody>
        </p:sp>
        <p:sp>
          <p:nvSpPr>
            <p:cNvPr id="29" name="Rectangle 20"/>
            <p:cNvSpPr>
              <a:spLocks noChangeArrowheads="1"/>
            </p:cNvSpPr>
            <p:nvPr/>
          </p:nvSpPr>
          <p:spPr bwMode="auto">
            <a:xfrm>
              <a:off x="4361" y="3078"/>
              <a:ext cx="1386" cy="782"/>
            </a:xfrm>
            <a:prstGeom prst="rect">
              <a:avLst/>
            </a:prstGeom>
            <a:solidFill>
              <a:schemeClr val="bg1"/>
            </a:solidFill>
            <a:ln w="12700" algn="ctr">
              <a:solidFill>
                <a:schemeClr val="bg2"/>
              </a:solidFill>
              <a:miter lim="800000"/>
              <a:headEnd/>
              <a:tailEnd/>
            </a:ln>
          </p:spPr>
          <p:txBody>
            <a:bodyPr lIns="90000" tIns="72000" rIns="90000" bIns="0"/>
            <a:lstStyle/>
            <a:p>
              <a:pPr marL="179388" lvl="1" indent="-177800" defTabSz="900113" latinLnBrk="0">
                <a:spcBef>
                  <a:spcPct val="20000"/>
                </a:spcBef>
                <a:spcAft>
                  <a:spcPct val="20000"/>
                </a:spcAft>
                <a:buClr>
                  <a:schemeClr val="tx1"/>
                </a:buClr>
                <a:buFont typeface="Wingdings" pitchFamily="2" charset="2"/>
                <a:buChar char="n"/>
                <a:defRPr/>
              </a:pPr>
              <a:r>
                <a:rPr lang="ko-KR" altLang="en-US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성과활용  및 사업화 지원 체계 구축</a:t>
              </a:r>
              <a:endParaRPr kumimoji="0" lang="ko-KR" altLang="en-US" sz="1200" dirty="0">
                <a:solidFill>
                  <a:schemeClr val="tx1">
                    <a:lumMod val="50000"/>
                  </a:schemeClr>
                </a:solidFill>
                <a:latin typeface="Arial" charset="0"/>
              </a:endParaRPr>
            </a:p>
            <a:p>
              <a:pPr marL="179388" lvl="1" indent="-177800" defTabSz="900113" latinLnBrk="0">
                <a:spcBef>
                  <a:spcPct val="20000"/>
                </a:spcBef>
                <a:spcAft>
                  <a:spcPct val="20000"/>
                </a:spcAft>
                <a:buClr>
                  <a:schemeClr val="tx1"/>
                </a:buClr>
                <a:buFont typeface="Wingdings" pitchFamily="2" charset="2"/>
                <a:buChar char="n"/>
                <a:defRPr/>
              </a:pPr>
              <a:r>
                <a:rPr kumimoji="0" lang="ko-KR" altLang="en-US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연구시설  </a:t>
              </a:r>
              <a:r>
                <a:rPr kumimoji="0" lang="en-US" altLang="ko-KR" sz="1200" dirty="0" smtClean="0">
                  <a:solidFill>
                    <a:schemeClr val="tx1">
                      <a:lumMod val="50000"/>
                    </a:schemeClr>
                  </a:solidFill>
                  <a:latin typeface="굴림"/>
                  <a:ea typeface="굴림"/>
                </a:rPr>
                <a:t>·</a:t>
              </a:r>
              <a:r>
                <a:rPr kumimoji="0" lang="ko-KR" altLang="en-US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 인력 등 </a:t>
              </a:r>
              <a:r>
                <a:rPr kumimoji="0" lang="en-US" altLang="ko-KR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R&amp;D </a:t>
              </a:r>
              <a:r>
                <a:rPr kumimoji="0" lang="ko-KR" altLang="en-US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인프라 구축</a:t>
              </a:r>
              <a:endParaRPr kumimoji="0" lang="ko-KR" altLang="en-US" sz="1200" dirty="0">
                <a:solidFill>
                  <a:schemeClr val="tx1">
                    <a:lumMod val="50000"/>
                  </a:schemeClr>
                </a:solidFill>
                <a:latin typeface="Arial" charset="0"/>
              </a:endParaRPr>
            </a:p>
          </p:txBody>
        </p:sp>
        <p:sp>
          <p:nvSpPr>
            <p:cNvPr id="30" name="Rectangle 21"/>
            <p:cNvSpPr>
              <a:spLocks noChangeArrowheads="1"/>
            </p:cNvSpPr>
            <p:nvPr/>
          </p:nvSpPr>
          <p:spPr bwMode="auto">
            <a:xfrm>
              <a:off x="4361" y="2832"/>
              <a:ext cx="1386" cy="246"/>
            </a:xfrm>
            <a:prstGeom prst="rect">
              <a:avLst/>
            </a:prstGeom>
            <a:solidFill>
              <a:srgbClr val="B5E07C"/>
            </a:solidFill>
            <a:ln w="12700" algn="ctr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spcBef>
                  <a:spcPct val="10000"/>
                </a:spcBef>
                <a:defRPr/>
              </a:pPr>
              <a:r>
                <a:rPr lang="en-US" altLang="ko-KR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R&amp;D </a:t>
              </a:r>
              <a:r>
                <a:rPr lang="ko-KR" altLang="en-US" sz="1200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성과창출 및 인프라 구축</a:t>
              </a:r>
              <a:endParaRPr lang="ko-KR" altLang="en-US" sz="1200" dirty="0">
                <a:solidFill>
                  <a:schemeClr val="tx1">
                    <a:lumMod val="50000"/>
                  </a:schemeClr>
                </a:solidFill>
                <a:latin typeface="Arial" charset="0"/>
              </a:endParaRPr>
            </a:p>
          </p:txBody>
        </p:sp>
      </p:grpSp>
      <p:sp>
        <p:nvSpPr>
          <p:cNvPr id="31" name="Rectangle 16"/>
          <p:cNvSpPr>
            <a:spLocks noChangeArrowheads="1"/>
          </p:cNvSpPr>
          <p:nvPr/>
        </p:nvSpPr>
        <p:spPr bwMode="auto">
          <a:xfrm>
            <a:off x="2735250" y="4854399"/>
            <a:ext cx="1677012" cy="1428760"/>
          </a:xfrm>
          <a:prstGeom prst="rect">
            <a:avLst/>
          </a:prstGeom>
          <a:solidFill>
            <a:schemeClr val="bg1"/>
          </a:solidFill>
          <a:ln w="12700" algn="ctr">
            <a:solidFill>
              <a:schemeClr val="bg2"/>
            </a:solidFill>
            <a:miter lim="800000"/>
            <a:headEnd/>
            <a:tailEnd/>
          </a:ln>
        </p:spPr>
        <p:txBody>
          <a:bodyPr lIns="90000" tIns="72000" rIns="90000" bIns="0"/>
          <a:lstStyle/>
          <a:p>
            <a:pPr marL="179388" lvl="1" indent="-177800" defTabSz="900113" latinLnBrk="0">
              <a:spcBef>
                <a:spcPct val="20000"/>
              </a:spcBef>
              <a:spcAft>
                <a:spcPct val="20000"/>
              </a:spcAft>
              <a:buClr>
                <a:schemeClr val="tx1"/>
              </a:buClr>
              <a:buFont typeface="Wingdings" pitchFamily="2" charset="2"/>
              <a:buChar char="n"/>
              <a:defRPr/>
            </a:pPr>
            <a:r>
              <a:rPr kumimoji="0" lang="ko-KR" altLang="en-US" sz="1200" dirty="0" smtClean="0">
                <a:solidFill>
                  <a:schemeClr val="tx1">
                    <a:lumMod val="50000"/>
                  </a:schemeClr>
                </a:solidFill>
                <a:latin typeface="Arial" charset="0"/>
              </a:rPr>
              <a:t>기존 </a:t>
            </a:r>
            <a:r>
              <a:rPr kumimoji="0" lang="en-US" altLang="ko-KR" sz="1200" dirty="0" smtClean="0">
                <a:solidFill>
                  <a:schemeClr val="tx1">
                    <a:lumMod val="50000"/>
                  </a:schemeClr>
                </a:solidFill>
                <a:latin typeface="Arial" charset="0"/>
              </a:rPr>
              <a:t>23</a:t>
            </a:r>
            <a:r>
              <a:rPr kumimoji="0" lang="ko-KR" altLang="en-US" sz="1200" dirty="0" smtClean="0">
                <a:solidFill>
                  <a:schemeClr val="tx1">
                    <a:lumMod val="50000"/>
                  </a:schemeClr>
                </a:solidFill>
                <a:latin typeface="Arial" charset="0"/>
              </a:rPr>
              <a:t>개 사업체계 개편</a:t>
            </a:r>
            <a:endParaRPr kumimoji="0" lang="en-US" altLang="ko-KR" sz="1200" dirty="0" smtClean="0">
              <a:solidFill>
                <a:schemeClr val="tx1">
                  <a:lumMod val="50000"/>
                </a:schemeClr>
              </a:solidFill>
              <a:latin typeface="Arial" charset="0"/>
            </a:endParaRPr>
          </a:p>
          <a:p>
            <a:pPr marL="179388" lvl="1" indent="-177800" defTabSz="900113" latinLnBrk="0">
              <a:spcBef>
                <a:spcPct val="20000"/>
              </a:spcBef>
              <a:spcAft>
                <a:spcPct val="20000"/>
              </a:spcAft>
              <a:buClr>
                <a:schemeClr val="tx1"/>
              </a:buClr>
              <a:buFont typeface="Wingdings" pitchFamily="2" charset="2"/>
              <a:buChar char="n"/>
              <a:defRPr/>
            </a:pPr>
            <a:r>
              <a:rPr lang="ko-KR" altLang="en-US" sz="1200" dirty="0" smtClean="0">
                <a:solidFill>
                  <a:schemeClr val="tx1">
                    <a:lumMod val="50000"/>
                  </a:schemeClr>
                </a:solidFill>
                <a:latin typeface="Arial" charset="0"/>
              </a:rPr>
              <a:t>미래핵심기술 도출</a:t>
            </a:r>
            <a:endParaRPr kumimoji="0" lang="ko-KR" altLang="en-US" sz="1200" dirty="0">
              <a:solidFill>
                <a:schemeClr val="tx1">
                  <a:lumMod val="50000"/>
                </a:schemeClr>
              </a:solidFill>
              <a:latin typeface="Arial" charset="0"/>
            </a:endParaRPr>
          </a:p>
        </p:txBody>
      </p:sp>
      <p:sp>
        <p:nvSpPr>
          <p:cNvPr id="32" name="Rectangle 17"/>
          <p:cNvSpPr>
            <a:spLocks noChangeArrowheads="1"/>
          </p:cNvSpPr>
          <p:nvPr/>
        </p:nvSpPr>
        <p:spPr bwMode="auto">
          <a:xfrm>
            <a:off x="2735250" y="4425771"/>
            <a:ext cx="1677012" cy="457200"/>
          </a:xfrm>
          <a:prstGeom prst="rect">
            <a:avLst/>
          </a:prstGeom>
          <a:solidFill>
            <a:srgbClr val="B5E07C"/>
          </a:solidFill>
          <a:ln w="12700" algn="ctr">
            <a:solidFill>
              <a:schemeClr val="bg2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latinLnBrk="0">
              <a:spcBef>
                <a:spcPct val="10000"/>
              </a:spcBef>
              <a:defRPr/>
            </a:pPr>
            <a:r>
              <a:rPr kumimoji="0" lang="en-US" altLang="ko-KR" sz="1200" dirty="0" smtClean="0">
                <a:solidFill>
                  <a:schemeClr val="tx1">
                    <a:lumMod val="50000"/>
                  </a:schemeClr>
                </a:solidFill>
                <a:latin typeface="Arial" charset="0"/>
              </a:rPr>
              <a:t>R&amp;D </a:t>
            </a:r>
            <a:r>
              <a:rPr kumimoji="0" lang="ko-KR" altLang="en-US" sz="1200" dirty="0" smtClean="0">
                <a:solidFill>
                  <a:schemeClr val="tx1">
                    <a:lumMod val="50000"/>
                  </a:schemeClr>
                </a:solidFill>
                <a:latin typeface="Arial" charset="0"/>
              </a:rPr>
              <a:t>사업구조 </a:t>
            </a:r>
            <a:r>
              <a:rPr lang="ko-KR" altLang="en-US" sz="1200" dirty="0" smtClean="0">
                <a:solidFill>
                  <a:schemeClr val="tx1">
                    <a:lumMod val="50000"/>
                  </a:schemeClr>
                </a:solidFill>
                <a:latin typeface="Arial" charset="0"/>
              </a:rPr>
              <a:t>개선</a:t>
            </a:r>
            <a:endParaRPr kumimoji="0" lang="ko-KR" altLang="en-US" sz="1200" dirty="0">
              <a:solidFill>
                <a:schemeClr val="tx1">
                  <a:lumMod val="50000"/>
                </a:schemeClr>
              </a:solidFill>
              <a:latin typeface="Arial" charset="0"/>
            </a:endParaRPr>
          </a:p>
        </p:txBody>
      </p:sp>
      <p:sp>
        <p:nvSpPr>
          <p:cNvPr id="33" name="직사각형 32"/>
          <p:cNvSpPr/>
          <p:nvPr/>
        </p:nvSpPr>
        <p:spPr bwMode="auto">
          <a:xfrm>
            <a:off x="152400" y="4543247"/>
            <a:ext cx="864000" cy="63853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HeroicExtremeRightFacing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</a:t>
            </a:r>
            <a:endParaRPr lang="en-US" altLang="ko-KR" sz="16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sz="1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전략</a:t>
            </a:r>
          </a:p>
        </p:txBody>
      </p:sp>
      <p:sp>
        <p:nvSpPr>
          <p:cNvPr id="34" name="직사각형 33"/>
          <p:cNvSpPr/>
          <p:nvPr/>
        </p:nvSpPr>
        <p:spPr bwMode="auto">
          <a:xfrm>
            <a:off x="150782" y="3355785"/>
            <a:ext cx="864000" cy="50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HeroicExtremeRightFacing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목표</a:t>
            </a:r>
          </a:p>
        </p:txBody>
      </p:sp>
      <p:sp>
        <p:nvSpPr>
          <p:cNvPr id="35" name="직사각형 34"/>
          <p:cNvSpPr/>
          <p:nvPr/>
        </p:nvSpPr>
        <p:spPr bwMode="auto">
          <a:xfrm>
            <a:off x="142844" y="1894077"/>
            <a:ext cx="864000" cy="50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HeroicExtremeRightFacing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비전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2"/>
          <p:cNvSpPr txBox="1">
            <a:spLocks/>
          </p:cNvSpPr>
          <p:nvPr/>
        </p:nvSpPr>
        <p:spPr>
          <a:xfrm>
            <a:off x="162565" y="116632"/>
            <a:ext cx="781236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3. </a:t>
            </a: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R&amp;D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발전 중점전략</a:t>
            </a:r>
          </a:p>
        </p:txBody>
      </p:sp>
      <p:grpSp>
        <p:nvGrpSpPr>
          <p:cNvPr id="2" name="그룹 8"/>
          <p:cNvGrpSpPr/>
          <p:nvPr/>
        </p:nvGrpSpPr>
        <p:grpSpPr>
          <a:xfrm>
            <a:off x="251520" y="1044229"/>
            <a:ext cx="8689956" cy="598822"/>
            <a:chOff x="251520" y="1052736"/>
            <a:chExt cx="8689956" cy="1044116"/>
          </a:xfrm>
        </p:grpSpPr>
        <p:pic>
          <p:nvPicPr>
            <p:cNvPr id="10" name="그림 56" descr="11111.pn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1520" y="1052736"/>
              <a:ext cx="8640452" cy="10441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TextBox 10"/>
            <p:cNvSpPr txBox="1"/>
            <p:nvPr/>
          </p:nvSpPr>
          <p:spPr>
            <a:xfrm>
              <a:off x="285720" y="1226901"/>
              <a:ext cx="8655756" cy="6976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fontAlgn="base" latinLnBrk="0" hangingPunct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ko-KR" sz="2000" dirty="0" smtClean="0">
                  <a:latin typeface="Arial" pitchFamily="34" charset="0"/>
                  <a:ea typeface="HY견고딕" pitchFamily="18" charset="-127"/>
                </a:rPr>
                <a:t> </a:t>
              </a:r>
              <a:r>
                <a:rPr lang="ko-KR" altLang="en-US" sz="2000" dirty="0" smtClean="0">
                  <a:latin typeface="Arial" pitchFamily="34" charset="0"/>
                  <a:ea typeface="HY견고딕" pitchFamily="18" charset="-127"/>
                </a:rPr>
                <a:t>국토해양 </a:t>
              </a:r>
              <a:r>
                <a:rPr lang="en-US" altLang="ko-KR" sz="2000" dirty="0" smtClean="0">
                  <a:latin typeface="Arial" pitchFamily="34" charset="0"/>
                  <a:ea typeface="HY견고딕" pitchFamily="18" charset="-127"/>
                </a:rPr>
                <a:t>R&amp;D </a:t>
              </a:r>
              <a:r>
                <a:rPr lang="ko-KR" altLang="en-US" sz="2000" dirty="0" smtClean="0">
                  <a:latin typeface="Arial" pitchFamily="34" charset="0"/>
                  <a:ea typeface="HY견고딕" pitchFamily="18" charset="-127"/>
                </a:rPr>
                <a:t>비전과 목표 달성을 위한 </a:t>
              </a:r>
              <a:r>
                <a:rPr lang="en-US" altLang="ko-KR" sz="2000" dirty="0" smtClean="0">
                  <a:solidFill>
                    <a:srgbClr val="3149F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ea typeface="HY견고딕" pitchFamily="18" charset="-127"/>
                </a:rPr>
                <a:t>7</a:t>
              </a:r>
              <a:r>
                <a:rPr lang="ko-KR" altLang="en-US" sz="2000" dirty="0" smtClean="0">
                  <a:solidFill>
                    <a:srgbClr val="3149F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ea typeface="HY견고딕" pitchFamily="18" charset="-127"/>
                </a:rPr>
                <a:t>대</a:t>
              </a:r>
              <a:r>
                <a:rPr lang="ko-KR" altLang="en-US" sz="2000" dirty="0" smtClean="0">
                  <a:latin typeface="Arial" pitchFamily="34" charset="0"/>
                  <a:ea typeface="HY견고딕" pitchFamily="18" charset="-127"/>
                </a:rPr>
                <a:t> 중점전략</a:t>
              </a:r>
            </a:p>
          </p:txBody>
        </p:sp>
      </p:grp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214282" y="1928802"/>
            <a:ext cx="8715435" cy="4714908"/>
          </a:xfrm>
          <a:prstGeom prst="rect">
            <a:avLst/>
          </a:prstGeom>
          <a:noFill/>
          <a:ln w="12700" algn="ctr">
            <a:solidFill>
              <a:schemeClr val="bg2"/>
            </a:solidFill>
            <a:miter lim="800000"/>
            <a:headEnd/>
            <a:tailEnd/>
          </a:ln>
        </p:spPr>
        <p:txBody>
          <a:bodyPr lIns="90000" tIns="90000" rIns="90000" bIns="46800"/>
          <a:lstStyle/>
          <a:p>
            <a:pPr marL="280988" lvl="1" indent="-279400" defTabSz="900113" latinLnBrk="0">
              <a:buClr>
                <a:schemeClr val="tx1"/>
              </a:buClr>
              <a:buFont typeface="Wingdings" pitchFamily="2" charset="2"/>
              <a:buChar char="n"/>
            </a:pPr>
            <a:endParaRPr kumimoji="0" lang="en-GB" altLang="ko-KR" sz="1400"/>
          </a:p>
        </p:txBody>
      </p:sp>
      <p:sp>
        <p:nvSpPr>
          <p:cNvPr id="36" name="Rectangle 6"/>
          <p:cNvSpPr>
            <a:spLocks noChangeArrowheads="1"/>
          </p:cNvSpPr>
          <p:nvPr/>
        </p:nvSpPr>
        <p:spPr bwMode="auto">
          <a:xfrm>
            <a:off x="1016001" y="2347913"/>
            <a:ext cx="7842279" cy="406400"/>
          </a:xfrm>
          <a:prstGeom prst="rect">
            <a:avLst/>
          </a:prstGeom>
          <a:solidFill>
            <a:srgbClr val="D8ECBE"/>
          </a:solidFill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latinLnBrk="0">
              <a:defRPr/>
            </a:pPr>
            <a:r>
              <a:rPr lang="en-US" altLang="ko-KR" sz="14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400" dirty="0">
                <a:solidFill>
                  <a:srgbClr val="000000"/>
                </a:solidFill>
                <a:latin typeface="+mn-ea"/>
                <a:ea typeface="+mn-ea"/>
              </a:rPr>
              <a:t>사업체계 개편 </a:t>
            </a:r>
            <a:r>
              <a:rPr lang="en-US" altLang="ko-KR" sz="1400" dirty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kumimoji="0" lang="ko-KR" altLang="en-US" sz="1400" dirty="0">
                <a:solidFill>
                  <a:srgbClr val="000000"/>
                </a:solidFill>
                <a:latin typeface="Arial" charset="0"/>
              </a:rPr>
              <a:t>기존 </a:t>
            </a:r>
            <a:r>
              <a:rPr kumimoji="0" lang="en-US" altLang="ko-KR" sz="1400" b="1" dirty="0">
                <a:solidFill>
                  <a:srgbClr val="000000"/>
                </a:solidFill>
                <a:latin typeface="Arial" charset="0"/>
              </a:rPr>
              <a:t>23</a:t>
            </a:r>
            <a:r>
              <a:rPr kumimoji="0" lang="ko-KR" altLang="en-US" sz="1400" dirty="0">
                <a:solidFill>
                  <a:srgbClr val="000000"/>
                </a:solidFill>
                <a:latin typeface="Arial" charset="0"/>
              </a:rPr>
              <a:t>개 사업 중 유사분야는 통폐합</a:t>
            </a:r>
            <a:r>
              <a:rPr kumimoji="0" lang="en-US" altLang="ko-KR" sz="1400" b="1" dirty="0">
                <a:solidFill>
                  <a:srgbClr val="000000"/>
                </a:solidFill>
                <a:latin typeface="Arial" charset="0"/>
              </a:rPr>
              <a:t>,</a:t>
            </a:r>
            <a:r>
              <a:rPr kumimoji="0" lang="en-US" altLang="ko-KR" sz="14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kumimoji="0" lang="ko-KR" altLang="en-US" sz="1400" dirty="0" smtClean="0">
                <a:solidFill>
                  <a:srgbClr val="000000"/>
                </a:solidFill>
                <a:latin typeface="Arial" charset="0"/>
              </a:rPr>
              <a:t>신규사업 포함 </a:t>
            </a:r>
            <a:r>
              <a:rPr kumimoji="0" lang="ko-KR" altLang="en-US" sz="1400" dirty="0">
                <a:solidFill>
                  <a:srgbClr val="000000"/>
                </a:solidFill>
                <a:latin typeface="Arial" charset="0"/>
              </a:rPr>
              <a:t>총 </a:t>
            </a:r>
            <a:r>
              <a:rPr kumimoji="0" lang="en-US" altLang="ko-KR" sz="1400" b="1" dirty="0" smtClean="0">
                <a:solidFill>
                  <a:srgbClr val="000000"/>
                </a:solidFill>
                <a:latin typeface="Arial" charset="0"/>
              </a:rPr>
              <a:t>19</a:t>
            </a:r>
            <a:r>
              <a:rPr kumimoji="0" lang="ko-KR" altLang="en-US" sz="1400" dirty="0" smtClean="0">
                <a:solidFill>
                  <a:srgbClr val="000000"/>
                </a:solidFill>
                <a:latin typeface="Arial" charset="0"/>
              </a:rPr>
              <a:t>개의 </a:t>
            </a:r>
            <a:r>
              <a:rPr kumimoji="0" lang="ko-KR" altLang="en-US" sz="1400" dirty="0">
                <a:solidFill>
                  <a:srgbClr val="000000"/>
                </a:solidFill>
                <a:latin typeface="Arial" charset="0"/>
              </a:rPr>
              <a:t>사업으로 구성</a:t>
            </a:r>
            <a:endParaRPr lang="en-US" altLang="ko-KR" sz="14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1016001" y="2905126"/>
            <a:ext cx="7842279" cy="404813"/>
          </a:xfrm>
          <a:prstGeom prst="rect">
            <a:avLst/>
          </a:prstGeom>
          <a:solidFill>
            <a:srgbClr val="D8ECBE"/>
          </a:solidFill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latinLnBrk="0">
              <a:defRPr/>
            </a:pPr>
            <a:r>
              <a:rPr lang="ko-KR" altLang="en-US" sz="1400" dirty="0">
                <a:solidFill>
                  <a:srgbClr val="000000"/>
                </a:solidFill>
                <a:latin typeface="+mn-ea"/>
                <a:ea typeface="+mn-ea"/>
              </a:rPr>
              <a:t>녹색 </a:t>
            </a:r>
            <a:r>
              <a:rPr lang="en-US" altLang="ko-KR" sz="1400" dirty="0">
                <a:solidFill>
                  <a:srgbClr val="000000"/>
                </a:solidFill>
                <a:latin typeface="+mn-ea"/>
                <a:ea typeface="+mn-ea"/>
              </a:rPr>
              <a:t>R&amp;D </a:t>
            </a:r>
            <a:r>
              <a:rPr lang="ko-KR" altLang="en-US" sz="1400" dirty="0">
                <a:solidFill>
                  <a:srgbClr val="000000"/>
                </a:solidFill>
                <a:latin typeface="+mn-ea"/>
                <a:ea typeface="+mn-ea"/>
              </a:rPr>
              <a:t>비중</a:t>
            </a:r>
            <a:r>
              <a:rPr lang="en-US" altLang="ko-KR" sz="14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rgbClr val="000000"/>
                </a:solidFill>
                <a:latin typeface="+mn-ea"/>
                <a:ea typeface="+mn-ea"/>
              </a:rPr>
              <a:t>확대</a:t>
            </a:r>
            <a:r>
              <a:rPr lang="en-US" altLang="ko-KR" sz="14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(29%→70%)</a:t>
            </a:r>
            <a:r>
              <a:rPr lang="ko-KR" altLang="en-US" sz="1400" b="1" dirty="0" smtClean="0">
                <a:solidFill>
                  <a:srgbClr val="3149F9"/>
                </a:solidFill>
                <a:latin typeface="+mn-ea"/>
                <a:ea typeface="+mn-ea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kumimoji="0" lang="ko-KR" altLang="en-US" sz="1400" dirty="0">
                <a:solidFill>
                  <a:srgbClr val="000000"/>
                </a:solidFill>
                <a:latin typeface="Arial" charset="0"/>
              </a:rPr>
              <a:t>국가 온실가스 감축 목표 및 녹색성장 전략 </a:t>
            </a:r>
            <a:r>
              <a:rPr kumimoji="0" lang="ko-KR" altLang="en-US" sz="1400" dirty="0" smtClean="0">
                <a:solidFill>
                  <a:srgbClr val="000000"/>
                </a:solidFill>
                <a:latin typeface="Arial" charset="0"/>
              </a:rPr>
              <a:t>수립 비중 </a:t>
            </a:r>
            <a:r>
              <a:rPr kumimoji="0" lang="ko-KR" altLang="en-US" sz="1400" dirty="0">
                <a:solidFill>
                  <a:srgbClr val="000000"/>
                </a:solidFill>
                <a:latin typeface="Arial" charset="0"/>
              </a:rPr>
              <a:t>확대</a:t>
            </a:r>
            <a:endParaRPr lang="ko-KR" altLang="en-US" sz="14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0" name="Rectangle 10"/>
          <p:cNvSpPr>
            <a:spLocks noChangeArrowheads="1"/>
          </p:cNvSpPr>
          <p:nvPr/>
        </p:nvSpPr>
        <p:spPr bwMode="auto">
          <a:xfrm>
            <a:off x="1016001" y="3460750"/>
            <a:ext cx="7842279" cy="406400"/>
          </a:xfrm>
          <a:prstGeom prst="rect">
            <a:avLst/>
          </a:prstGeom>
          <a:solidFill>
            <a:srgbClr val="D8ECBE"/>
          </a:solidFill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1588" lvl="1" latinLnBrk="0">
              <a:defRPr/>
            </a:pPr>
            <a:r>
              <a:rPr lang="ko-KR" altLang="en-US" sz="1400" dirty="0">
                <a:solidFill>
                  <a:srgbClr val="000000"/>
                </a:solidFill>
                <a:latin typeface="+mn-ea"/>
                <a:ea typeface="+mn-ea"/>
              </a:rPr>
              <a:t>공공 </a:t>
            </a:r>
            <a:r>
              <a:rPr lang="en-US" altLang="ko-KR" sz="1400" dirty="0">
                <a:solidFill>
                  <a:srgbClr val="000000"/>
                </a:solidFill>
                <a:latin typeface="+mn-ea"/>
                <a:ea typeface="+mn-ea"/>
              </a:rPr>
              <a:t>R&amp;D </a:t>
            </a:r>
            <a:r>
              <a:rPr lang="ko-KR" altLang="en-US" sz="1400" dirty="0">
                <a:solidFill>
                  <a:srgbClr val="000000"/>
                </a:solidFill>
                <a:latin typeface="+mn-ea"/>
                <a:ea typeface="+mn-ea"/>
              </a:rPr>
              <a:t>비중</a:t>
            </a:r>
            <a:r>
              <a:rPr lang="en-US" altLang="ko-KR" sz="14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rgbClr val="000000"/>
                </a:solidFill>
                <a:latin typeface="+mn-ea"/>
                <a:ea typeface="+mn-ea"/>
              </a:rPr>
              <a:t>확대</a:t>
            </a:r>
            <a:r>
              <a:rPr lang="en-US" altLang="ko-KR" sz="14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(20%→35%)</a:t>
            </a:r>
            <a:r>
              <a:rPr lang="ko-KR" altLang="en-US" sz="1400" b="1" dirty="0" smtClean="0">
                <a:solidFill>
                  <a:srgbClr val="3149F9"/>
                </a:solidFill>
                <a:latin typeface="+mn-ea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kumimoji="0" lang="ko-KR" altLang="en-US" sz="1400" dirty="0">
                <a:solidFill>
                  <a:srgbClr val="000000"/>
                </a:solidFill>
                <a:latin typeface="Arial" charset="0"/>
              </a:rPr>
              <a:t>민간 주도가 어려운 국토해양 고유 </a:t>
            </a:r>
            <a:r>
              <a:rPr kumimoji="0" lang="ko-KR" altLang="en-US" sz="1400" dirty="0" smtClean="0">
                <a:solidFill>
                  <a:srgbClr val="000000"/>
                </a:solidFill>
                <a:latin typeface="Arial" charset="0"/>
              </a:rPr>
              <a:t>영역 확대</a:t>
            </a:r>
            <a:endParaRPr kumimoji="0" lang="en-US" altLang="ko-KR" sz="14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2" name="Rectangle 12"/>
          <p:cNvSpPr>
            <a:spLocks noChangeArrowheads="1"/>
          </p:cNvSpPr>
          <p:nvPr/>
        </p:nvSpPr>
        <p:spPr bwMode="auto">
          <a:xfrm>
            <a:off x="1016001" y="4017963"/>
            <a:ext cx="7842279" cy="404812"/>
          </a:xfrm>
          <a:prstGeom prst="rect">
            <a:avLst/>
          </a:prstGeom>
          <a:solidFill>
            <a:srgbClr val="D8ECBE"/>
          </a:solidFill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1588" lvl="1" latinLnBrk="0">
              <a:defRPr/>
            </a:pPr>
            <a:r>
              <a:rPr lang="ko-KR" altLang="en-US" sz="1400" dirty="0">
                <a:solidFill>
                  <a:srgbClr val="000000"/>
                </a:solidFill>
                <a:latin typeface="+mn-ea"/>
                <a:ea typeface="+mn-ea"/>
              </a:rPr>
              <a:t>기초</a:t>
            </a:r>
            <a:r>
              <a:rPr lang="en-US" altLang="ko-KR" sz="1400" dirty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400" dirty="0">
                <a:solidFill>
                  <a:srgbClr val="000000"/>
                </a:solidFill>
                <a:latin typeface="+mn-ea"/>
                <a:ea typeface="+mn-ea"/>
              </a:rPr>
              <a:t>원천 </a:t>
            </a:r>
            <a:r>
              <a:rPr lang="en-US" altLang="ko-KR" sz="1400" dirty="0">
                <a:solidFill>
                  <a:srgbClr val="000000"/>
                </a:solidFill>
                <a:latin typeface="+mn-ea"/>
                <a:ea typeface="+mn-ea"/>
              </a:rPr>
              <a:t>R&amp;D </a:t>
            </a:r>
            <a:r>
              <a:rPr lang="ko-KR" altLang="en-US" sz="1400" dirty="0" smtClean="0">
                <a:solidFill>
                  <a:srgbClr val="000000"/>
                </a:solidFill>
                <a:latin typeface="+mn-ea"/>
                <a:ea typeface="+mn-ea"/>
              </a:rPr>
              <a:t>비중 확대</a:t>
            </a:r>
            <a:r>
              <a:rPr lang="en-US" altLang="ko-KR" sz="14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(20%→35%)</a:t>
            </a:r>
            <a:r>
              <a:rPr lang="ko-KR" altLang="en-US" sz="14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kumimoji="0" lang="ko-KR" altLang="en-US" sz="1400" dirty="0">
                <a:solidFill>
                  <a:srgbClr val="000000"/>
                </a:solidFill>
                <a:latin typeface="Arial" charset="0"/>
              </a:rPr>
              <a:t>녹색성장 견인 및 </a:t>
            </a:r>
            <a:r>
              <a:rPr kumimoji="0" lang="ko-KR" altLang="en-US" sz="1400" dirty="0" err="1">
                <a:solidFill>
                  <a:srgbClr val="000000"/>
                </a:solidFill>
                <a:latin typeface="Arial" charset="0"/>
              </a:rPr>
              <a:t>신성장</a:t>
            </a:r>
            <a:r>
              <a:rPr kumimoji="0" lang="ko-KR" altLang="en-US" sz="1400" dirty="0">
                <a:solidFill>
                  <a:srgbClr val="000000"/>
                </a:solidFill>
                <a:latin typeface="Arial" charset="0"/>
              </a:rPr>
              <a:t> 동력 창출을 위한 자원투자 </a:t>
            </a:r>
            <a:r>
              <a:rPr lang="ko-KR" altLang="en-US" sz="1400" dirty="0" smtClean="0">
                <a:solidFill>
                  <a:srgbClr val="000000"/>
                </a:solidFill>
                <a:latin typeface="Arial" charset="0"/>
              </a:rPr>
              <a:t>확대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endParaRPr lang="ko-KR" altLang="en-US" sz="14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4" name="Rectangle 14"/>
          <p:cNvSpPr>
            <a:spLocks noChangeArrowheads="1"/>
          </p:cNvSpPr>
          <p:nvPr/>
        </p:nvSpPr>
        <p:spPr bwMode="auto">
          <a:xfrm>
            <a:off x="1016001" y="4573588"/>
            <a:ext cx="7842279" cy="406400"/>
          </a:xfrm>
          <a:prstGeom prst="rect">
            <a:avLst/>
          </a:prstGeom>
          <a:solidFill>
            <a:srgbClr val="D8ECBE"/>
          </a:solidFill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1588" lvl="1" latinLnBrk="0">
              <a:defRPr/>
            </a:pPr>
            <a:r>
              <a:rPr lang="ko-KR" altLang="en-US" sz="1400" dirty="0">
                <a:solidFill>
                  <a:srgbClr val="000000"/>
                </a:solidFill>
                <a:latin typeface="+mn-ea"/>
                <a:ea typeface="+mn-ea"/>
              </a:rPr>
              <a:t>국토해양 </a:t>
            </a:r>
            <a:r>
              <a:rPr lang="en-US" altLang="ko-KR" sz="1400" dirty="0">
                <a:solidFill>
                  <a:srgbClr val="000000"/>
                </a:solidFill>
                <a:latin typeface="+mn-ea"/>
                <a:ea typeface="+mn-ea"/>
              </a:rPr>
              <a:t>R&amp;D </a:t>
            </a:r>
            <a:r>
              <a:rPr lang="ko-KR" altLang="en-US" sz="1400" dirty="0">
                <a:solidFill>
                  <a:srgbClr val="000000"/>
                </a:solidFill>
                <a:latin typeface="+mn-ea"/>
                <a:ea typeface="+mn-ea"/>
              </a:rPr>
              <a:t>프로세스 혁신 </a:t>
            </a:r>
            <a:r>
              <a:rPr lang="en-US" altLang="ko-KR" sz="1400" dirty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kumimoji="0" lang="ko-KR" altLang="en-US" sz="1400" dirty="0">
                <a:solidFill>
                  <a:srgbClr val="000000"/>
                </a:solidFill>
                <a:latin typeface="Arial" charset="0"/>
              </a:rPr>
              <a:t>관리위주의 現 프로세스를 기획 및 성과활용 위주로 전환</a:t>
            </a:r>
            <a:endParaRPr lang="ko-KR" altLang="en-US" sz="14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6" name="Rectangle 16"/>
          <p:cNvSpPr>
            <a:spLocks noChangeArrowheads="1"/>
          </p:cNvSpPr>
          <p:nvPr/>
        </p:nvSpPr>
        <p:spPr bwMode="auto">
          <a:xfrm>
            <a:off x="1016001" y="5130800"/>
            <a:ext cx="7842279" cy="406400"/>
          </a:xfrm>
          <a:prstGeom prst="rect">
            <a:avLst/>
          </a:prstGeom>
          <a:solidFill>
            <a:srgbClr val="D8ECBE"/>
          </a:solidFill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1588" lvl="1" latinLnBrk="0">
              <a:defRPr/>
            </a:pPr>
            <a:r>
              <a:rPr lang="ko-KR" altLang="en-US" sz="1400" dirty="0">
                <a:solidFill>
                  <a:srgbClr val="000000"/>
                </a:solidFill>
                <a:latin typeface="+mn-ea"/>
                <a:ea typeface="+mn-ea"/>
              </a:rPr>
              <a:t>개방형 기술혁신 </a:t>
            </a:r>
            <a:r>
              <a:rPr lang="en-US" altLang="ko-KR" sz="1400" dirty="0">
                <a:solidFill>
                  <a:srgbClr val="000000"/>
                </a:solidFill>
                <a:latin typeface="+mn-ea"/>
                <a:ea typeface="+mn-ea"/>
              </a:rPr>
              <a:t>(Open Innovation) </a:t>
            </a:r>
            <a:r>
              <a:rPr lang="ko-KR" altLang="en-US" sz="1400" dirty="0">
                <a:solidFill>
                  <a:srgbClr val="000000"/>
                </a:solidFill>
                <a:latin typeface="+mn-ea"/>
                <a:ea typeface="+mn-ea"/>
              </a:rPr>
              <a:t>도입 </a:t>
            </a:r>
            <a:r>
              <a:rPr lang="en-US" altLang="ko-KR" sz="1400" dirty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kumimoji="0" lang="ko-KR" altLang="en-US" sz="1400" dirty="0">
                <a:solidFill>
                  <a:srgbClr val="000000"/>
                </a:solidFill>
                <a:latin typeface="Arial" charset="0"/>
              </a:rPr>
              <a:t>타 분야 기술의 적용 및 타 기관의 연구개발 </a:t>
            </a:r>
            <a:r>
              <a:rPr lang="ko-KR" altLang="en-US" sz="1400" dirty="0">
                <a:solidFill>
                  <a:srgbClr val="000000"/>
                </a:solidFill>
                <a:latin typeface="+mn-ea"/>
              </a:rPr>
              <a:t>성과활용</a:t>
            </a:r>
            <a:r>
              <a:rPr kumimoji="0" lang="ko-KR" altLang="en-US" sz="14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+mn-ea"/>
                <a:ea typeface="+mn-ea"/>
              </a:rPr>
              <a:t>                                                               </a:t>
            </a:r>
            <a:endParaRPr lang="ko-KR" altLang="en-US" sz="14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8" name="Rectangle 18"/>
          <p:cNvSpPr>
            <a:spLocks noChangeArrowheads="1"/>
          </p:cNvSpPr>
          <p:nvPr/>
        </p:nvSpPr>
        <p:spPr bwMode="auto">
          <a:xfrm>
            <a:off x="1016001" y="5688013"/>
            <a:ext cx="7842279" cy="406400"/>
          </a:xfrm>
          <a:prstGeom prst="rect">
            <a:avLst/>
          </a:prstGeom>
          <a:solidFill>
            <a:srgbClr val="D8ECBE"/>
          </a:solidFill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1588" lvl="1" latinLnBrk="0">
              <a:defRPr/>
            </a:pPr>
            <a:r>
              <a:rPr lang="ko-KR" altLang="en-US" sz="1400" dirty="0">
                <a:solidFill>
                  <a:srgbClr val="000000"/>
                </a:solidFill>
                <a:latin typeface="+mn-ea"/>
                <a:ea typeface="+mn-ea"/>
              </a:rPr>
              <a:t>기존 </a:t>
            </a:r>
            <a:r>
              <a:rPr lang="en-US" altLang="ko-KR" sz="1400" dirty="0">
                <a:solidFill>
                  <a:srgbClr val="000000"/>
                </a:solidFill>
                <a:latin typeface="+mn-ea"/>
                <a:ea typeface="+mn-ea"/>
              </a:rPr>
              <a:t>– </a:t>
            </a:r>
            <a:r>
              <a:rPr lang="ko-KR" altLang="en-US" sz="1400" dirty="0">
                <a:solidFill>
                  <a:srgbClr val="000000"/>
                </a:solidFill>
                <a:latin typeface="+mn-ea"/>
                <a:ea typeface="+mn-ea"/>
              </a:rPr>
              <a:t>신규과제 연계 </a:t>
            </a:r>
            <a:r>
              <a:rPr lang="en-US" altLang="ko-KR" sz="1400" dirty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kumimoji="0" lang="ko-KR" altLang="en-US" sz="1400" dirty="0">
                <a:solidFill>
                  <a:srgbClr val="000000"/>
                </a:solidFill>
                <a:latin typeface="Arial" charset="0"/>
              </a:rPr>
              <a:t>녹색성장 리더로서 국토해양공간을 시스템적으로 최적화</a:t>
            </a:r>
            <a:endParaRPr lang="ko-KR" altLang="en-US" sz="14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9" name="직사각형 48"/>
          <p:cNvSpPr/>
          <p:nvPr/>
        </p:nvSpPr>
        <p:spPr bwMode="auto">
          <a:xfrm>
            <a:off x="293658" y="2357430"/>
            <a:ext cx="729062" cy="4286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HeroicExtremeRightFacing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전략</a:t>
            </a:r>
            <a:r>
              <a:rPr lang="en-US" altLang="ko-KR" sz="1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1</a:t>
            </a:r>
            <a:endParaRPr lang="ko-KR" altLang="en-US" sz="16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50" name="직사각형 49"/>
          <p:cNvSpPr/>
          <p:nvPr/>
        </p:nvSpPr>
        <p:spPr bwMode="auto">
          <a:xfrm>
            <a:off x="293658" y="2917028"/>
            <a:ext cx="729062" cy="4286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HeroicExtremeRightFacing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전략</a:t>
            </a:r>
            <a:r>
              <a:rPr lang="en-US" altLang="ko-KR" sz="1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2</a:t>
            </a:r>
            <a:endParaRPr lang="ko-KR" altLang="en-US" sz="16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51" name="직사각형 50"/>
          <p:cNvSpPr/>
          <p:nvPr/>
        </p:nvSpPr>
        <p:spPr bwMode="auto">
          <a:xfrm>
            <a:off x="293658" y="3476626"/>
            <a:ext cx="729062" cy="4286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HeroicExtremeRightFacing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전략</a:t>
            </a:r>
            <a:r>
              <a:rPr lang="en-US" altLang="ko-KR" sz="1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3</a:t>
            </a:r>
            <a:endParaRPr lang="ko-KR" altLang="en-US" sz="16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52" name="직사각형 51"/>
          <p:cNvSpPr/>
          <p:nvPr/>
        </p:nvSpPr>
        <p:spPr bwMode="auto">
          <a:xfrm>
            <a:off x="293658" y="4036224"/>
            <a:ext cx="729062" cy="4286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HeroicExtremeRightFacing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전략</a:t>
            </a:r>
            <a:r>
              <a:rPr lang="en-US" altLang="ko-KR" sz="1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4</a:t>
            </a:r>
            <a:endParaRPr lang="ko-KR" altLang="en-US" sz="16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53" name="직사각형 52"/>
          <p:cNvSpPr/>
          <p:nvPr/>
        </p:nvSpPr>
        <p:spPr bwMode="auto">
          <a:xfrm>
            <a:off x="293658" y="4595822"/>
            <a:ext cx="729062" cy="4286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HeroicExtremeRightFacing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전략</a:t>
            </a:r>
            <a:r>
              <a:rPr lang="en-US" altLang="ko-KR" sz="1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5</a:t>
            </a:r>
            <a:endParaRPr lang="ko-KR" altLang="en-US" sz="16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54" name="직사각형 53"/>
          <p:cNvSpPr/>
          <p:nvPr/>
        </p:nvSpPr>
        <p:spPr bwMode="auto">
          <a:xfrm>
            <a:off x="293658" y="5155420"/>
            <a:ext cx="729062" cy="4286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HeroicExtremeRightFacing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전략</a:t>
            </a:r>
            <a:r>
              <a:rPr lang="en-US" altLang="ko-KR" sz="1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6</a:t>
            </a:r>
            <a:endParaRPr lang="ko-KR" altLang="en-US" sz="16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55" name="직사각형 54"/>
          <p:cNvSpPr/>
          <p:nvPr/>
        </p:nvSpPr>
        <p:spPr bwMode="auto">
          <a:xfrm>
            <a:off x="293658" y="5715016"/>
            <a:ext cx="729062" cy="4286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HeroicExtremeRightFacing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전략</a:t>
            </a:r>
            <a:r>
              <a:rPr lang="en-US" altLang="ko-KR" sz="1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7</a:t>
            </a:r>
            <a:endParaRPr lang="ko-KR" altLang="en-US" sz="16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>
            <a:spLocks noGrp="1"/>
          </p:cNvSpPr>
          <p:nvPr>
            <p:ph type="title"/>
          </p:nvPr>
        </p:nvSpPr>
        <p:spPr>
          <a:xfrm>
            <a:off x="81540" y="116632"/>
            <a:ext cx="7812360" cy="504056"/>
          </a:xfrm>
        </p:spPr>
        <p:txBody>
          <a:bodyPr>
            <a:noAutofit/>
          </a:bodyPr>
          <a:lstStyle/>
          <a:p>
            <a:r>
              <a:rPr lang="en-US" altLang="ko-KR" dirty="0" smtClean="0"/>
              <a:t>4. R&amp;D </a:t>
            </a:r>
            <a:r>
              <a:rPr lang="ko-KR" altLang="en-US" dirty="0" smtClean="0"/>
              <a:t>사업체계 변경</a:t>
            </a:r>
            <a:r>
              <a:rPr lang="en-US" altLang="ko-KR" dirty="0" smtClean="0"/>
              <a:t>(</a:t>
            </a:r>
            <a:r>
              <a:rPr lang="ko-KR" altLang="en-US" dirty="0" smtClean="0"/>
              <a:t>기존 </a:t>
            </a:r>
            <a:r>
              <a:rPr lang="en-US" altLang="ko-KR" dirty="0" smtClean="0"/>
              <a:t>23</a:t>
            </a:r>
            <a:r>
              <a:rPr lang="ko-KR" altLang="en-US" dirty="0" smtClean="0"/>
              <a:t>개 → 변경 </a:t>
            </a:r>
            <a:r>
              <a:rPr lang="en-US" altLang="ko-KR" dirty="0" smtClean="0"/>
              <a:t>19</a:t>
            </a:r>
            <a:r>
              <a:rPr lang="ko-KR" altLang="en-US" dirty="0" smtClean="0"/>
              <a:t>개</a:t>
            </a:r>
            <a:r>
              <a:rPr lang="en-US" altLang="ko-KR" dirty="0" smtClean="0"/>
              <a:t>)</a:t>
            </a:r>
            <a:endParaRPr lang="ko-KR" altLang="en-US" dirty="0" smtClean="0"/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351693" y="786926"/>
            <a:ext cx="4148869" cy="5929354"/>
          </a:xfrm>
          <a:prstGeom prst="rect">
            <a:avLst/>
          </a:prstGeom>
          <a:noFill/>
          <a:ln w="12700" algn="ctr">
            <a:solidFill>
              <a:schemeClr val="bg2"/>
            </a:solidFill>
            <a:miter lim="800000"/>
            <a:headEnd/>
            <a:tailEnd/>
          </a:ln>
        </p:spPr>
        <p:txBody>
          <a:bodyPr lIns="90000" tIns="90000" rIns="90000" bIns="46800"/>
          <a:lstStyle/>
          <a:p>
            <a:pPr marL="280988" lvl="1" indent="-279400" defTabSz="900113" latinLnBrk="0">
              <a:buClr>
                <a:schemeClr val="tx1"/>
              </a:buClr>
              <a:buFont typeface="Wingdings" pitchFamily="2" charset="2"/>
              <a:buChar char="n"/>
            </a:pPr>
            <a:endParaRPr kumimoji="0" lang="en-GB" altLang="ko-KR" sz="1400"/>
          </a:p>
        </p:txBody>
      </p:sp>
      <p:grpSp>
        <p:nvGrpSpPr>
          <p:cNvPr id="294" name="그룹 149"/>
          <p:cNvGrpSpPr/>
          <p:nvPr/>
        </p:nvGrpSpPr>
        <p:grpSpPr>
          <a:xfrm>
            <a:off x="428596" y="1272007"/>
            <a:ext cx="3945349" cy="5365081"/>
            <a:chOff x="520700" y="582612"/>
            <a:chExt cx="4086225" cy="5697538"/>
          </a:xfrm>
        </p:grpSpPr>
        <p:sp>
          <p:nvSpPr>
            <p:cNvPr id="297" name="Rectangle 234"/>
            <p:cNvSpPr>
              <a:spLocks noChangeArrowheads="1"/>
            </p:cNvSpPr>
            <p:nvPr/>
          </p:nvSpPr>
          <p:spPr bwMode="auto">
            <a:xfrm>
              <a:off x="520700" y="5235575"/>
              <a:ext cx="1924050" cy="250825"/>
            </a:xfrm>
            <a:prstGeom prst="rect">
              <a:avLst/>
            </a:prstGeom>
            <a:solidFill>
              <a:srgbClr val="EAEAEA"/>
            </a:solidFill>
            <a:ln w="12700" algn="ctr">
              <a:solidFill>
                <a:srgbClr val="80808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플랜트고도화</a:t>
              </a:r>
            </a:p>
          </p:txBody>
        </p:sp>
        <p:sp>
          <p:nvSpPr>
            <p:cNvPr id="298" name="Rectangle 234"/>
            <p:cNvSpPr>
              <a:spLocks noChangeArrowheads="1"/>
            </p:cNvSpPr>
            <p:nvPr/>
          </p:nvSpPr>
          <p:spPr bwMode="auto">
            <a:xfrm>
              <a:off x="520700" y="4610100"/>
              <a:ext cx="1925638" cy="252413"/>
            </a:xfrm>
            <a:prstGeom prst="rect">
              <a:avLst/>
            </a:prstGeom>
            <a:solidFill>
              <a:srgbClr val="EAEAEA"/>
            </a:solidFill>
            <a:ln w="12700" algn="ctr">
              <a:solidFill>
                <a:srgbClr val="80808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미래철도기술개발</a:t>
              </a:r>
            </a:p>
          </p:txBody>
        </p:sp>
        <p:sp>
          <p:nvSpPr>
            <p:cNvPr id="299" name="Rectangle 234"/>
            <p:cNvSpPr>
              <a:spLocks noChangeArrowheads="1"/>
            </p:cNvSpPr>
            <p:nvPr/>
          </p:nvSpPr>
          <p:spPr bwMode="auto">
            <a:xfrm>
              <a:off x="520700" y="4922838"/>
              <a:ext cx="1925638" cy="252412"/>
            </a:xfrm>
            <a:prstGeom prst="rect">
              <a:avLst/>
            </a:prstGeom>
            <a:solidFill>
              <a:srgbClr val="EAEAEA"/>
            </a:solidFill>
            <a:ln w="12700" algn="ctr">
              <a:solidFill>
                <a:srgbClr val="80808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미래도시철도</a:t>
              </a:r>
            </a:p>
          </p:txBody>
        </p:sp>
        <p:sp>
          <p:nvSpPr>
            <p:cNvPr id="300" name="Rectangle 234"/>
            <p:cNvSpPr>
              <a:spLocks noChangeArrowheads="1"/>
            </p:cNvSpPr>
            <p:nvPr/>
          </p:nvSpPr>
          <p:spPr bwMode="auto">
            <a:xfrm>
              <a:off x="520700" y="3989388"/>
              <a:ext cx="1925638" cy="252412"/>
            </a:xfrm>
            <a:prstGeom prst="rect">
              <a:avLst/>
            </a:prstGeom>
            <a:solidFill>
              <a:srgbClr val="EAEAEA"/>
            </a:solidFill>
            <a:ln w="12700" algn="ctr">
              <a:solidFill>
                <a:srgbClr val="80808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항공선진화</a:t>
              </a:r>
            </a:p>
          </p:txBody>
        </p:sp>
        <p:sp>
          <p:nvSpPr>
            <p:cNvPr id="301" name="Rectangle 234"/>
            <p:cNvSpPr>
              <a:spLocks noChangeArrowheads="1"/>
            </p:cNvSpPr>
            <p:nvPr/>
          </p:nvSpPr>
          <p:spPr bwMode="auto">
            <a:xfrm>
              <a:off x="520700" y="4302125"/>
              <a:ext cx="1925638" cy="252413"/>
            </a:xfrm>
            <a:prstGeom prst="rect">
              <a:avLst/>
            </a:prstGeom>
            <a:solidFill>
              <a:srgbClr val="EAEAEA"/>
            </a:solidFill>
            <a:ln w="12700" algn="ctr">
              <a:solidFill>
                <a:srgbClr val="80808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항공우주센터</a:t>
              </a:r>
            </a:p>
          </p:txBody>
        </p:sp>
        <p:sp>
          <p:nvSpPr>
            <p:cNvPr id="302" name="Rectangle 234"/>
            <p:cNvSpPr>
              <a:spLocks noChangeArrowheads="1"/>
            </p:cNvSpPr>
            <p:nvPr/>
          </p:nvSpPr>
          <p:spPr bwMode="auto">
            <a:xfrm>
              <a:off x="520700" y="6021388"/>
              <a:ext cx="1925638" cy="252412"/>
            </a:xfrm>
            <a:prstGeom prst="rect">
              <a:avLst/>
            </a:prstGeom>
            <a:solidFill>
              <a:srgbClr val="EAEAEA"/>
            </a:solidFill>
            <a:ln w="12700" algn="ctr">
              <a:solidFill>
                <a:srgbClr val="80808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지역기술혁신</a:t>
              </a:r>
            </a:p>
          </p:txBody>
        </p:sp>
        <p:sp>
          <p:nvSpPr>
            <p:cNvPr id="303" name="Rectangle 234"/>
            <p:cNvSpPr>
              <a:spLocks noChangeArrowheads="1"/>
            </p:cNvSpPr>
            <p:nvPr/>
          </p:nvSpPr>
          <p:spPr bwMode="auto">
            <a:xfrm>
              <a:off x="520700" y="5626100"/>
              <a:ext cx="1925638" cy="250825"/>
            </a:xfrm>
            <a:prstGeom prst="rect">
              <a:avLst/>
            </a:prstGeom>
            <a:solidFill>
              <a:srgbClr val="EAEAEA"/>
            </a:solidFill>
            <a:ln w="12700" algn="ctr">
              <a:solidFill>
                <a:srgbClr val="80808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R&amp;D</a:t>
              </a: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정책인프라</a:t>
              </a:r>
            </a:p>
          </p:txBody>
        </p:sp>
        <p:sp>
          <p:nvSpPr>
            <p:cNvPr id="304" name="Rectangle 234"/>
            <p:cNvSpPr>
              <a:spLocks noChangeArrowheads="1"/>
            </p:cNvSpPr>
            <p:nvPr/>
          </p:nvSpPr>
          <p:spPr bwMode="auto">
            <a:xfrm>
              <a:off x="520700" y="1958975"/>
              <a:ext cx="773113" cy="660400"/>
            </a:xfrm>
            <a:prstGeom prst="rect">
              <a:avLst/>
            </a:prstGeom>
            <a:solidFill>
              <a:srgbClr val="EAEAEA"/>
            </a:solidFill>
            <a:ln w="12700" algn="ctr">
              <a:solidFill>
                <a:srgbClr val="808080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건설기술 혁신</a:t>
              </a:r>
            </a:p>
          </p:txBody>
        </p:sp>
        <p:sp>
          <p:nvSpPr>
            <p:cNvPr id="305" name="Rectangle 234"/>
            <p:cNvSpPr>
              <a:spLocks noChangeArrowheads="1"/>
            </p:cNvSpPr>
            <p:nvPr/>
          </p:nvSpPr>
          <p:spPr bwMode="auto">
            <a:xfrm>
              <a:off x="520700" y="3236913"/>
              <a:ext cx="773113" cy="528637"/>
            </a:xfrm>
            <a:prstGeom prst="rect">
              <a:avLst/>
            </a:prstGeom>
            <a:solidFill>
              <a:srgbClr val="EAEAEA"/>
            </a:solidFill>
            <a:ln w="12700" algn="ctr">
              <a:solidFill>
                <a:srgbClr val="80808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교통체계 효율화</a:t>
              </a:r>
            </a:p>
          </p:txBody>
        </p:sp>
        <p:sp>
          <p:nvSpPr>
            <p:cNvPr id="306" name="Rectangle 234"/>
            <p:cNvSpPr>
              <a:spLocks noChangeArrowheads="1"/>
            </p:cNvSpPr>
            <p:nvPr/>
          </p:nvSpPr>
          <p:spPr bwMode="auto">
            <a:xfrm>
              <a:off x="520700" y="730250"/>
              <a:ext cx="773113" cy="579438"/>
            </a:xfrm>
            <a:prstGeom prst="rect">
              <a:avLst/>
            </a:prstGeom>
            <a:solidFill>
              <a:srgbClr val="EAEAEA"/>
            </a:solidFill>
            <a:ln w="12700" algn="ctr">
              <a:solidFill>
                <a:srgbClr val="808080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첨단도시 개발</a:t>
              </a:r>
            </a:p>
          </p:txBody>
        </p:sp>
        <p:grpSp>
          <p:nvGrpSpPr>
            <p:cNvPr id="307" name="Group 216"/>
            <p:cNvGrpSpPr>
              <a:grpSpLocks/>
            </p:cNvGrpSpPr>
            <p:nvPr/>
          </p:nvGrpSpPr>
          <p:grpSpPr bwMode="auto">
            <a:xfrm>
              <a:off x="1416050" y="582612"/>
              <a:ext cx="1030288" cy="874711"/>
              <a:chOff x="922" y="367"/>
              <a:chExt cx="683" cy="685"/>
            </a:xfrm>
          </p:grpSpPr>
          <p:sp>
            <p:nvSpPr>
              <p:cNvPr id="386" name="Rectangle 56"/>
              <p:cNvSpPr>
                <a:spLocks noChangeArrowheads="1"/>
              </p:cNvSpPr>
              <p:nvPr/>
            </p:nvSpPr>
            <p:spPr bwMode="auto">
              <a:xfrm>
                <a:off x="922" y="547"/>
                <a:ext cx="683" cy="144"/>
              </a:xfrm>
              <a:prstGeom prst="rect">
                <a:avLst/>
              </a:prstGeom>
              <a:noFill/>
              <a:ln w="12700" algn="ctr">
                <a:solidFill>
                  <a:srgbClr val="808080"/>
                </a:solidFill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복합 공간</a:t>
                </a:r>
              </a:p>
            </p:txBody>
          </p:sp>
          <p:sp>
            <p:nvSpPr>
              <p:cNvPr id="387" name="Rectangle 57"/>
              <p:cNvSpPr>
                <a:spLocks noChangeArrowheads="1"/>
              </p:cNvSpPr>
              <p:nvPr/>
            </p:nvSpPr>
            <p:spPr bwMode="auto">
              <a:xfrm>
                <a:off x="922" y="367"/>
                <a:ext cx="683" cy="146"/>
              </a:xfrm>
              <a:prstGeom prst="rect">
                <a:avLst/>
              </a:prstGeom>
              <a:noFill/>
              <a:ln w="12700" algn="ctr">
                <a:solidFill>
                  <a:srgbClr val="808080"/>
                </a:solidFill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U-Eco City</a:t>
                </a:r>
              </a:p>
            </p:txBody>
          </p:sp>
          <p:sp>
            <p:nvSpPr>
              <p:cNvPr id="388" name="Rectangle 58"/>
              <p:cNvSpPr>
                <a:spLocks noChangeArrowheads="1"/>
              </p:cNvSpPr>
              <p:nvPr/>
            </p:nvSpPr>
            <p:spPr bwMode="auto">
              <a:xfrm>
                <a:off x="922" y="725"/>
                <a:ext cx="683" cy="146"/>
              </a:xfrm>
              <a:prstGeom prst="rect">
                <a:avLst/>
              </a:prstGeom>
              <a:noFill/>
              <a:ln w="12700" algn="ctr">
                <a:solidFill>
                  <a:srgbClr val="808080"/>
                </a:solidFill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도시재생</a:t>
                </a:r>
              </a:p>
            </p:txBody>
          </p:sp>
          <p:sp>
            <p:nvSpPr>
              <p:cNvPr id="389" name="Rectangle 59"/>
              <p:cNvSpPr>
                <a:spLocks noChangeArrowheads="1"/>
              </p:cNvSpPr>
              <p:nvPr/>
            </p:nvSpPr>
            <p:spPr bwMode="auto">
              <a:xfrm>
                <a:off x="922" y="906"/>
                <a:ext cx="681" cy="146"/>
              </a:xfrm>
              <a:prstGeom prst="rect">
                <a:avLst/>
              </a:prstGeom>
              <a:noFill/>
              <a:ln w="12700" algn="ctr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지능형 국토 정보</a:t>
                </a:r>
              </a:p>
            </p:txBody>
          </p:sp>
        </p:grpSp>
        <p:grpSp>
          <p:nvGrpSpPr>
            <p:cNvPr id="308" name="Group 218"/>
            <p:cNvGrpSpPr>
              <a:grpSpLocks/>
            </p:cNvGrpSpPr>
            <p:nvPr/>
          </p:nvGrpSpPr>
          <p:grpSpPr bwMode="auto">
            <a:xfrm>
              <a:off x="1416050" y="3100379"/>
              <a:ext cx="1030288" cy="757235"/>
              <a:chOff x="922" y="2165"/>
              <a:chExt cx="683" cy="477"/>
            </a:xfrm>
          </p:grpSpPr>
          <p:sp>
            <p:nvSpPr>
              <p:cNvPr id="383" name="Rectangle 60"/>
              <p:cNvSpPr>
                <a:spLocks noChangeArrowheads="1"/>
              </p:cNvSpPr>
              <p:nvPr/>
            </p:nvSpPr>
            <p:spPr bwMode="auto">
              <a:xfrm>
                <a:off x="922" y="2165"/>
                <a:ext cx="683" cy="147"/>
              </a:xfrm>
              <a:prstGeom prst="rect">
                <a:avLst/>
              </a:prstGeom>
              <a:noFill/>
              <a:ln w="12700" algn="ctr">
                <a:solidFill>
                  <a:srgbClr val="808080"/>
                </a:solidFill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지능형 교통체계</a:t>
                </a:r>
              </a:p>
            </p:txBody>
          </p:sp>
          <p:sp>
            <p:nvSpPr>
              <p:cNvPr id="384" name="Rectangle 61"/>
              <p:cNvSpPr>
                <a:spLocks noChangeArrowheads="1"/>
              </p:cNvSpPr>
              <p:nvPr/>
            </p:nvSpPr>
            <p:spPr bwMode="auto">
              <a:xfrm>
                <a:off x="922" y="2346"/>
                <a:ext cx="683" cy="144"/>
              </a:xfrm>
              <a:prstGeom prst="rect">
                <a:avLst/>
              </a:prstGeom>
              <a:noFill/>
              <a:ln w="12700" algn="ctr">
                <a:solidFill>
                  <a:srgbClr val="808080"/>
                </a:solidFill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미래형 교통 시스템</a:t>
                </a:r>
              </a:p>
            </p:txBody>
          </p:sp>
          <p:sp>
            <p:nvSpPr>
              <p:cNvPr id="385" name="Rectangle 62"/>
              <p:cNvSpPr>
                <a:spLocks noChangeArrowheads="1"/>
              </p:cNvSpPr>
              <p:nvPr/>
            </p:nvSpPr>
            <p:spPr bwMode="auto">
              <a:xfrm>
                <a:off x="922" y="2524"/>
                <a:ext cx="683" cy="118"/>
              </a:xfrm>
              <a:prstGeom prst="rect">
                <a:avLst/>
              </a:prstGeom>
              <a:noFill/>
              <a:ln w="12700" algn="ctr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물류 시스템</a:t>
                </a:r>
              </a:p>
            </p:txBody>
          </p:sp>
        </p:grpSp>
        <p:grpSp>
          <p:nvGrpSpPr>
            <p:cNvPr id="309" name="Group 217"/>
            <p:cNvGrpSpPr>
              <a:grpSpLocks/>
            </p:cNvGrpSpPr>
            <p:nvPr/>
          </p:nvGrpSpPr>
          <p:grpSpPr bwMode="auto">
            <a:xfrm>
              <a:off x="1416050" y="1608133"/>
              <a:ext cx="1030288" cy="1362072"/>
              <a:chOff x="922" y="1086"/>
              <a:chExt cx="683" cy="1046"/>
            </a:xfrm>
          </p:grpSpPr>
          <p:sp>
            <p:nvSpPr>
              <p:cNvPr id="377" name="Rectangle 63"/>
              <p:cNvSpPr>
                <a:spLocks noChangeArrowheads="1"/>
              </p:cNvSpPr>
              <p:nvPr/>
            </p:nvSpPr>
            <p:spPr bwMode="auto">
              <a:xfrm>
                <a:off x="922" y="1806"/>
                <a:ext cx="683" cy="145"/>
              </a:xfrm>
              <a:prstGeom prst="rect">
                <a:avLst/>
              </a:prstGeom>
              <a:noFill/>
              <a:ln w="12700" algn="ctr">
                <a:solidFill>
                  <a:srgbClr val="808080"/>
                </a:solidFill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차세대 교량</a:t>
                </a:r>
              </a:p>
            </p:txBody>
          </p:sp>
          <p:sp>
            <p:nvSpPr>
              <p:cNvPr id="378" name="Rectangle 64"/>
              <p:cNvSpPr>
                <a:spLocks noChangeArrowheads="1"/>
              </p:cNvSpPr>
              <p:nvPr/>
            </p:nvSpPr>
            <p:spPr bwMode="auto">
              <a:xfrm>
                <a:off x="922" y="1626"/>
                <a:ext cx="683" cy="145"/>
              </a:xfrm>
              <a:prstGeom prst="rect">
                <a:avLst/>
              </a:prstGeom>
              <a:noFill/>
              <a:ln w="12700" algn="ctr">
                <a:solidFill>
                  <a:srgbClr val="808080"/>
                </a:solidFill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미래형 도로</a:t>
                </a:r>
              </a:p>
            </p:txBody>
          </p:sp>
          <p:sp>
            <p:nvSpPr>
              <p:cNvPr id="379" name="Rectangle 65"/>
              <p:cNvSpPr>
                <a:spLocks noChangeArrowheads="1"/>
              </p:cNvSpPr>
              <p:nvPr/>
            </p:nvSpPr>
            <p:spPr bwMode="auto">
              <a:xfrm>
                <a:off x="922" y="1987"/>
                <a:ext cx="683" cy="145"/>
              </a:xfrm>
              <a:prstGeom prst="rect">
                <a:avLst/>
              </a:prstGeom>
              <a:noFill/>
              <a:ln w="12700" algn="ctr">
                <a:solidFill>
                  <a:srgbClr val="808080"/>
                </a:solidFill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수자원 시스템</a:t>
                </a:r>
              </a:p>
            </p:txBody>
          </p:sp>
          <p:sp>
            <p:nvSpPr>
              <p:cNvPr id="380" name="Rectangle 66"/>
              <p:cNvSpPr>
                <a:spLocks noChangeArrowheads="1"/>
              </p:cNvSpPr>
              <p:nvPr/>
            </p:nvSpPr>
            <p:spPr bwMode="auto">
              <a:xfrm>
                <a:off x="922" y="1086"/>
                <a:ext cx="683" cy="145"/>
              </a:xfrm>
              <a:prstGeom prst="rect">
                <a:avLst/>
              </a:prstGeom>
              <a:noFill/>
              <a:ln w="12700" algn="ctr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재해</a:t>
                </a:r>
                <a:r>
                  <a:rPr kumimoji="0" lang="en-US" altLang="ko-KR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/</a:t>
                </a:r>
                <a:r>
                  <a:rPr kumimoji="0" lang="ko-KR" altLang="en-US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안전 대응</a:t>
                </a:r>
              </a:p>
            </p:txBody>
          </p:sp>
          <p:sp>
            <p:nvSpPr>
              <p:cNvPr id="381" name="Rectangle 67"/>
              <p:cNvSpPr>
                <a:spLocks noChangeArrowheads="1"/>
              </p:cNvSpPr>
              <p:nvPr/>
            </p:nvSpPr>
            <p:spPr bwMode="auto">
              <a:xfrm>
                <a:off x="922" y="1265"/>
                <a:ext cx="681" cy="146"/>
              </a:xfrm>
              <a:prstGeom prst="rect">
                <a:avLst/>
              </a:prstGeom>
              <a:noFill/>
              <a:ln w="12700" algn="ctr">
                <a:solidFill>
                  <a:srgbClr val="808080"/>
                </a:solidFill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프로세스 혁신</a:t>
                </a:r>
              </a:p>
            </p:txBody>
          </p:sp>
          <p:sp>
            <p:nvSpPr>
              <p:cNvPr id="382" name="Rectangle 68"/>
              <p:cNvSpPr>
                <a:spLocks noChangeArrowheads="1"/>
              </p:cNvSpPr>
              <p:nvPr/>
            </p:nvSpPr>
            <p:spPr bwMode="auto">
              <a:xfrm>
                <a:off x="922" y="1445"/>
                <a:ext cx="683" cy="145"/>
              </a:xfrm>
              <a:prstGeom prst="rect">
                <a:avLst/>
              </a:prstGeom>
              <a:noFill/>
              <a:ln w="12700" algn="ctr">
                <a:solidFill>
                  <a:srgbClr val="808080"/>
                </a:solidFill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첨단 재료</a:t>
                </a:r>
              </a:p>
            </p:txBody>
          </p:sp>
        </p:grpSp>
        <p:cxnSp>
          <p:nvCxnSpPr>
            <p:cNvPr id="310" name="AutoShape 69"/>
            <p:cNvCxnSpPr>
              <a:cxnSpLocks noChangeShapeType="1"/>
              <a:stCxn id="306" idx="3"/>
              <a:endCxn id="387" idx="1"/>
            </p:cNvCxnSpPr>
            <p:nvPr/>
          </p:nvCxnSpPr>
          <p:spPr bwMode="auto">
            <a:xfrm flipV="1">
              <a:off x="1293813" y="676275"/>
              <a:ext cx="122237" cy="344488"/>
            </a:xfrm>
            <a:prstGeom prst="bentConnector3">
              <a:avLst>
                <a:gd name="adj1" fmla="val 49384"/>
              </a:avLst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</p:spPr>
        </p:cxnSp>
        <p:cxnSp>
          <p:nvCxnSpPr>
            <p:cNvPr id="311" name="AutoShape 70"/>
            <p:cNvCxnSpPr>
              <a:cxnSpLocks noChangeShapeType="1"/>
              <a:stCxn id="306" idx="3"/>
              <a:endCxn id="386" idx="1"/>
            </p:cNvCxnSpPr>
            <p:nvPr/>
          </p:nvCxnSpPr>
          <p:spPr bwMode="auto">
            <a:xfrm flipV="1">
              <a:off x="1293813" y="904875"/>
              <a:ext cx="122237" cy="115888"/>
            </a:xfrm>
            <a:prstGeom prst="bentConnector3">
              <a:avLst>
                <a:gd name="adj1" fmla="val 49384"/>
              </a:avLst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</p:spPr>
        </p:cxnSp>
        <p:cxnSp>
          <p:nvCxnSpPr>
            <p:cNvPr id="312" name="AutoShape 71"/>
            <p:cNvCxnSpPr>
              <a:cxnSpLocks noChangeShapeType="1"/>
              <a:stCxn id="306" idx="3"/>
              <a:endCxn id="388" idx="1"/>
            </p:cNvCxnSpPr>
            <p:nvPr/>
          </p:nvCxnSpPr>
          <p:spPr bwMode="auto">
            <a:xfrm>
              <a:off x="1293813" y="1020763"/>
              <a:ext cx="122237" cy="112712"/>
            </a:xfrm>
            <a:prstGeom prst="bentConnector3">
              <a:avLst>
                <a:gd name="adj1" fmla="val 49384"/>
              </a:avLst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</p:spPr>
        </p:cxnSp>
        <p:cxnSp>
          <p:nvCxnSpPr>
            <p:cNvPr id="313" name="AutoShape 72"/>
            <p:cNvCxnSpPr>
              <a:cxnSpLocks noChangeShapeType="1"/>
              <a:stCxn id="306" idx="3"/>
              <a:endCxn id="389" idx="1"/>
            </p:cNvCxnSpPr>
            <p:nvPr/>
          </p:nvCxnSpPr>
          <p:spPr bwMode="auto">
            <a:xfrm>
              <a:off x="1293813" y="1020763"/>
              <a:ext cx="122237" cy="344487"/>
            </a:xfrm>
            <a:prstGeom prst="bentConnector3">
              <a:avLst>
                <a:gd name="adj1" fmla="val 49384"/>
              </a:avLst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</p:spPr>
        </p:cxnSp>
        <p:cxnSp>
          <p:nvCxnSpPr>
            <p:cNvPr id="314" name="AutoShape 73"/>
            <p:cNvCxnSpPr>
              <a:cxnSpLocks noChangeShapeType="1"/>
              <a:stCxn id="304" idx="3"/>
              <a:endCxn id="377" idx="1"/>
            </p:cNvCxnSpPr>
            <p:nvPr/>
          </p:nvCxnSpPr>
          <p:spPr bwMode="auto">
            <a:xfrm>
              <a:off x="1293813" y="2289175"/>
              <a:ext cx="122237" cy="352425"/>
            </a:xfrm>
            <a:prstGeom prst="bentConnector3">
              <a:avLst>
                <a:gd name="adj1" fmla="val 49384"/>
              </a:avLst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</p:spPr>
        </p:cxnSp>
        <p:cxnSp>
          <p:nvCxnSpPr>
            <p:cNvPr id="315" name="AutoShape 74"/>
            <p:cNvCxnSpPr>
              <a:cxnSpLocks noChangeShapeType="1"/>
              <a:stCxn id="304" idx="3"/>
              <a:endCxn id="379" idx="1"/>
            </p:cNvCxnSpPr>
            <p:nvPr/>
          </p:nvCxnSpPr>
          <p:spPr bwMode="auto">
            <a:xfrm>
              <a:off x="1293813" y="2289175"/>
              <a:ext cx="122237" cy="587375"/>
            </a:xfrm>
            <a:prstGeom prst="bentConnector3">
              <a:avLst>
                <a:gd name="adj1" fmla="val 49384"/>
              </a:avLst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</p:spPr>
        </p:cxnSp>
        <p:cxnSp>
          <p:nvCxnSpPr>
            <p:cNvPr id="316" name="AutoShape 75"/>
            <p:cNvCxnSpPr>
              <a:cxnSpLocks noChangeShapeType="1"/>
              <a:stCxn id="304" idx="3"/>
              <a:endCxn id="380" idx="1"/>
            </p:cNvCxnSpPr>
            <p:nvPr/>
          </p:nvCxnSpPr>
          <p:spPr bwMode="auto">
            <a:xfrm flipV="1">
              <a:off x="1293813" y="1703388"/>
              <a:ext cx="122237" cy="585787"/>
            </a:xfrm>
            <a:prstGeom prst="bentConnector3">
              <a:avLst>
                <a:gd name="adj1" fmla="val 49384"/>
              </a:avLst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</p:spPr>
        </p:cxnSp>
        <p:cxnSp>
          <p:nvCxnSpPr>
            <p:cNvPr id="317" name="AutoShape 76"/>
            <p:cNvCxnSpPr>
              <a:cxnSpLocks noChangeShapeType="1"/>
              <a:stCxn id="304" idx="3"/>
              <a:endCxn id="381" idx="1"/>
            </p:cNvCxnSpPr>
            <p:nvPr/>
          </p:nvCxnSpPr>
          <p:spPr bwMode="auto">
            <a:xfrm flipV="1">
              <a:off x="1293813" y="1936750"/>
              <a:ext cx="122237" cy="352425"/>
            </a:xfrm>
            <a:prstGeom prst="bentConnector3">
              <a:avLst>
                <a:gd name="adj1" fmla="val 49384"/>
              </a:avLst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</p:spPr>
        </p:cxnSp>
        <p:cxnSp>
          <p:nvCxnSpPr>
            <p:cNvPr id="318" name="AutoShape 77"/>
            <p:cNvCxnSpPr>
              <a:cxnSpLocks noChangeShapeType="1"/>
              <a:stCxn id="304" idx="3"/>
              <a:endCxn id="382" idx="1"/>
            </p:cNvCxnSpPr>
            <p:nvPr/>
          </p:nvCxnSpPr>
          <p:spPr bwMode="auto">
            <a:xfrm flipV="1">
              <a:off x="1293813" y="2170113"/>
              <a:ext cx="122237" cy="119062"/>
            </a:xfrm>
            <a:prstGeom prst="bentConnector3">
              <a:avLst>
                <a:gd name="adj1" fmla="val 49384"/>
              </a:avLst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</p:spPr>
        </p:cxnSp>
        <p:cxnSp>
          <p:nvCxnSpPr>
            <p:cNvPr id="319" name="AutoShape 78"/>
            <p:cNvCxnSpPr>
              <a:cxnSpLocks noChangeShapeType="1"/>
              <a:stCxn id="305" idx="3"/>
              <a:endCxn id="384" idx="1"/>
            </p:cNvCxnSpPr>
            <p:nvPr/>
          </p:nvCxnSpPr>
          <p:spPr bwMode="auto">
            <a:xfrm>
              <a:off x="1293813" y="3502025"/>
              <a:ext cx="122237" cy="0"/>
            </a:xfrm>
            <a:prstGeom prst="straightConnector1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</p:spPr>
        </p:cxnSp>
        <p:cxnSp>
          <p:nvCxnSpPr>
            <p:cNvPr id="320" name="AutoShape 79"/>
            <p:cNvCxnSpPr>
              <a:cxnSpLocks noChangeShapeType="1"/>
              <a:stCxn id="304" idx="3"/>
              <a:endCxn id="379" idx="1"/>
            </p:cNvCxnSpPr>
            <p:nvPr/>
          </p:nvCxnSpPr>
          <p:spPr bwMode="auto">
            <a:xfrm>
              <a:off x="1293813" y="2289175"/>
              <a:ext cx="122237" cy="587375"/>
            </a:xfrm>
            <a:prstGeom prst="bentConnector3">
              <a:avLst>
                <a:gd name="adj1" fmla="val 49384"/>
              </a:avLst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</p:spPr>
        </p:cxnSp>
        <p:cxnSp>
          <p:nvCxnSpPr>
            <p:cNvPr id="321" name="AutoShape 80"/>
            <p:cNvCxnSpPr>
              <a:cxnSpLocks noChangeShapeType="1"/>
              <a:stCxn id="304" idx="3"/>
              <a:endCxn id="378" idx="1"/>
            </p:cNvCxnSpPr>
            <p:nvPr/>
          </p:nvCxnSpPr>
          <p:spPr bwMode="auto">
            <a:xfrm>
              <a:off x="1293813" y="2289175"/>
              <a:ext cx="122237" cy="117475"/>
            </a:xfrm>
            <a:prstGeom prst="bentConnector3">
              <a:avLst>
                <a:gd name="adj1" fmla="val 49384"/>
              </a:avLst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</p:spPr>
        </p:cxnSp>
        <p:cxnSp>
          <p:nvCxnSpPr>
            <p:cNvPr id="322" name="AutoShape 81"/>
            <p:cNvCxnSpPr>
              <a:cxnSpLocks noChangeShapeType="1"/>
              <a:stCxn id="305" idx="3"/>
              <a:endCxn id="383" idx="1"/>
            </p:cNvCxnSpPr>
            <p:nvPr/>
          </p:nvCxnSpPr>
          <p:spPr bwMode="auto">
            <a:xfrm flipV="1">
              <a:off x="1293813" y="3217863"/>
              <a:ext cx="122237" cy="284162"/>
            </a:xfrm>
            <a:prstGeom prst="bentConnector3">
              <a:avLst>
                <a:gd name="adj1" fmla="val 49384"/>
              </a:avLst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</p:spPr>
        </p:cxnSp>
        <p:cxnSp>
          <p:nvCxnSpPr>
            <p:cNvPr id="323" name="AutoShape 249"/>
            <p:cNvCxnSpPr>
              <a:cxnSpLocks noChangeShapeType="1"/>
              <a:stCxn id="385" idx="1"/>
              <a:endCxn id="305" idx="3"/>
            </p:cNvCxnSpPr>
            <p:nvPr/>
          </p:nvCxnSpPr>
          <p:spPr bwMode="auto">
            <a:xfrm rot="10800000">
              <a:off x="1293813" y="3502025"/>
              <a:ext cx="122237" cy="261938"/>
            </a:xfrm>
            <a:prstGeom prst="bentConnector3">
              <a:avLst>
                <a:gd name="adj1" fmla="val 49384"/>
              </a:avLst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</p:spPr>
        </p:cxnSp>
        <p:cxnSp>
          <p:nvCxnSpPr>
            <p:cNvPr id="324" name="AutoShape 220"/>
            <p:cNvCxnSpPr>
              <a:cxnSpLocks noChangeShapeType="1"/>
              <a:stCxn id="387" idx="3"/>
              <a:endCxn id="376" idx="1"/>
            </p:cNvCxnSpPr>
            <p:nvPr/>
          </p:nvCxnSpPr>
          <p:spPr bwMode="auto">
            <a:xfrm>
              <a:off x="2446338" y="676275"/>
              <a:ext cx="217487" cy="247650"/>
            </a:xfrm>
            <a:prstGeom prst="straightConnector1">
              <a:avLst/>
            </a:prstGeom>
            <a:noFill/>
            <a:ln w="12700">
              <a:solidFill>
                <a:srgbClr val="969696"/>
              </a:solidFill>
              <a:round/>
              <a:headEnd/>
              <a:tailEnd/>
            </a:ln>
          </p:spPr>
        </p:cxnSp>
        <p:cxnSp>
          <p:nvCxnSpPr>
            <p:cNvPr id="325" name="AutoShape 221"/>
            <p:cNvCxnSpPr>
              <a:cxnSpLocks noChangeShapeType="1"/>
              <a:stCxn id="386" idx="3"/>
              <a:endCxn id="374" idx="1"/>
            </p:cNvCxnSpPr>
            <p:nvPr/>
          </p:nvCxnSpPr>
          <p:spPr bwMode="auto">
            <a:xfrm>
              <a:off x="2446338" y="904875"/>
              <a:ext cx="217487" cy="539750"/>
            </a:xfrm>
            <a:prstGeom prst="straightConnector1">
              <a:avLst/>
            </a:prstGeom>
            <a:noFill/>
            <a:ln w="12700">
              <a:solidFill>
                <a:srgbClr val="969696"/>
              </a:solidFill>
              <a:round/>
              <a:headEnd/>
              <a:tailEnd/>
            </a:ln>
          </p:spPr>
        </p:cxnSp>
        <p:cxnSp>
          <p:nvCxnSpPr>
            <p:cNvPr id="326" name="AutoShape 222"/>
            <p:cNvCxnSpPr>
              <a:cxnSpLocks noChangeShapeType="1"/>
              <a:stCxn id="388" idx="3"/>
              <a:endCxn id="376" idx="1"/>
            </p:cNvCxnSpPr>
            <p:nvPr/>
          </p:nvCxnSpPr>
          <p:spPr bwMode="auto">
            <a:xfrm flipV="1">
              <a:off x="2446338" y="923925"/>
              <a:ext cx="217487" cy="209550"/>
            </a:xfrm>
            <a:prstGeom prst="straightConnector1">
              <a:avLst/>
            </a:prstGeom>
            <a:noFill/>
            <a:ln w="12700">
              <a:solidFill>
                <a:srgbClr val="969696"/>
              </a:solidFill>
              <a:round/>
              <a:headEnd/>
              <a:tailEnd/>
            </a:ln>
          </p:spPr>
        </p:cxnSp>
        <p:cxnSp>
          <p:nvCxnSpPr>
            <p:cNvPr id="327" name="AutoShape 223"/>
            <p:cNvCxnSpPr>
              <a:cxnSpLocks noChangeShapeType="1"/>
              <a:stCxn id="389" idx="3"/>
              <a:endCxn id="376" idx="1"/>
            </p:cNvCxnSpPr>
            <p:nvPr/>
          </p:nvCxnSpPr>
          <p:spPr bwMode="auto">
            <a:xfrm flipV="1">
              <a:off x="2443163" y="923925"/>
              <a:ext cx="220662" cy="441325"/>
            </a:xfrm>
            <a:prstGeom prst="straightConnector1">
              <a:avLst/>
            </a:prstGeom>
            <a:noFill/>
            <a:ln w="12700">
              <a:solidFill>
                <a:srgbClr val="969696"/>
              </a:solidFill>
              <a:round/>
              <a:headEnd/>
              <a:tailEnd/>
            </a:ln>
          </p:spPr>
        </p:cxnSp>
        <p:cxnSp>
          <p:nvCxnSpPr>
            <p:cNvPr id="328" name="AutoShape 224"/>
            <p:cNvCxnSpPr>
              <a:cxnSpLocks noChangeShapeType="1"/>
              <a:stCxn id="380" idx="3"/>
              <a:endCxn id="372" idx="1"/>
            </p:cNvCxnSpPr>
            <p:nvPr/>
          </p:nvCxnSpPr>
          <p:spPr bwMode="auto">
            <a:xfrm>
              <a:off x="2446338" y="1701800"/>
              <a:ext cx="217487" cy="265113"/>
            </a:xfrm>
            <a:prstGeom prst="straightConnector1">
              <a:avLst/>
            </a:prstGeom>
            <a:noFill/>
            <a:ln w="12700">
              <a:solidFill>
                <a:srgbClr val="969696"/>
              </a:solidFill>
              <a:round/>
              <a:headEnd/>
              <a:tailEnd/>
            </a:ln>
          </p:spPr>
        </p:cxnSp>
        <p:cxnSp>
          <p:nvCxnSpPr>
            <p:cNvPr id="329" name="AutoShape 225"/>
            <p:cNvCxnSpPr>
              <a:cxnSpLocks noChangeShapeType="1"/>
              <a:stCxn id="381" idx="3"/>
              <a:endCxn id="372" idx="1"/>
            </p:cNvCxnSpPr>
            <p:nvPr/>
          </p:nvCxnSpPr>
          <p:spPr bwMode="auto">
            <a:xfrm>
              <a:off x="2443163" y="1936750"/>
              <a:ext cx="220662" cy="30163"/>
            </a:xfrm>
            <a:prstGeom prst="straightConnector1">
              <a:avLst/>
            </a:prstGeom>
            <a:noFill/>
            <a:ln w="12700">
              <a:solidFill>
                <a:srgbClr val="969696"/>
              </a:solidFill>
              <a:round/>
              <a:headEnd/>
              <a:tailEnd/>
            </a:ln>
          </p:spPr>
        </p:cxnSp>
        <p:cxnSp>
          <p:nvCxnSpPr>
            <p:cNvPr id="330" name="AutoShape 226"/>
            <p:cNvCxnSpPr>
              <a:cxnSpLocks noChangeShapeType="1"/>
              <a:stCxn id="382" idx="3"/>
            </p:cNvCxnSpPr>
            <p:nvPr/>
          </p:nvCxnSpPr>
          <p:spPr bwMode="auto">
            <a:xfrm flipV="1">
              <a:off x="2446338" y="1987550"/>
              <a:ext cx="217487" cy="182563"/>
            </a:xfrm>
            <a:prstGeom prst="straightConnector1">
              <a:avLst/>
            </a:prstGeom>
            <a:noFill/>
            <a:ln w="12700">
              <a:solidFill>
                <a:srgbClr val="969696"/>
              </a:solidFill>
              <a:round/>
              <a:headEnd/>
              <a:tailEnd/>
            </a:ln>
          </p:spPr>
        </p:cxnSp>
        <p:cxnSp>
          <p:nvCxnSpPr>
            <p:cNvPr id="331" name="AutoShape 227"/>
            <p:cNvCxnSpPr>
              <a:cxnSpLocks noChangeShapeType="1"/>
              <a:stCxn id="378" idx="3"/>
              <a:endCxn id="368" idx="1"/>
            </p:cNvCxnSpPr>
            <p:nvPr/>
          </p:nvCxnSpPr>
          <p:spPr bwMode="auto">
            <a:xfrm>
              <a:off x="2446338" y="2405063"/>
              <a:ext cx="217487" cy="604837"/>
            </a:xfrm>
            <a:prstGeom prst="straightConnector1">
              <a:avLst/>
            </a:prstGeom>
            <a:noFill/>
            <a:ln w="12700">
              <a:solidFill>
                <a:srgbClr val="969696"/>
              </a:solidFill>
              <a:round/>
              <a:headEnd/>
              <a:tailEnd/>
            </a:ln>
          </p:spPr>
        </p:cxnSp>
        <p:cxnSp>
          <p:nvCxnSpPr>
            <p:cNvPr id="332" name="AutoShape 228"/>
            <p:cNvCxnSpPr>
              <a:cxnSpLocks noChangeShapeType="1"/>
              <a:stCxn id="377" idx="3"/>
              <a:endCxn id="372" idx="1"/>
            </p:cNvCxnSpPr>
            <p:nvPr/>
          </p:nvCxnSpPr>
          <p:spPr bwMode="auto">
            <a:xfrm flipV="1">
              <a:off x="2446338" y="1966913"/>
              <a:ext cx="217487" cy="673100"/>
            </a:xfrm>
            <a:prstGeom prst="straightConnector1">
              <a:avLst/>
            </a:prstGeom>
            <a:noFill/>
            <a:ln w="12700">
              <a:solidFill>
                <a:srgbClr val="969696"/>
              </a:solidFill>
              <a:round/>
              <a:headEnd/>
              <a:tailEnd/>
            </a:ln>
          </p:spPr>
        </p:cxnSp>
        <p:cxnSp>
          <p:nvCxnSpPr>
            <p:cNvPr id="333" name="AutoShape 229"/>
            <p:cNvCxnSpPr>
              <a:cxnSpLocks noChangeShapeType="1"/>
              <a:stCxn id="379" idx="3"/>
              <a:endCxn id="370" idx="1"/>
            </p:cNvCxnSpPr>
            <p:nvPr/>
          </p:nvCxnSpPr>
          <p:spPr bwMode="auto">
            <a:xfrm flipV="1">
              <a:off x="2446338" y="2489200"/>
              <a:ext cx="217487" cy="387350"/>
            </a:xfrm>
            <a:prstGeom prst="straightConnector1">
              <a:avLst/>
            </a:prstGeom>
            <a:noFill/>
            <a:ln w="12700">
              <a:solidFill>
                <a:srgbClr val="969696"/>
              </a:solidFill>
              <a:round/>
              <a:headEnd/>
              <a:tailEnd/>
            </a:ln>
          </p:spPr>
        </p:cxnSp>
        <p:cxnSp>
          <p:nvCxnSpPr>
            <p:cNvPr id="334" name="AutoShape 230"/>
            <p:cNvCxnSpPr>
              <a:cxnSpLocks noChangeShapeType="1"/>
              <a:stCxn id="385" idx="3"/>
              <a:endCxn id="366" idx="1"/>
            </p:cNvCxnSpPr>
            <p:nvPr/>
          </p:nvCxnSpPr>
          <p:spPr bwMode="auto">
            <a:xfrm flipV="1">
              <a:off x="2446338" y="3532188"/>
              <a:ext cx="217487" cy="231775"/>
            </a:xfrm>
            <a:prstGeom prst="straightConnector1">
              <a:avLst/>
            </a:prstGeom>
            <a:noFill/>
            <a:ln w="12700">
              <a:solidFill>
                <a:srgbClr val="969696"/>
              </a:solidFill>
              <a:round/>
              <a:headEnd/>
              <a:tailEnd/>
            </a:ln>
          </p:spPr>
        </p:cxnSp>
        <p:cxnSp>
          <p:nvCxnSpPr>
            <p:cNvPr id="335" name="AutoShape 231"/>
            <p:cNvCxnSpPr>
              <a:cxnSpLocks noChangeShapeType="1"/>
              <a:stCxn id="383" idx="3"/>
              <a:endCxn id="368" idx="1"/>
            </p:cNvCxnSpPr>
            <p:nvPr/>
          </p:nvCxnSpPr>
          <p:spPr bwMode="auto">
            <a:xfrm flipV="1">
              <a:off x="2446338" y="3009900"/>
              <a:ext cx="217487" cy="207963"/>
            </a:xfrm>
            <a:prstGeom prst="straightConnector1">
              <a:avLst/>
            </a:prstGeom>
            <a:noFill/>
            <a:ln w="12700">
              <a:solidFill>
                <a:srgbClr val="969696"/>
              </a:solidFill>
              <a:round/>
              <a:headEnd/>
              <a:tailEnd/>
            </a:ln>
          </p:spPr>
        </p:cxnSp>
        <p:cxnSp>
          <p:nvCxnSpPr>
            <p:cNvPr id="336" name="AutoShape 232"/>
            <p:cNvCxnSpPr>
              <a:cxnSpLocks noChangeShapeType="1"/>
              <a:stCxn id="384" idx="3"/>
              <a:endCxn id="368" idx="1"/>
            </p:cNvCxnSpPr>
            <p:nvPr/>
          </p:nvCxnSpPr>
          <p:spPr bwMode="auto">
            <a:xfrm flipV="1">
              <a:off x="2446338" y="3009900"/>
              <a:ext cx="217487" cy="492125"/>
            </a:xfrm>
            <a:prstGeom prst="straightConnector1">
              <a:avLst/>
            </a:prstGeom>
            <a:noFill/>
            <a:ln w="12700">
              <a:solidFill>
                <a:srgbClr val="969696"/>
              </a:solidFill>
              <a:round/>
              <a:headEnd/>
              <a:tailEnd/>
            </a:ln>
          </p:spPr>
        </p:cxnSp>
        <p:cxnSp>
          <p:nvCxnSpPr>
            <p:cNvPr id="337" name="AutoShape 233"/>
            <p:cNvCxnSpPr>
              <a:cxnSpLocks noChangeShapeType="1"/>
              <a:stCxn id="300" idx="3"/>
              <a:endCxn id="364" idx="1"/>
            </p:cNvCxnSpPr>
            <p:nvPr/>
          </p:nvCxnSpPr>
          <p:spPr bwMode="auto">
            <a:xfrm flipV="1">
              <a:off x="2446338" y="4054475"/>
              <a:ext cx="217487" cy="61913"/>
            </a:xfrm>
            <a:prstGeom prst="straightConnector1">
              <a:avLst/>
            </a:prstGeom>
            <a:noFill/>
            <a:ln w="12700">
              <a:solidFill>
                <a:srgbClr val="969696"/>
              </a:solidFill>
              <a:round/>
              <a:headEnd/>
              <a:tailEnd/>
            </a:ln>
          </p:spPr>
        </p:cxnSp>
        <p:cxnSp>
          <p:nvCxnSpPr>
            <p:cNvPr id="338" name="AutoShape 234"/>
            <p:cNvCxnSpPr>
              <a:cxnSpLocks noChangeShapeType="1"/>
              <a:stCxn id="301" idx="3"/>
              <a:endCxn id="364" idx="1"/>
            </p:cNvCxnSpPr>
            <p:nvPr/>
          </p:nvCxnSpPr>
          <p:spPr bwMode="auto">
            <a:xfrm flipV="1">
              <a:off x="2446338" y="4054475"/>
              <a:ext cx="217487" cy="374650"/>
            </a:xfrm>
            <a:prstGeom prst="straightConnector1">
              <a:avLst/>
            </a:prstGeom>
            <a:noFill/>
            <a:ln w="12700">
              <a:solidFill>
                <a:srgbClr val="969696"/>
              </a:solidFill>
              <a:round/>
              <a:headEnd/>
              <a:tailEnd/>
            </a:ln>
          </p:spPr>
        </p:cxnSp>
        <p:cxnSp>
          <p:nvCxnSpPr>
            <p:cNvPr id="339" name="AutoShape 235"/>
            <p:cNvCxnSpPr>
              <a:cxnSpLocks noChangeShapeType="1"/>
              <a:stCxn id="298" idx="3"/>
              <a:endCxn id="362" idx="1"/>
            </p:cNvCxnSpPr>
            <p:nvPr/>
          </p:nvCxnSpPr>
          <p:spPr bwMode="auto">
            <a:xfrm flipV="1">
              <a:off x="2446338" y="4578350"/>
              <a:ext cx="223837" cy="158750"/>
            </a:xfrm>
            <a:prstGeom prst="straightConnector1">
              <a:avLst/>
            </a:prstGeom>
            <a:noFill/>
            <a:ln w="12700">
              <a:solidFill>
                <a:srgbClr val="969696"/>
              </a:solidFill>
              <a:round/>
              <a:headEnd/>
              <a:tailEnd/>
            </a:ln>
          </p:spPr>
        </p:cxnSp>
        <p:cxnSp>
          <p:nvCxnSpPr>
            <p:cNvPr id="340" name="AutoShape 236"/>
            <p:cNvCxnSpPr>
              <a:cxnSpLocks noChangeShapeType="1"/>
              <a:stCxn id="299" idx="3"/>
              <a:endCxn id="362" idx="1"/>
            </p:cNvCxnSpPr>
            <p:nvPr/>
          </p:nvCxnSpPr>
          <p:spPr bwMode="auto">
            <a:xfrm flipV="1">
              <a:off x="2446338" y="4578350"/>
              <a:ext cx="223837" cy="471488"/>
            </a:xfrm>
            <a:prstGeom prst="straightConnector1">
              <a:avLst/>
            </a:prstGeom>
            <a:noFill/>
            <a:ln w="12700">
              <a:solidFill>
                <a:srgbClr val="969696"/>
              </a:solidFill>
              <a:round/>
              <a:headEnd/>
              <a:tailEnd/>
            </a:ln>
          </p:spPr>
        </p:cxnSp>
        <p:cxnSp>
          <p:nvCxnSpPr>
            <p:cNvPr id="341" name="AutoShape 237"/>
            <p:cNvCxnSpPr>
              <a:cxnSpLocks noChangeShapeType="1"/>
              <a:stCxn id="297" idx="3"/>
              <a:endCxn id="360" idx="1"/>
            </p:cNvCxnSpPr>
            <p:nvPr/>
          </p:nvCxnSpPr>
          <p:spPr bwMode="auto">
            <a:xfrm flipV="1">
              <a:off x="2444750" y="5100638"/>
              <a:ext cx="219075" cy="260350"/>
            </a:xfrm>
            <a:prstGeom prst="straightConnector1">
              <a:avLst/>
            </a:prstGeom>
            <a:noFill/>
            <a:ln w="12700">
              <a:solidFill>
                <a:srgbClr val="969696"/>
              </a:solidFill>
              <a:round/>
              <a:headEnd/>
              <a:tailEnd/>
            </a:ln>
          </p:spPr>
        </p:cxnSp>
        <p:cxnSp>
          <p:nvCxnSpPr>
            <p:cNvPr id="342" name="AutoShape 238"/>
            <p:cNvCxnSpPr>
              <a:cxnSpLocks noChangeShapeType="1"/>
              <a:stCxn id="303" idx="3"/>
              <a:endCxn id="358" idx="1"/>
            </p:cNvCxnSpPr>
            <p:nvPr/>
          </p:nvCxnSpPr>
          <p:spPr bwMode="auto">
            <a:xfrm flipV="1">
              <a:off x="2446338" y="5622925"/>
              <a:ext cx="217487" cy="128588"/>
            </a:xfrm>
            <a:prstGeom prst="straightConnector1">
              <a:avLst/>
            </a:prstGeom>
            <a:noFill/>
            <a:ln w="12700">
              <a:solidFill>
                <a:srgbClr val="969696"/>
              </a:solidFill>
              <a:round/>
              <a:headEnd/>
              <a:tailEnd/>
            </a:ln>
          </p:spPr>
        </p:cxnSp>
        <p:cxnSp>
          <p:nvCxnSpPr>
            <p:cNvPr id="343" name="AutoShape 239"/>
            <p:cNvCxnSpPr>
              <a:cxnSpLocks noChangeShapeType="1"/>
              <a:stCxn id="302" idx="3"/>
              <a:endCxn id="356" idx="1"/>
            </p:cNvCxnSpPr>
            <p:nvPr/>
          </p:nvCxnSpPr>
          <p:spPr bwMode="auto">
            <a:xfrm flipV="1">
              <a:off x="2446338" y="6145213"/>
              <a:ext cx="217487" cy="3175"/>
            </a:xfrm>
            <a:prstGeom prst="straightConnector1">
              <a:avLst/>
            </a:prstGeom>
            <a:noFill/>
            <a:ln w="12700">
              <a:solidFill>
                <a:srgbClr val="969696"/>
              </a:solidFill>
              <a:round/>
              <a:headEnd/>
              <a:tailEnd/>
            </a:ln>
          </p:spPr>
        </p:cxnSp>
        <p:grpSp>
          <p:nvGrpSpPr>
            <p:cNvPr id="344" name="그룹 130"/>
            <p:cNvGrpSpPr>
              <a:grpSpLocks/>
            </p:cNvGrpSpPr>
            <p:nvPr/>
          </p:nvGrpSpPr>
          <p:grpSpPr bwMode="auto">
            <a:xfrm>
              <a:off x="2663825" y="793750"/>
              <a:ext cx="1936750" cy="258763"/>
              <a:chOff x="2663825" y="793750"/>
              <a:chExt cx="1936736" cy="258763"/>
            </a:xfrm>
          </p:grpSpPr>
          <p:sp>
            <p:nvSpPr>
              <p:cNvPr id="375" name="Rectangle 234"/>
              <p:cNvSpPr>
                <a:spLocks noChangeArrowheads="1"/>
              </p:cNvSpPr>
              <p:nvPr/>
            </p:nvSpPr>
            <p:spPr bwMode="auto">
              <a:xfrm>
                <a:off x="3024174" y="793750"/>
                <a:ext cx="1576387" cy="258763"/>
              </a:xfrm>
              <a:prstGeom prst="rect">
                <a:avLst/>
              </a:prstGeom>
              <a:solidFill>
                <a:srgbClr val="6EB66E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27000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rPr>
                  <a:t>첨단도시</a:t>
                </a:r>
                <a:endParaRPr kumimoji="0" lang="en-US" altLang="ko-KR" sz="1000" b="1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6" name="Rectangle 234"/>
              <p:cNvSpPr>
                <a:spLocks noChangeArrowheads="1"/>
              </p:cNvSpPr>
              <p:nvPr/>
            </p:nvSpPr>
            <p:spPr bwMode="auto">
              <a:xfrm>
                <a:off x="2663825" y="793750"/>
                <a:ext cx="411163" cy="258763"/>
              </a:xfrm>
              <a:prstGeom prst="rect">
                <a:avLst/>
              </a:prstGeom>
              <a:solidFill>
                <a:srgbClr val="FFCC00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변경</a:t>
                </a:r>
                <a:endParaRPr kumimoji="0" lang="en-US" altLang="ko-KR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</p:grpSp>
        <p:grpSp>
          <p:nvGrpSpPr>
            <p:cNvPr id="345" name="그룹 131"/>
            <p:cNvGrpSpPr>
              <a:grpSpLocks/>
            </p:cNvGrpSpPr>
            <p:nvPr/>
          </p:nvGrpSpPr>
          <p:grpSpPr bwMode="auto">
            <a:xfrm>
              <a:off x="2663825" y="1316038"/>
              <a:ext cx="1936750" cy="258762"/>
              <a:chOff x="2663825" y="1196975"/>
              <a:chExt cx="1936736" cy="258763"/>
            </a:xfrm>
          </p:grpSpPr>
          <p:sp>
            <p:nvSpPr>
              <p:cNvPr id="373" name="Rectangle 234"/>
              <p:cNvSpPr>
                <a:spLocks noChangeArrowheads="1"/>
              </p:cNvSpPr>
              <p:nvPr/>
            </p:nvSpPr>
            <p:spPr bwMode="auto">
              <a:xfrm>
                <a:off x="3024174" y="1196975"/>
                <a:ext cx="1576387" cy="258763"/>
              </a:xfrm>
              <a:prstGeom prst="rect">
                <a:avLst/>
              </a:prstGeom>
              <a:solidFill>
                <a:srgbClr val="6EB66E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27000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rPr>
                  <a:t>녹색건축</a:t>
                </a:r>
              </a:p>
            </p:txBody>
          </p:sp>
          <p:sp>
            <p:nvSpPr>
              <p:cNvPr id="374" name="Rectangle 234"/>
              <p:cNvSpPr>
                <a:spLocks noChangeArrowheads="1"/>
              </p:cNvSpPr>
              <p:nvPr/>
            </p:nvSpPr>
            <p:spPr bwMode="auto">
              <a:xfrm>
                <a:off x="2663825" y="1196975"/>
                <a:ext cx="411163" cy="258763"/>
              </a:xfrm>
              <a:prstGeom prst="rect">
                <a:avLst/>
              </a:prstGeom>
              <a:solidFill>
                <a:srgbClr val="FFCC00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신설</a:t>
                </a:r>
                <a:endParaRPr kumimoji="0" lang="en-US" altLang="ko-KR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</p:grpSp>
        <p:grpSp>
          <p:nvGrpSpPr>
            <p:cNvPr id="346" name="그룹 132"/>
            <p:cNvGrpSpPr>
              <a:grpSpLocks/>
            </p:cNvGrpSpPr>
            <p:nvPr/>
          </p:nvGrpSpPr>
          <p:grpSpPr bwMode="auto">
            <a:xfrm>
              <a:off x="2663825" y="1836738"/>
              <a:ext cx="1936750" cy="258762"/>
              <a:chOff x="2663825" y="1989138"/>
              <a:chExt cx="1987550" cy="258762"/>
            </a:xfrm>
          </p:grpSpPr>
          <p:sp>
            <p:nvSpPr>
              <p:cNvPr id="371" name="Rectangle 234"/>
              <p:cNvSpPr>
                <a:spLocks noChangeArrowheads="1"/>
              </p:cNvSpPr>
              <p:nvPr/>
            </p:nvSpPr>
            <p:spPr bwMode="auto">
              <a:xfrm>
                <a:off x="3074988" y="1989138"/>
                <a:ext cx="1576387" cy="258762"/>
              </a:xfrm>
              <a:prstGeom prst="rect">
                <a:avLst/>
              </a:prstGeom>
              <a:solidFill>
                <a:srgbClr val="6EB66E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27000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rPr>
                  <a:t>건설기술혁신</a:t>
                </a:r>
                <a:endParaRPr kumimoji="0" lang="en-US" altLang="ko-KR" sz="1000" b="1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2" name="Rectangle 234"/>
              <p:cNvSpPr>
                <a:spLocks noChangeArrowheads="1"/>
              </p:cNvSpPr>
              <p:nvPr/>
            </p:nvSpPr>
            <p:spPr bwMode="auto">
              <a:xfrm>
                <a:off x="2663825" y="1989138"/>
                <a:ext cx="411163" cy="258762"/>
              </a:xfrm>
              <a:prstGeom prst="rect">
                <a:avLst/>
              </a:prstGeom>
              <a:solidFill>
                <a:srgbClr val="FFCC00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변경</a:t>
                </a:r>
                <a:endParaRPr kumimoji="0" lang="en-US" altLang="ko-KR" sz="10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</p:grpSp>
        <p:grpSp>
          <p:nvGrpSpPr>
            <p:cNvPr id="347" name="그룹 133"/>
            <p:cNvGrpSpPr>
              <a:grpSpLocks/>
            </p:cNvGrpSpPr>
            <p:nvPr/>
          </p:nvGrpSpPr>
          <p:grpSpPr bwMode="auto">
            <a:xfrm>
              <a:off x="2663825" y="2359025"/>
              <a:ext cx="1936750" cy="258763"/>
              <a:chOff x="2663825" y="2522538"/>
              <a:chExt cx="1984375" cy="258762"/>
            </a:xfrm>
          </p:grpSpPr>
          <p:sp>
            <p:nvSpPr>
              <p:cNvPr id="369" name="Rectangle 234"/>
              <p:cNvSpPr>
                <a:spLocks noChangeArrowheads="1"/>
              </p:cNvSpPr>
              <p:nvPr/>
            </p:nvSpPr>
            <p:spPr bwMode="auto">
              <a:xfrm>
                <a:off x="3071813" y="2522538"/>
                <a:ext cx="1576387" cy="258762"/>
              </a:xfrm>
              <a:prstGeom prst="rect">
                <a:avLst/>
              </a:prstGeom>
              <a:solidFill>
                <a:srgbClr val="6EB66E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27000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rPr>
                  <a:t>물관리선진화</a:t>
                </a:r>
                <a:endPara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0" name="Rectangle 234"/>
              <p:cNvSpPr>
                <a:spLocks noChangeArrowheads="1"/>
              </p:cNvSpPr>
              <p:nvPr/>
            </p:nvSpPr>
            <p:spPr bwMode="auto">
              <a:xfrm>
                <a:off x="2663825" y="2522538"/>
                <a:ext cx="411163" cy="258762"/>
              </a:xfrm>
              <a:prstGeom prst="rect">
                <a:avLst/>
              </a:prstGeom>
              <a:solidFill>
                <a:srgbClr val="FFCC00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신설</a:t>
                </a:r>
                <a:endParaRPr kumimoji="0" lang="en-US" altLang="ko-KR" sz="10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</p:grpSp>
        <p:grpSp>
          <p:nvGrpSpPr>
            <p:cNvPr id="348" name="그룹 134"/>
            <p:cNvGrpSpPr>
              <a:grpSpLocks/>
            </p:cNvGrpSpPr>
            <p:nvPr/>
          </p:nvGrpSpPr>
          <p:grpSpPr bwMode="auto">
            <a:xfrm>
              <a:off x="2663825" y="2881313"/>
              <a:ext cx="1936750" cy="258762"/>
              <a:chOff x="2663825" y="2997200"/>
              <a:chExt cx="1984375" cy="258763"/>
            </a:xfrm>
          </p:grpSpPr>
          <p:sp>
            <p:nvSpPr>
              <p:cNvPr id="367" name="Rectangle 234"/>
              <p:cNvSpPr>
                <a:spLocks noChangeArrowheads="1"/>
              </p:cNvSpPr>
              <p:nvPr/>
            </p:nvSpPr>
            <p:spPr bwMode="auto">
              <a:xfrm>
                <a:off x="3071813" y="2997200"/>
                <a:ext cx="1576387" cy="258763"/>
              </a:xfrm>
              <a:prstGeom prst="rect">
                <a:avLst/>
              </a:prstGeom>
              <a:solidFill>
                <a:srgbClr val="6EB66E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27000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rPr>
                  <a:t>지속가능교통</a:t>
                </a:r>
              </a:p>
            </p:txBody>
          </p:sp>
          <p:sp>
            <p:nvSpPr>
              <p:cNvPr id="368" name="Rectangle 234"/>
              <p:cNvSpPr>
                <a:spLocks noChangeArrowheads="1"/>
              </p:cNvSpPr>
              <p:nvPr/>
            </p:nvSpPr>
            <p:spPr bwMode="auto">
              <a:xfrm>
                <a:off x="2663825" y="2997200"/>
                <a:ext cx="411163" cy="258763"/>
              </a:xfrm>
              <a:prstGeom prst="rect">
                <a:avLst/>
              </a:prstGeom>
              <a:solidFill>
                <a:srgbClr val="FFCC00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변경</a:t>
                </a:r>
                <a:endParaRPr kumimoji="0" lang="en-US" altLang="ko-KR" sz="10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</p:grpSp>
        <p:grpSp>
          <p:nvGrpSpPr>
            <p:cNvPr id="349" name="그룹 135"/>
            <p:cNvGrpSpPr>
              <a:grpSpLocks/>
            </p:cNvGrpSpPr>
            <p:nvPr/>
          </p:nvGrpSpPr>
          <p:grpSpPr bwMode="auto">
            <a:xfrm>
              <a:off x="2663825" y="3403600"/>
              <a:ext cx="1936750" cy="258763"/>
              <a:chOff x="2663825" y="3644900"/>
              <a:chExt cx="1993900" cy="258763"/>
            </a:xfrm>
          </p:grpSpPr>
          <p:sp>
            <p:nvSpPr>
              <p:cNvPr id="365" name="Rectangle 234"/>
              <p:cNvSpPr>
                <a:spLocks noChangeArrowheads="1"/>
              </p:cNvSpPr>
              <p:nvPr/>
            </p:nvSpPr>
            <p:spPr bwMode="auto">
              <a:xfrm>
                <a:off x="3081338" y="3644900"/>
                <a:ext cx="1576387" cy="258763"/>
              </a:xfrm>
              <a:prstGeom prst="rect">
                <a:avLst/>
              </a:prstGeom>
              <a:solidFill>
                <a:srgbClr val="6EB66E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27000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rPr>
                  <a:t>녹색물류</a:t>
                </a:r>
              </a:p>
            </p:txBody>
          </p:sp>
          <p:sp>
            <p:nvSpPr>
              <p:cNvPr id="366" name="Rectangle 234"/>
              <p:cNvSpPr>
                <a:spLocks noChangeArrowheads="1"/>
              </p:cNvSpPr>
              <p:nvPr/>
            </p:nvSpPr>
            <p:spPr bwMode="auto">
              <a:xfrm>
                <a:off x="2663825" y="3644900"/>
                <a:ext cx="411163" cy="258763"/>
              </a:xfrm>
              <a:prstGeom prst="rect">
                <a:avLst/>
              </a:prstGeom>
              <a:solidFill>
                <a:srgbClr val="FFCC00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신설</a:t>
                </a:r>
              </a:p>
            </p:txBody>
          </p:sp>
        </p:grpSp>
        <p:grpSp>
          <p:nvGrpSpPr>
            <p:cNvPr id="350" name="그룹 136"/>
            <p:cNvGrpSpPr>
              <a:grpSpLocks/>
            </p:cNvGrpSpPr>
            <p:nvPr/>
          </p:nvGrpSpPr>
          <p:grpSpPr bwMode="auto">
            <a:xfrm>
              <a:off x="2663825" y="3924300"/>
              <a:ext cx="1936750" cy="258763"/>
              <a:chOff x="2663825" y="4149725"/>
              <a:chExt cx="1993900" cy="258763"/>
            </a:xfrm>
          </p:grpSpPr>
          <p:sp>
            <p:nvSpPr>
              <p:cNvPr id="363" name="Rectangle 234"/>
              <p:cNvSpPr>
                <a:spLocks noChangeArrowheads="1"/>
              </p:cNvSpPr>
              <p:nvPr/>
            </p:nvSpPr>
            <p:spPr bwMode="auto">
              <a:xfrm>
                <a:off x="3081338" y="4149725"/>
                <a:ext cx="1576387" cy="258763"/>
              </a:xfrm>
              <a:prstGeom prst="rect">
                <a:avLst/>
              </a:prstGeom>
              <a:solidFill>
                <a:srgbClr val="6EB66E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27000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rPr>
                  <a:t>항공우주 선진화</a:t>
                </a:r>
              </a:p>
            </p:txBody>
          </p:sp>
          <p:sp>
            <p:nvSpPr>
              <p:cNvPr id="364" name="Rectangle 234"/>
              <p:cNvSpPr>
                <a:spLocks noChangeArrowheads="1"/>
              </p:cNvSpPr>
              <p:nvPr/>
            </p:nvSpPr>
            <p:spPr bwMode="auto">
              <a:xfrm>
                <a:off x="2663825" y="4149725"/>
                <a:ext cx="411163" cy="258763"/>
              </a:xfrm>
              <a:prstGeom prst="rect">
                <a:avLst/>
              </a:prstGeom>
              <a:solidFill>
                <a:srgbClr val="FFCC00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통합</a:t>
                </a:r>
                <a:endParaRPr kumimoji="0" lang="en-US" altLang="ko-KR" sz="10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</p:grpSp>
        <p:grpSp>
          <p:nvGrpSpPr>
            <p:cNvPr id="351" name="그룹 137"/>
            <p:cNvGrpSpPr>
              <a:grpSpLocks/>
            </p:cNvGrpSpPr>
            <p:nvPr/>
          </p:nvGrpSpPr>
          <p:grpSpPr bwMode="auto">
            <a:xfrm>
              <a:off x="2670175" y="4446588"/>
              <a:ext cx="1936750" cy="261937"/>
              <a:chOff x="2670175" y="4816475"/>
              <a:chExt cx="1987550" cy="261938"/>
            </a:xfrm>
          </p:grpSpPr>
          <p:sp>
            <p:nvSpPr>
              <p:cNvPr id="361" name="Rectangle 234"/>
              <p:cNvSpPr>
                <a:spLocks noChangeArrowheads="1"/>
              </p:cNvSpPr>
              <p:nvPr/>
            </p:nvSpPr>
            <p:spPr bwMode="auto">
              <a:xfrm>
                <a:off x="3081338" y="4816475"/>
                <a:ext cx="1576387" cy="258763"/>
              </a:xfrm>
              <a:prstGeom prst="rect">
                <a:avLst/>
              </a:prstGeom>
              <a:solidFill>
                <a:srgbClr val="6EB66E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27000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rPr>
                  <a:t>친환경철도</a:t>
                </a:r>
              </a:p>
            </p:txBody>
          </p:sp>
          <p:sp>
            <p:nvSpPr>
              <p:cNvPr id="362" name="Rectangle 234"/>
              <p:cNvSpPr>
                <a:spLocks noChangeArrowheads="1"/>
              </p:cNvSpPr>
              <p:nvPr/>
            </p:nvSpPr>
            <p:spPr bwMode="auto">
              <a:xfrm>
                <a:off x="2670175" y="4819650"/>
                <a:ext cx="411163" cy="258763"/>
              </a:xfrm>
              <a:prstGeom prst="rect">
                <a:avLst/>
              </a:prstGeom>
              <a:solidFill>
                <a:srgbClr val="FFCC00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통합</a:t>
                </a:r>
              </a:p>
            </p:txBody>
          </p:sp>
        </p:grpSp>
        <p:grpSp>
          <p:nvGrpSpPr>
            <p:cNvPr id="352" name="그룹 138"/>
            <p:cNvGrpSpPr>
              <a:grpSpLocks/>
            </p:cNvGrpSpPr>
            <p:nvPr/>
          </p:nvGrpSpPr>
          <p:grpSpPr bwMode="auto">
            <a:xfrm>
              <a:off x="2663825" y="4972050"/>
              <a:ext cx="1936750" cy="258763"/>
              <a:chOff x="2663825" y="5229225"/>
              <a:chExt cx="1993900" cy="258763"/>
            </a:xfrm>
          </p:grpSpPr>
          <p:sp>
            <p:nvSpPr>
              <p:cNvPr id="359" name="Rectangle 234"/>
              <p:cNvSpPr>
                <a:spLocks noChangeArrowheads="1"/>
              </p:cNvSpPr>
              <p:nvPr/>
            </p:nvSpPr>
            <p:spPr bwMode="auto">
              <a:xfrm>
                <a:off x="3081338" y="5229225"/>
                <a:ext cx="1576387" cy="258763"/>
              </a:xfrm>
              <a:prstGeom prst="rect">
                <a:avLst/>
              </a:prstGeom>
              <a:solidFill>
                <a:srgbClr val="6EB66E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27000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rPr>
                  <a:t>플랜트고도화</a:t>
                </a:r>
              </a:p>
            </p:txBody>
          </p:sp>
          <p:sp>
            <p:nvSpPr>
              <p:cNvPr id="360" name="Rectangle 234"/>
              <p:cNvSpPr>
                <a:spLocks noChangeArrowheads="1"/>
              </p:cNvSpPr>
              <p:nvPr/>
            </p:nvSpPr>
            <p:spPr bwMode="auto">
              <a:xfrm>
                <a:off x="2663825" y="5229225"/>
                <a:ext cx="411163" cy="258763"/>
              </a:xfrm>
              <a:prstGeom prst="rect">
                <a:avLst/>
              </a:prstGeom>
              <a:solidFill>
                <a:srgbClr val="FFCC00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유지</a:t>
                </a:r>
                <a:endParaRPr kumimoji="0" lang="en-US" altLang="ko-KR" sz="10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</p:grpSp>
        <p:grpSp>
          <p:nvGrpSpPr>
            <p:cNvPr id="353" name="그룹 139"/>
            <p:cNvGrpSpPr>
              <a:grpSpLocks/>
            </p:cNvGrpSpPr>
            <p:nvPr/>
          </p:nvGrpSpPr>
          <p:grpSpPr bwMode="auto">
            <a:xfrm>
              <a:off x="2663825" y="5492750"/>
              <a:ext cx="1936750" cy="258763"/>
              <a:chOff x="2663825" y="5618163"/>
              <a:chExt cx="1987550" cy="258762"/>
            </a:xfrm>
          </p:grpSpPr>
          <p:sp>
            <p:nvSpPr>
              <p:cNvPr id="357" name="Rectangle 234"/>
              <p:cNvSpPr>
                <a:spLocks noChangeArrowheads="1"/>
              </p:cNvSpPr>
              <p:nvPr/>
            </p:nvSpPr>
            <p:spPr bwMode="auto">
              <a:xfrm>
                <a:off x="3074988" y="5618163"/>
                <a:ext cx="1576387" cy="258762"/>
              </a:xfrm>
              <a:prstGeom prst="rect">
                <a:avLst/>
              </a:prstGeom>
              <a:solidFill>
                <a:srgbClr val="6EB66E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9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rPr>
                  <a:t>건설교통기술촉진 및역량강화인프라</a:t>
                </a:r>
              </a:p>
            </p:txBody>
          </p:sp>
          <p:sp>
            <p:nvSpPr>
              <p:cNvPr id="358" name="Rectangle 234"/>
              <p:cNvSpPr>
                <a:spLocks noChangeArrowheads="1"/>
              </p:cNvSpPr>
              <p:nvPr/>
            </p:nvSpPr>
            <p:spPr bwMode="auto">
              <a:xfrm>
                <a:off x="2663825" y="5618163"/>
                <a:ext cx="411163" cy="258762"/>
              </a:xfrm>
              <a:prstGeom prst="rect">
                <a:avLst/>
              </a:prstGeom>
              <a:solidFill>
                <a:srgbClr val="FFCC00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통합</a:t>
                </a:r>
                <a:endParaRPr kumimoji="0" lang="en-US" altLang="ko-KR" sz="10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</p:grpSp>
        <p:grpSp>
          <p:nvGrpSpPr>
            <p:cNvPr id="354" name="그룹 140"/>
            <p:cNvGrpSpPr>
              <a:grpSpLocks/>
            </p:cNvGrpSpPr>
            <p:nvPr/>
          </p:nvGrpSpPr>
          <p:grpSpPr bwMode="auto">
            <a:xfrm>
              <a:off x="2663825" y="6015038"/>
              <a:ext cx="1936750" cy="265112"/>
              <a:chOff x="2663825" y="6015038"/>
              <a:chExt cx="2001838" cy="265112"/>
            </a:xfrm>
          </p:grpSpPr>
          <p:sp>
            <p:nvSpPr>
              <p:cNvPr id="355" name="Rectangle 234"/>
              <p:cNvSpPr>
                <a:spLocks noChangeArrowheads="1"/>
              </p:cNvSpPr>
              <p:nvPr/>
            </p:nvSpPr>
            <p:spPr bwMode="auto">
              <a:xfrm>
                <a:off x="3089275" y="6021388"/>
                <a:ext cx="1576388" cy="258762"/>
              </a:xfrm>
              <a:prstGeom prst="rect">
                <a:avLst/>
              </a:prstGeom>
              <a:solidFill>
                <a:srgbClr val="6EB66E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9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rPr>
                  <a:t>건설교통</a:t>
                </a:r>
                <a:br>
                  <a:rPr kumimoji="0" lang="ko-KR" altLang="en-US" sz="10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rPr>
                </a:br>
                <a:r>
                  <a:rPr kumimoji="0" lang="ko-KR" altLang="en-US" sz="10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rPr>
                  <a:t>지역기술혁신</a:t>
                </a:r>
              </a:p>
            </p:txBody>
          </p:sp>
          <p:sp>
            <p:nvSpPr>
              <p:cNvPr id="356" name="Rectangle 234"/>
              <p:cNvSpPr>
                <a:spLocks noChangeArrowheads="1"/>
              </p:cNvSpPr>
              <p:nvPr/>
            </p:nvSpPr>
            <p:spPr bwMode="auto">
              <a:xfrm>
                <a:off x="2663825" y="6015038"/>
                <a:ext cx="411163" cy="258762"/>
              </a:xfrm>
              <a:prstGeom prst="rect">
                <a:avLst/>
              </a:prstGeom>
              <a:solidFill>
                <a:srgbClr val="FFCC00"/>
              </a:solidFill>
              <a:ln w="12700" algn="ctr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0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유지</a:t>
                </a:r>
                <a:endParaRPr kumimoji="0" lang="en-US" altLang="ko-KR" sz="10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</p:grpSp>
      </p:grpSp>
      <p:sp>
        <p:nvSpPr>
          <p:cNvPr id="661" name="직사각형 660"/>
          <p:cNvSpPr/>
          <p:nvPr/>
        </p:nvSpPr>
        <p:spPr bwMode="auto">
          <a:xfrm>
            <a:off x="857224" y="900774"/>
            <a:ext cx="3143272" cy="27237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Left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lnSpc>
                <a:spcPts val="1800"/>
              </a:lnSpc>
              <a:defRPr/>
            </a:pPr>
            <a:r>
              <a:rPr lang="ko-KR" altLang="en-US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건설교통</a:t>
            </a:r>
            <a:r>
              <a: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: </a:t>
            </a:r>
            <a:r>
              <a:rPr lang="ko-KR" altLang="en-US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기존</a:t>
            </a:r>
            <a:r>
              <a: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(10</a:t>
            </a:r>
            <a:r>
              <a:rPr lang="ko-KR" altLang="en-US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개</a:t>
            </a:r>
            <a:r>
              <a: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→ </a:t>
            </a:r>
            <a:r>
              <a:rPr lang="ko-KR" altLang="en-US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변경</a:t>
            </a:r>
            <a:r>
              <a: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11</a:t>
            </a:r>
            <a:r>
              <a:rPr lang="ko-KR" altLang="en-US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개</a:t>
            </a:r>
            <a:r>
              <a: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)</a:t>
            </a:r>
          </a:p>
        </p:txBody>
      </p:sp>
      <p:sp>
        <p:nvSpPr>
          <p:cNvPr id="662" name="직사각형 661"/>
          <p:cNvSpPr/>
          <p:nvPr/>
        </p:nvSpPr>
        <p:spPr bwMode="auto">
          <a:xfrm>
            <a:off x="5214942" y="928670"/>
            <a:ext cx="3143272" cy="27237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Left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lnSpc>
                <a:spcPts val="1800"/>
              </a:lnSpc>
              <a:defRPr/>
            </a:pPr>
            <a:r>
              <a:rPr lang="ko-KR" altLang="en-US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해양</a:t>
            </a:r>
            <a:r>
              <a: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: </a:t>
            </a:r>
            <a:r>
              <a:rPr lang="ko-KR" altLang="en-US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기존</a:t>
            </a:r>
            <a:r>
              <a: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(13</a:t>
            </a:r>
            <a:r>
              <a:rPr lang="ko-KR" altLang="en-US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개</a:t>
            </a:r>
            <a:r>
              <a: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→ </a:t>
            </a:r>
            <a:r>
              <a:rPr lang="ko-KR" altLang="en-US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변경</a:t>
            </a:r>
            <a:r>
              <a: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8</a:t>
            </a:r>
            <a:r>
              <a:rPr lang="ko-KR" altLang="en-US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개</a:t>
            </a:r>
            <a:r>
              <a: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)</a:t>
            </a:r>
          </a:p>
        </p:txBody>
      </p:sp>
      <p:sp>
        <p:nvSpPr>
          <p:cNvPr id="663" name="Rectangle 5"/>
          <p:cNvSpPr>
            <a:spLocks noChangeArrowheads="1"/>
          </p:cNvSpPr>
          <p:nvPr/>
        </p:nvSpPr>
        <p:spPr bwMode="auto">
          <a:xfrm>
            <a:off x="4786314" y="768992"/>
            <a:ext cx="4148869" cy="5929354"/>
          </a:xfrm>
          <a:prstGeom prst="rect">
            <a:avLst/>
          </a:prstGeom>
          <a:noFill/>
          <a:ln w="12700" algn="ctr">
            <a:solidFill>
              <a:schemeClr val="bg2"/>
            </a:solidFill>
            <a:miter lim="800000"/>
            <a:headEnd/>
            <a:tailEnd/>
          </a:ln>
        </p:spPr>
        <p:txBody>
          <a:bodyPr lIns="90000" tIns="90000" rIns="90000" bIns="46800"/>
          <a:lstStyle/>
          <a:p>
            <a:pPr marL="280988" lvl="1" indent="-279400" defTabSz="900113" latinLnBrk="0">
              <a:buClr>
                <a:schemeClr val="tx1"/>
              </a:buClr>
              <a:buFont typeface="Wingdings" pitchFamily="2" charset="2"/>
              <a:buChar char="n"/>
            </a:pPr>
            <a:endParaRPr kumimoji="0" lang="en-GB" altLang="ko-KR" sz="1400"/>
          </a:p>
        </p:txBody>
      </p:sp>
      <p:grpSp>
        <p:nvGrpSpPr>
          <p:cNvPr id="233" name="그룹 158"/>
          <p:cNvGrpSpPr>
            <a:grpSpLocks/>
          </p:cNvGrpSpPr>
          <p:nvPr/>
        </p:nvGrpSpPr>
        <p:grpSpPr bwMode="auto">
          <a:xfrm>
            <a:off x="6844133" y="2074853"/>
            <a:ext cx="1929911" cy="258763"/>
            <a:chOff x="5256213" y="1123950"/>
            <a:chExt cx="2090737" cy="258763"/>
          </a:xfrm>
        </p:grpSpPr>
        <p:sp>
          <p:nvSpPr>
            <p:cNvPr id="255" name="Rectangle 234"/>
            <p:cNvSpPr>
              <a:spLocks noChangeArrowheads="1"/>
            </p:cNvSpPr>
            <p:nvPr/>
          </p:nvSpPr>
          <p:spPr bwMode="auto">
            <a:xfrm>
              <a:off x="5256213" y="1123950"/>
              <a:ext cx="2090737" cy="258763"/>
            </a:xfrm>
            <a:prstGeom prst="rect">
              <a:avLst/>
            </a:prstGeom>
            <a:solidFill>
              <a:srgbClr val="6EA5C4"/>
            </a:solidFill>
            <a:ln w="127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 lIns="2700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녹색해운항만</a:t>
              </a:r>
            </a:p>
          </p:txBody>
        </p:sp>
        <p:sp>
          <p:nvSpPr>
            <p:cNvPr id="256" name="Rectangle 234"/>
            <p:cNvSpPr>
              <a:spLocks noChangeArrowheads="1"/>
            </p:cNvSpPr>
            <p:nvPr/>
          </p:nvSpPr>
          <p:spPr bwMode="auto">
            <a:xfrm>
              <a:off x="5256213" y="1123950"/>
              <a:ext cx="433387" cy="258763"/>
            </a:xfrm>
            <a:prstGeom prst="rect">
              <a:avLst/>
            </a:prstGeom>
            <a:solidFill>
              <a:srgbClr val="FFCC00"/>
            </a:solidFill>
            <a:ln w="127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돋움체" pitchFamily="49" charset="-127"/>
                </a:rPr>
                <a:t>통합</a:t>
              </a:r>
              <a:endParaRPr kumimoji="0" lang="en-US" altLang="ko-KR" sz="10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돋움체" pitchFamily="49" charset="-127"/>
              </a:endParaRPr>
            </a:p>
          </p:txBody>
        </p:sp>
      </p:grpSp>
      <p:grpSp>
        <p:nvGrpSpPr>
          <p:cNvPr id="234" name="그룹 159"/>
          <p:cNvGrpSpPr>
            <a:grpSpLocks/>
          </p:cNvGrpSpPr>
          <p:nvPr/>
        </p:nvGrpSpPr>
        <p:grpSpPr bwMode="auto">
          <a:xfrm>
            <a:off x="6855857" y="2525703"/>
            <a:ext cx="1929911" cy="258763"/>
            <a:chOff x="5268913" y="1555750"/>
            <a:chExt cx="2090737" cy="258763"/>
          </a:xfrm>
        </p:grpSpPr>
        <p:sp>
          <p:nvSpPr>
            <p:cNvPr id="253" name="Rectangle 234"/>
            <p:cNvSpPr>
              <a:spLocks noChangeArrowheads="1"/>
            </p:cNvSpPr>
            <p:nvPr/>
          </p:nvSpPr>
          <p:spPr bwMode="auto">
            <a:xfrm>
              <a:off x="5268913" y="1555750"/>
              <a:ext cx="2090737" cy="258763"/>
            </a:xfrm>
            <a:prstGeom prst="rect">
              <a:avLst/>
            </a:prstGeom>
            <a:solidFill>
              <a:srgbClr val="6EA5C4"/>
            </a:solidFill>
            <a:ln w="127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 lIns="2700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해양환경</a:t>
              </a:r>
            </a:p>
          </p:txBody>
        </p:sp>
        <p:sp>
          <p:nvSpPr>
            <p:cNvPr id="254" name="Rectangle 234"/>
            <p:cNvSpPr>
              <a:spLocks noChangeArrowheads="1"/>
            </p:cNvSpPr>
            <p:nvPr/>
          </p:nvSpPr>
          <p:spPr bwMode="auto">
            <a:xfrm>
              <a:off x="5268913" y="1555750"/>
              <a:ext cx="433387" cy="258763"/>
            </a:xfrm>
            <a:prstGeom prst="rect">
              <a:avLst/>
            </a:prstGeom>
            <a:solidFill>
              <a:srgbClr val="FFCC00"/>
            </a:solidFill>
            <a:ln w="127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돋움체" pitchFamily="49" charset="-127"/>
                </a:rPr>
                <a:t>유지</a:t>
              </a:r>
              <a:endParaRPr kumimoji="0" lang="en-US" altLang="ko-KR" sz="10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돋움체" pitchFamily="49" charset="-127"/>
              </a:endParaRPr>
            </a:p>
          </p:txBody>
        </p:sp>
      </p:grpSp>
      <p:grpSp>
        <p:nvGrpSpPr>
          <p:cNvPr id="235" name="그룹 160"/>
          <p:cNvGrpSpPr>
            <a:grpSpLocks/>
          </p:cNvGrpSpPr>
          <p:nvPr/>
        </p:nvGrpSpPr>
        <p:grpSpPr bwMode="auto">
          <a:xfrm>
            <a:off x="6844133" y="2976551"/>
            <a:ext cx="1929911" cy="258763"/>
            <a:chOff x="5256213" y="1987550"/>
            <a:chExt cx="2090737" cy="258763"/>
          </a:xfrm>
        </p:grpSpPr>
        <p:sp>
          <p:nvSpPr>
            <p:cNvPr id="251" name="Rectangle 234"/>
            <p:cNvSpPr>
              <a:spLocks noChangeArrowheads="1"/>
            </p:cNvSpPr>
            <p:nvPr/>
          </p:nvSpPr>
          <p:spPr bwMode="auto">
            <a:xfrm>
              <a:off x="5256213" y="1987550"/>
              <a:ext cx="2090737" cy="258763"/>
            </a:xfrm>
            <a:prstGeom prst="rect">
              <a:avLst/>
            </a:prstGeom>
            <a:solidFill>
              <a:srgbClr val="6EA5C4"/>
            </a:solidFill>
            <a:ln w="127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 lIns="2700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해양과학조사 및 예보</a:t>
              </a:r>
            </a:p>
          </p:txBody>
        </p:sp>
        <p:sp>
          <p:nvSpPr>
            <p:cNvPr id="252" name="Rectangle 234"/>
            <p:cNvSpPr>
              <a:spLocks noChangeArrowheads="1"/>
            </p:cNvSpPr>
            <p:nvPr/>
          </p:nvSpPr>
          <p:spPr bwMode="auto">
            <a:xfrm>
              <a:off x="5256213" y="1987550"/>
              <a:ext cx="433387" cy="258763"/>
            </a:xfrm>
            <a:prstGeom prst="rect">
              <a:avLst/>
            </a:prstGeom>
            <a:solidFill>
              <a:srgbClr val="FFCC00"/>
            </a:solidFill>
            <a:ln w="127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돋움체" pitchFamily="49" charset="-127"/>
                </a:rPr>
                <a:t>유지</a:t>
              </a:r>
              <a:endParaRPr kumimoji="0" lang="en-US" altLang="ko-KR" sz="10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돋움체" pitchFamily="49" charset="-127"/>
              </a:endParaRPr>
            </a:p>
          </p:txBody>
        </p:sp>
      </p:grpSp>
      <p:grpSp>
        <p:nvGrpSpPr>
          <p:cNvPr id="236" name="그룹 161"/>
          <p:cNvGrpSpPr>
            <a:grpSpLocks/>
          </p:cNvGrpSpPr>
          <p:nvPr/>
        </p:nvGrpSpPr>
        <p:grpSpPr bwMode="auto">
          <a:xfrm>
            <a:off x="6844133" y="3427403"/>
            <a:ext cx="1929911" cy="258763"/>
            <a:chOff x="5256213" y="2459038"/>
            <a:chExt cx="2090737" cy="258762"/>
          </a:xfrm>
        </p:grpSpPr>
        <p:sp>
          <p:nvSpPr>
            <p:cNvPr id="249" name="Rectangle 234"/>
            <p:cNvSpPr>
              <a:spLocks noChangeArrowheads="1"/>
            </p:cNvSpPr>
            <p:nvPr/>
          </p:nvSpPr>
          <p:spPr bwMode="auto">
            <a:xfrm>
              <a:off x="5256213" y="2459038"/>
              <a:ext cx="2090737" cy="258762"/>
            </a:xfrm>
            <a:prstGeom prst="rect">
              <a:avLst/>
            </a:prstGeom>
            <a:solidFill>
              <a:srgbClr val="6EA5C4"/>
            </a:solidFill>
            <a:ln w="127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 lIns="2700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해양생명공학</a:t>
              </a:r>
            </a:p>
          </p:txBody>
        </p:sp>
        <p:sp>
          <p:nvSpPr>
            <p:cNvPr id="250" name="Rectangle 234"/>
            <p:cNvSpPr>
              <a:spLocks noChangeArrowheads="1"/>
            </p:cNvSpPr>
            <p:nvPr/>
          </p:nvSpPr>
          <p:spPr bwMode="auto">
            <a:xfrm>
              <a:off x="5256213" y="2459038"/>
              <a:ext cx="433387" cy="258762"/>
            </a:xfrm>
            <a:prstGeom prst="rect">
              <a:avLst/>
            </a:prstGeom>
            <a:solidFill>
              <a:srgbClr val="FFCC00"/>
            </a:solidFill>
            <a:ln w="127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돋움체" pitchFamily="49" charset="-127"/>
                </a:rPr>
                <a:t>유지</a:t>
              </a:r>
              <a:endParaRPr kumimoji="0" lang="en-US" altLang="ko-KR" sz="10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돋움체" pitchFamily="49" charset="-127"/>
              </a:endParaRPr>
            </a:p>
          </p:txBody>
        </p:sp>
      </p:grpSp>
      <p:grpSp>
        <p:nvGrpSpPr>
          <p:cNvPr id="237" name="그룹 162"/>
          <p:cNvGrpSpPr>
            <a:grpSpLocks/>
          </p:cNvGrpSpPr>
          <p:nvPr/>
        </p:nvGrpSpPr>
        <p:grpSpPr bwMode="auto">
          <a:xfrm>
            <a:off x="6841203" y="3879838"/>
            <a:ext cx="1929911" cy="258762"/>
            <a:chOff x="5253038" y="2852738"/>
            <a:chExt cx="2090737" cy="258762"/>
          </a:xfrm>
        </p:grpSpPr>
        <p:sp>
          <p:nvSpPr>
            <p:cNvPr id="247" name="Rectangle 234"/>
            <p:cNvSpPr>
              <a:spLocks noChangeArrowheads="1"/>
            </p:cNvSpPr>
            <p:nvPr/>
          </p:nvSpPr>
          <p:spPr bwMode="auto">
            <a:xfrm>
              <a:off x="5253038" y="2852738"/>
              <a:ext cx="2090737" cy="258762"/>
            </a:xfrm>
            <a:prstGeom prst="rect">
              <a:avLst/>
            </a:prstGeom>
            <a:solidFill>
              <a:srgbClr val="6EA5C4"/>
            </a:solidFill>
            <a:ln w="127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 lIns="2700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미래해양자원</a:t>
              </a:r>
            </a:p>
          </p:txBody>
        </p:sp>
        <p:sp>
          <p:nvSpPr>
            <p:cNvPr id="248" name="Rectangle 234"/>
            <p:cNvSpPr>
              <a:spLocks noChangeArrowheads="1"/>
            </p:cNvSpPr>
            <p:nvPr/>
          </p:nvSpPr>
          <p:spPr bwMode="auto">
            <a:xfrm>
              <a:off x="5253038" y="2852738"/>
              <a:ext cx="433387" cy="258762"/>
            </a:xfrm>
            <a:prstGeom prst="rect">
              <a:avLst/>
            </a:prstGeom>
            <a:solidFill>
              <a:srgbClr val="FFCC00"/>
            </a:solidFill>
            <a:ln w="127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돋움체" pitchFamily="49" charset="-127"/>
                </a:rPr>
                <a:t>변경</a:t>
              </a:r>
              <a:endParaRPr kumimoji="0" lang="en-US" altLang="ko-KR" sz="10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돋움체" pitchFamily="49" charset="-127"/>
              </a:endParaRPr>
            </a:p>
          </p:txBody>
        </p:sp>
      </p:grpSp>
      <p:grpSp>
        <p:nvGrpSpPr>
          <p:cNvPr id="238" name="그룹 163"/>
          <p:cNvGrpSpPr>
            <a:grpSpLocks/>
          </p:cNvGrpSpPr>
          <p:nvPr/>
        </p:nvGrpSpPr>
        <p:grpSpPr bwMode="auto">
          <a:xfrm>
            <a:off x="6844133" y="4330688"/>
            <a:ext cx="1929911" cy="258762"/>
            <a:chOff x="5256213" y="3284538"/>
            <a:chExt cx="2090737" cy="258762"/>
          </a:xfrm>
        </p:grpSpPr>
        <p:sp>
          <p:nvSpPr>
            <p:cNvPr id="245" name="Rectangle 234"/>
            <p:cNvSpPr>
              <a:spLocks noChangeArrowheads="1"/>
            </p:cNvSpPr>
            <p:nvPr/>
          </p:nvSpPr>
          <p:spPr bwMode="auto">
            <a:xfrm>
              <a:off x="5256213" y="3284538"/>
              <a:ext cx="2090737" cy="258762"/>
            </a:xfrm>
            <a:prstGeom prst="rect">
              <a:avLst/>
            </a:prstGeom>
            <a:solidFill>
              <a:srgbClr val="6EA5C4"/>
            </a:solidFill>
            <a:ln w="127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 lIns="2700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해양청정에너지</a:t>
              </a:r>
            </a:p>
          </p:txBody>
        </p:sp>
        <p:sp>
          <p:nvSpPr>
            <p:cNvPr id="246" name="Rectangle 234"/>
            <p:cNvSpPr>
              <a:spLocks noChangeArrowheads="1"/>
            </p:cNvSpPr>
            <p:nvPr/>
          </p:nvSpPr>
          <p:spPr bwMode="auto">
            <a:xfrm>
              <a:off x="5256213" y="3284538"/>
              <a:ext cx="433387" cy="258762"/>
            </a:xfrm>
            <a:prstGeom prst="rect">
              <a:avLst/>
            </a:prstGeom>
            <a:solidFill>
              <a:srgbClr val="FFCC00"/>
            </a:solidFill>
            <a:ln w="127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돋움체" pitchFamily="49" charset="-127"/>
                </a:rPr>
                <a:t>변경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돋움체" pitchFamily="49" charset="-127"/>
              </a:endParaRPr>
            </a:p>
          </p:txBody>
        </p:sp>
      </p:grpSp>
      <p:grpSp>
        <p:nvGrpSpPr>
          <p:cNvPr id="239" name="그룹 164"/>
          <p:cNvGrpSpPr>
            <a:grpSpLocks/>
          </p:cNvGrpSpPr>
          <p:nvPr/>
        </p:nvGrpSpPr>
        <p:grpSpPr bwMode="auto">
          <a:xfrm>
            <a:off x="6829478" y="4781538"/>
            <a:ext cx="1941633" cy="369887"/>
            <a:chOff x="5240338" y="3778250"/>
            <a:chExt cx="2103437" cy="369888"/>
          </a:xfrm>
        </p:grpSpPr>
        <p:sp>
          <p:nvSpPr>
            <p:cNvPr id="243" name="Rectangle 234"/>
            <p:cNvSpPr>
              <a:spLocks noChangeArrowheads="1"/>
            </p:cNvSpPr>
            <p:nvPr/>
          </p:nvSpPr>
          <p:spPr bwMode="auto">
            <a:xfrm>
              <a:off x="5673725" y="3778250"/>
              <a:ext cx="1670050" cy="369888"/>
            </a:xfrm>
            <a:prstGeom prst="rect">
              <a:avLst/>
            </a:prstGeom>
            <a:solidFill>
              <a:srgbClr val="6EA5C4"/>
            </a:solidFill>
            <a:ln w="127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9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해양연구장비개발및</a:t>
              </a:r>
            </a:p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9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인프라구축</a:t>
              </a:r>
            </a:p>
          </p:txBody>
        </p:sp>
        <p:sp>
          <p:nvSpPr>
            <p:cNvPr id="244" name="Rectangle 234"/>
            <p:cNvSpPr>
              <a:spLocks noChangeArrowheads="1"/>
            </p:cNvSpPr>
            <p:nvPr/>
          </p:nvSpPr>
          <p:spPr bwMode="auto">
            <a:xfrm>
              <a:off x="5240338" y="3778250"/>
              <a:ext cx="433387" cy="360363"/>
            </a:xfrm>
            <a:prstGeom prst="rect">
              <a:avLst/>
            </a:prstGeom>
            <a:solidFill>
              <a:srgbClr val="FFCC00"/>
            </a:solidFill>
            <a:ln w="127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돋움체" pitchFamily="49" charset="-127"/>
                </a:rPr>
                <a:t>통합</a:t>
              </a:r>
              <a:endParaRPr kumimoji="0" lang="ko-KR" altLang="en-US" sz="10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돋움체" pitchFamily="49" charset="-127"/>
              </a:endParaRPr>
            </a:p>
          </p:txBody>
        </p:sp>
      </p:grpSp>
      <p:grpSp>
        <p:nvGrpSpPr>
          <p:cNvPr id="240" name="그룹 165"/>
          <p:cNvGrpSpPr>
            <a:grpSpLocks/>
          </p:cNvGrpSpPr>
          <p:nvPr/>
        </p:nvGrpSpPr>
        <p:grpSpPr bwMode="auto">
          <a:xfrm>
            <a:off x="6844132" y="5343513"/>
            <a:ext cx="1941634" cy="260350"/>
            <a:chOff x="5256213" y="4392613"/>
            <a:chExt cx="2103437" cy="260350"/>
          </a:xfrm>
        </p:grpSpPr>
        <p:sp>
          <p:nvSpPr>
            <p:cNvPr id="241" name="Rectangle 234"/>
            <p:cNvSpPr>
              <a:spLocks noChangeArrowheads="1"/>
            </p:cNvSpPr>
            <p:nvPr/>
          </p:nvSpPr>
          <p:spPr bwMode="auto">
            <a:xfrm>
              <a:off x="5673725" y="4394200"/>
              <a:ext cx="1685925" cy="258763"/>
            </a:xfrm>
            <a:prstGeom prst="rect">
              <a:avLst/>
            </a:prstGeom>
            <a:solidFill>
              <a:srgbClr val="6EA5C4"/>
            </a:solidFill>
            <a:ln w="127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해양</a:t>
              </a:r>
              <a:r>
                <a:rPr kumimoji="0" lang="en-US" altLang="ko-KR" sz="1000" b="1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R&amp;D</a:t>
              </a:r>
              <a:r>
                <a:rPr kumimoji="0" lang="en-US" altLang="ko-KR" sz="10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/>
              </a:r>
              <a:br>
                <a:rPr kumimoji="0" lang="en-US" altLang="ko-KR" sz="10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</a:br>
              <a:r>
                <a:rPr kumimoji="0" lang="ko-KR" altLang="en-US" sz="10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역량강화</a:t>
              </a:r>
            </a:p>
          </p:txBody>
        </p:sp>
        <p:sp>
          <p:nvSpPr>
            <p:cNvPr id="242" name="Rectangle 234"/>
            <p:cNvSpPr>
              <a:spLocks noChangeArrowheads="1"/>
            </p:cNvSpPr>
            <p:nvPr/>
          </p:nvSpPr>
          <p:spPr bwMode="auto">
            <a:xfrm>
              <a:off x="5256213" y="4392613"/>
              <a:ext cx="433387" cy="258762"/>
            </a:xfrm>
            <a:prstGeom prst="rect">
              <a:avLst/>
            </a:prstGeom>
            <a:solidFill>
              <a:srgbClr val="FFCC00"/>
            </a:solidFill>
            <a:ln w="12700" algn="ctr">
              <a:solidFill>
                <a:srgbClr val="C0C0C0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돋움체" pitchFamily="49" charset="-127"/>
                </a:rPr>
                <a:t>변경</a:t>
              </a:r>
              <a:endParaRPr kumimoji="0" lang="en-US" altLang="ko-KR" sz="10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돋움체" pitchFamily="49" charset="-127"/>
              </a:endParaRPr>
            </a:p>
          </p:txBody>
        </p:sp>
      </p:grpSp>
      <p:sp>
        <p:nvSpPr>
          <p:cNvPr id="257" name="Rectangle 234"/>
          <p:cNvSpPr>
            <a:spLocks noChangeArrowheads="1"/>
          </p:cNvSpPr>
          <p:nvPr/>
        </p:nvSpPr>
        <p:spPr bwMode="auto">
          <a:xfrm>
            <a:off x="4945089" y="3670291"/>
            <a:ext cx="1487366" cy="255587"/>
          </a:xfrm>
          <a:prstGeom prst="rect">
            <a:avLst/>
          </a:prstGeom>
          <a:solidFill>
            <a:srgbClr val="EAEAEA"/>
          </a:solidFill>
          <a:ln w="12700" algn="ctr">
            <a:solidFill>
              <a:srgbClr val="80808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itchFamily="18" charset="-127"/>
              </a:rPr>
              <a:t>해양에너지 및 자원 이용</a:t>
            </a:r>
          </a:p>
        </p:txBody>
      </p:sp>
      <p:sp>
        <p:nvSpPr>
          <p:cNvPr id="258" name="Rectangle 234"/>
          <p:cNvSpPr>
            <a:spLocks noChangeArrowheads="1"/>
          </p:cNvSpPr>
          <p:nvPr/>
        </p:nvSpPr>
        <p:spPr bwMode="auto">
          <a:xfrm>
            <a:off x="4945089" y="3328975"/>
            <a:ext cx="1487366" cy="260350"/>
          </a:xfrm>
          <a:prstGeom prst="rect">
            <a:avLst/>
          </a:prstGeom>
          <a:solidFill>
            <a:srgbClr val="EAEAEA"/>
          </a:solidFill>
          <a:ln w="12700" algn="ctr">
            <a:solidFill>
              <a:srgbClr val="80808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itchFamily="18" charset="-127"/>
              </a:rPr>
              <a:t>해양생명공학</a:t>
            </a:r>
          </a:p>
        </p:txBody>
      </p:sp>
      <p:sp>
        <p:nvSpPr>
          <p:cNvPr id="259" name="Rectangle 234"/>
          <p:cNvSpPr>
            <a:spLocks noChangeArrowheads="1"/>
          </p:cNvSpPr>
          <p:nvPr/>
        </p:nvSpPr>
        <p:spPr bwMode="auto">
          <a:xfrm>
            <a:off x="4945089" y="2654288"/>
            <a:ext cx="1487366" cy="258762"/>
          </a:xfrm>
          <a:prstGeom prst="rect">
            <a:avLst/>
          </a:prstGeom>
          <a:solidFill>
            <a:srgbClr val="EAEAEA"/>
          </a:solidFill>
          <a:ln w="12700" algn="ctr">
            <a:solidFill>
              <a:srgbClr val="80808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itchFamily="18" charset="-127"/>
              </a:rPr>
              <a:t>해양환경</a:t>
            </a:r>
          </a:p>
        </p:txBody>
      </p:sp>
      <p:sp>
        <p:nvSpPr>
          <p:cNvPr id="260" name="Rectangle 234"/>
          <p:cNvSpPr>
            <a:spLocks noChangeArrowheads="1"/>
          </p:cNvSpPr>
          <p:nvPr/>
        </p:nvSpPr>
        <p:spPr bwMode="auto">
          <a:xfrm>
            <a:off x="4945089" y="2994015"/>
            <a:ext cx="1487366" cy="255587"/>
          </a:xfrm>
          <a:prstGeom prst="rect">
            <a:avLst/>
          </a:prstGeom>
          <a:solidFill>
            <a:srgbClr val="EAEAEA"/>
          </a:solidFill>
          <a:ln w="12700" algn="ctr">
            <a:solidFill>
              <a:srgbClr val="80808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itchFamily="18" charset="-127"/>
              </a:rPr>
              <a:t>해양과학조사 및 예보</a:t>
            </a:r>
          </a:p>
        </p:txBody>
      </p:sp>
      <p:sp>
        <p:nvSpPr>
          <p:cNvPr id="261" name="Rectangle 234"/>
          <p:cNvSpPr>
            <a:spLocks noChangeArrowheads="1"/>
          </p:cNvSpPr>
          <p:nvPr/>
        </p:nvSpPr>
        <p:spPr bwMode="auto">
          <a:xfrm>
            <a:off x="4945089" y="5703875"/>
            <a:ext cx="1487366" cy="260350"/>
          </a:xfrm>
          <a:prstGeom prst="rect">
            <a:avLst/>
          </a:prstGeom>
          <a:solidFill>
            <a:srgbClr val="EAEAEA"/>
          </a:solidFill>
          <a:ln w="12700" algn="ctr">
            <a:solidFill>
              <a:srgbClr val="80808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itchFamily="18" charset="-127"/>
              </a:rPr>
              <a:t>대형해양과학조사선 건조</a:t>
            </a:r>
          </a:p>
        </p:txBody>
      </p:sp>
      <p:sp>
        <p:nvSpPr>
          <p:cNvPr id="262" name="Rectangle 234"/>
          <p:cNvSpPr>
            <a:spLocks noChangeArrowheads="1"/>
          </p:cNvSpPr>
          <p:nvPr/>
        </p:nvSpPr>
        <p:spPr bwMode="auto">
          <a:xfrm>
            <a:off x="4945089" y="2319325"/>
            <a:ext cx="1487366" cy="254000"/>
          </a:xfrm>
          <a:prstGeom prst="rect">
            <a:avLst/>
          </a:prstGeom>
          <a:solidFill>
            <a:srgbClr val="EAEAEA"/>
          </a:solidFill>
          <a:ln w="12700" algn="ctr">
            <a:solidFill>
              <a:srgbClr val="80808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itchFamily="18" charset="-127"/>
              </a:rPr>
              <a:t>해양안전 및 해양교통시설</a:t>
            </a:r>
          </a:p>
        </p:txBody>
      </p:sp>
      <p:sp>
        <p:nvSpPr>
          <p:cNvPr id="263" name="Rectangle 234"/>
          <p:cNvSpPr>
            <a:spLocks noChangeArrowheads="1"/>
          </p:cNvSpPr>
          <p:nvPr/>
        </p:nvSpPr>
        <p:spPr bwMode="auto">
          <a:xfrm>
            <a:off x="4945089" y="1643050"/>
            <a:ext cx="1487366" cy="255588"/>
          </a:xfrm>
          <a:prstGeom prst="rect">
            <a:avLst/>
          </a:prstGeom>
          <a:solidFill>
            <a:srgbClr val="EAEAEA"/>
          </a:solidFill>
          <a:ln w="12700" algn="ctr">
            <a:solidFill>
              <a:srgbClr val="80808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itchFamily="18" charset="-127"/>
              </a:rPr>
              <a:t>첨단항만건설</a:t>
            </a:r>
          </a:p>
        </p:txBody>
      </p:sp>
      <p:sp>
        <p:nvSpPr>
          <p:cNvPr id="264" name="Rectangle 234"/>
          <p:cNvSpPr>
            <a:spLocks noChangeArrowheads="1"/>
          </p:cNvSpPr>
          <p:nvPr/>
        </p:nvSpPr>
        <p:spPr bwMode="auto">
          <a:xfrm>
            <a:off x="4945087" y="1979600"/>
            <a:ext cx="1488831" cy="260350"/>
          </a:xfrm>
          <a:prstGeom prst="rect">
            <a:avLst/>
          </a:prstGeom>
          <a:solidFill>
            <a:srgbClr val="EAEAEA"/>
          </a:solidFill>
          <a:ln w="12700" algn="ctr">
            <a:solidFill>
              <a:srgbClr val="80808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itchFamily="18" charset="-127"/>
              </a:rPr>
              <a:t>첨단물류</a:t>
            </a:r>
          </a:p>
        </p:txBody>
      </p:sp>
      <p:sp>
        <p:nvSpPr>
          <p:cNvPr id="265" name="Rectangle 234"/>
          <p:cNvSpPr>
            <a:spLocks noChangeArrowheads="1"/>
          </p:cNvSpPr>
          <p:nvPr/>
        </p:nvSpPr>
        <p:spPr bwMode="auto">
          <a:xfrm>
            <a:off x="4945089" y="5026013"/>
            <a:ext cx="1487366" cy="258762"/>
          </a:xfrm>
          <a:prstGeom prst="rect">
            <a:avLst/>
          </a:prstGeom>
          <a:solidFill>
            <a:srgbClr val="EAEAEA"/>
          </a:solidFill>
          <a:ln w="12700" algn="ctr">
            <a:solidFill>
              <a:srgbClr val="80808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itchFamily="18" charset="-127"/>
              </a:rPr>
              <a:t>연구장비 개발 및 인프라</a:t>
            </a:r>
          </a:p>
        </p:txBody>
      </p:sp>
      <p:sp>
        <p:nvSpPr>
          <p:cNvPr id="266" name="Rectangle 234"/>
          <p:cNvSpPr>
            <a:spLocks noChangeArrowheads="1"/>
          </p:cNvSpPr>
          <p:nvPr/>
        </p:nvSpPr>
        <p:spPr bwMode="auto">
          <a:xfrm>
            <a:off x="4945089" y="4006838"/>
            <a:ext cx="1487366" cy="260350"/>
          </a:xfrm>
          <a:prstGeom prst="rect">
            <a:avLst/>
          </a:prstGeom>
          <a:solidFill>
            <a:srgbClr val="EAEAEA"/>
          </a:solidFill>
          <a:ln w="12700" algn="ctr">
            <a:solidFill>
              <a:srgbClr val="80808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itchFamily="18" charset="-127"/>
              </a:rPr>
              <a:t>해양연구기획</a:t>
            </a:r>
          </a:p>
        </p:txBody>
      </p:sp>
      <p:sp>
        <p:nvSpPr>
          <p:cNvPr id="267" name="Rectangle 234"/>
          <p:cNvSpPr>
            <a:spLocks noChangeArrowheads="1"/>
          </p:cNvSpPr>
          <p:nvPr/>
        </p:nvSpPr>
        <p:spPr bwMode="auto">
          <a:xfrm>
            <a:off x="4945089" y="5364153"/>
            <a:ext cx="1487366" cy="258763"/>
          </a:xfrm>
          <a:prstGeom prst="rect">
            <a:avLst/>
          </a:prstGeom>
          <a:solidFill>
            <a:srgbClr val="EAEAEA"/>
          </a:solidFill>
          <a:ln w="12700" algn="ctr">
            <a:solidFill>
              <a:srgbClr val="80808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지역 </a:t>
            </a: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R&amp;D</a:t>
            </a:r>
            <a:r>
              <a:rPr kumimoji="0" lang="en-US" altLang="ko-KR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</a:t>
            </a:r>
            <a:r>
              <a:rPr kumimoji="0" lang="ko-KR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역량 강화</a:t>
            </a:r>
          </a:p>
        </p:txBody>
      </p:sp>
      <p:sp>
        <p:nvSpPr>
          <p:cNvPr id="268" name="Rectangle 234"/>
          <p:cNvSpPr>
            <a:spLocks noChangeArrowheads="1"/>
          </p:cNvSpPr>
          <p:nvPr/>
        </p:nvSpPr>
        <p:spPr bwMode="auto">
          <a:xfrm>
            <a:off x="4945089" y="4684700"/>
            <a:ext cx="1487366" cy="260350"/>
          </a:xfrm>
          <a:prstGeom prst="rect">
            <a:avLst/>
          </a:prstGeom>
          <a:solidFill>
            <a:srgbClr val="EAEAEA"/>
          </a:solidFill>
          <a:ln w="12700" algn="ctr">
            <a:solidFill>
              <a:srgbClr val="80808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itchFamily="18" charset="-127"/>
              </a:rPr>
              <a:t>국제공동연구</a:t>
            </a:r>
          </a:p>
        </p:txBody>
      </p:sp>
      <p:sp>
        <p:nvSpPr>
          <p:cNvPr id="269" name="Rectangle 234"/>
          <p:cNvSpPr>
            <a:spLocks noChangeArrowheads="1"/>
          </p:cNvSpPr>
          <p:nvPr/>
        </p:nvSpPr>
        <p:spPr bwMode="auto">
          <a:xfrm>
            <a:off x="4945089" y="4346566"/>
            <a:ext cx="1487366" cy="257175"/>
          </a:xfrm>
          <a:prstGeom prst="rect">
            <a:avLst/>
          </a:prstGeom>
          <a:solidFill>
            <a:srgbClr val="EAEAEA"/>
          </a:solidFill>
          <a:ln w="12700" algn="ctr">
            <a:solidFill>
              <a:srgbClr val="80808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itchFamily="18" charset="-127"/>
              </a:rPr>
              <a:t>미래해양산업</a:t>
            </a:r>
          </a:p>
        </p:txBody>
      </p:sp>
      <p:cxnSp>
        <p:nvCxnSpPr>
          <p:cNvPr id="273" name="AutoShape 246"/>
          <p:cNvCxnSpPr>
            <a:cxnSpLocks noChangeShapeType="1"/>
            <a:stCxn id="259" idx="3"/>
          </p:cNvCxnSpPr>
          <p:nvPr/>
        </p:nvCxnSpPr>
        <p:spPr bwMode="auto">
          <a:xfrm flipV="1">
            <a:off x="6432455" y="2655085"/>
            <a:ext cx="423402" cy="128584"/>
          </a:xfrm>
          <a:prstGeom prst="straightConnector1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</p:spPr>
      </p:cxnSp>
      <p:cxnSp>
        <p:nvCxnSpPr>
          <p:cNvPr id="274" name="AutoShape 247"/>
          <p:cNvCxnSpPr>
            <a:cxnSpLocks noChangeShapeType="1"/>
            <a:stCxn id="260" idx="3"/>
          </p:cNvCxnSpPr>
          <p:nvPr/>
        </p:nvCxnSpPr>
        <p:spPr bwMode="auto">
          <a:xfrm flipV="1">
            <a:off x="6432455" y="3105933"/>
            <a:ext cx="411678" cy="15876"/>
          </a:xfrm>
          <a:prstGeom prst="straightConnector1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</p:spPr>
      </p:cxnSp>
      <p:cxnSp>
        <p:nvCxnSpPr>
          <p:cNvPr id="275" name="AutoShape 248"/>
          <p:cNvCxnSpPr>
            <a:cxnSpLocks noChangeShapeType="1"/>
            <a:stCxn id="258" idx="3"/>
          </p:cNvCxnSpPr>
          <p:nvPr/>
        </p:nvCxnSpPr>
        <p:spPr bwMode="auto">
          <a:xfrm>
            <a:off x="6432455" y="3459150"/>
            <a:ext cx="411678" cy="97635"/>
          </a:xfrm>
          <a:prstGeom prst="straightConnector1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</p:spPr>
      </p:cxnSp>
      <p:cxnSp>
        <p:nvCxnSpPr>
          <p:cNvPr id="276" name="AutoShape 249"/>
          <p:cNvCxnSpPr>
            <a:cxnSpLocks noChangeShapeType="1"/>
            <a:stCxn id="257" idx="3"/>
          </p:cNvCxnSpPr>
          <p:nvPr/>
        </p:nvCxnSpPr>
        <p:spPr bwMode="auto">
          <a:xfrm>
            <a:off x="6432455" y="3798085"/>
            <a:ext cx="408748" cy="211134"/>
          </a:xfrm>
          <a:prstGeom prst="straightConnector1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</p:spPr>
      </p:cxnSp>
      <p:cxnSp>
        <p:nvCxnSpPr>
          <p:cNvPr id="277" name="AutoShape 250"/>
          <p:cNvCxnSpPr>
            <a:cxnSpLocks noChangeShapeType="1"/>
            <a:stCxn id="257" idx="3"/>
          </p:cNvCxnSpPr>
          <p:nvPr/>
        </p:nvCxnSpPr>
        <p:spPr bwMode="auto">
          <a:xfrm>
            <a:off x="6432455" y="3798085"/>
            <a:ext cx="411678" cy="661984"/>
          </a:xfrm>
          <a:prstGeom prst="straightConnector1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</p:spPr>
      </p:cxnSp>
      <p:cxnSp>
        <p:nvCxnSpPr>
          <p:cNvPr id="278" name="AutoShape 251"/>
          <p:cNvCxnSpPr>
            <a:cxnSpLocks noChangeShapeType="1"/>
            <a:stCxn id="265" idx="3"/>
          </p:cNvCxnSpPr>
          <p:nvPr/>
        </p:nvCxnSpPr>
        <p:spPr bwMode="auto">
          <a:xfrm flipV="1">
            <a:off x="6432455" y="4961719"/>
            <a:ext cx="397023" cy="193675"/>
          </a:xfrm>
          <a:prstGeom prst="straightConnector1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</p:spPr>
      </p:cxnSp>
      <p:cxnSp>
        <p:nvCxnSpPr>
          <p:cNvPr id="279" name="AutoShape 252"/>
          <p:cNvCxnSpPr>
            <a:cxnSpLocks noChangeShapeType="1"/>
            <a:endCxn id="267" idx="3"/>
          </p:cNvCxnSpPr>
          <p:nvPr/>
        </p:nvCxnSpPr>
        <p:spPr bwMode="auto">
          <a:xfrm rot="10800000" flipV="1">
            <a:off x="6432456" y="5472893"/>
            <a:ext cx="411677" cy="20641"/>
          </a:xfrm>
          <a:prstGeom prst="straightConnector1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</p:spPr>
      </p:cxnSp>
      <p:cxnSp>
        <p:nvCxnSpPr>
          <p:cNvPr id="280" name="AutoShape 253"/>
          <p:cNvCxnSpPr>
            <a:cxnSpLocks noChangeShapeType="1"/>
            <a:stCxn id="266" idx="3"/>
          </p:cNvCxnSpPr>
          <p:nvPr/>
        </p:nvCxnSpPr>
        <p:spPr bwMode="auto">
          <a:xfrm>
            <a:off x="6432455" y="4137013"/>
            <a:ext cx="411677" cy="1335881"/>
          </a:xfrm>
          <a:prstGeom prst="straightConnector1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</p:spPr>
      </p:cxnSp>
      <p:cxnSp>
        <p:nvCxnSpPr>
          <p:cNvPr id="281" name="AutoShape 254"/>
          <p:cNvCxnSpPr>
            <a:cxnSpLocks noChangeShapeType="1"/>
            <a:stCxn id="269" idx="3"/>
          </p:cNvCxnSpPr>
          <p:nvPr/>
        </p:nvCxnSpPr>
        <p:spPr bwMode="auto">
          <a:xfrm>
            <a:off x="6432455" y="4475154"/>
            <a:ext cx="411677" cy="997740"/>
          </a:xfrm>
          <a:prstGeom prst="straightConnector1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</p:spPr>
      </p:cxnSp>
      <p:cxnSp>
        <p:nvCxnSpPr>
          <p:cNvPr id="282" name="AutoShape 255"/>
          <p:cNvCxnSpPr>
            <a:cxnSpLocks noChangeShapeType="1"/>
            <a:stCxn id="268" idx="3"/>
          </p:cNvCxnSpPr>
          <p:nvPr/>
        </p:nvCxnSpPr>
        <p:spPr bwMode="auto">
          <a:xfrm>
            <a:off x="6432455" y="4814875"/>
            <a:ext cx="411677" cy="658019"/>
          </a:xfrm>
          <a:prstGeom prst="straightConnector1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</p:spPr>
      </p:cxnSp>
      <p:cxnSp>
        <p:nvCxnSpPr>
          <p:cNvPr id="283" name="AutoShape 256"/>
          <p:cNvCxnSpPr>
            <a:cxnSpLocks noChangeShapeType="1"/>
            <a:stCxn id="261" idx="3"/>
          </p:cNvCxnSpPr>
          <p:nvPr/>
        </p:nvCxnSpPr>
        <p:spPr bwMode="auto">
          <a:xfrm flipV="1">
            <a:off x="6432455" y="4961719"/>
            <a:ext cx="397023" cy="872331"/>
          </a:xfrm>
          <a:prstGeom prst="straightConnector1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</p:spPr>
      </p:cxnSp>
      <p:cxnSp>
        <p:nvCxnSpPr>
          <p:cNvPr id="284" name="AutoShape 243"/>
          <p:cNvCxnSpPr>
            <a:cxnSpLocks noChangeShapeType="1"/>
            <a:stCxn id="263" idx="3"/>
          </p:cNvCxnSpPr>
          <p:nvPr/>
        </p:nvCxnSpPr>
        <p:spPr bwMode="auto">
          <a:xfrm>
            <a:off x="6432455" y="1770844"/>
            <a:ext cx="411678" cy="433391"/>
          </a:xfrm>
          <a:prstGeom prst="straightConnector1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</p:spPr>
      </p:cxnSp>
      <p:cxnSp>
        <p:nvCxnSpPr>
          <p:cNvPr id="287" name="AutoShape 244"/>
          <p:cNvCxnSpPr>
            <a:cxnSpLocks noChangeShapeType="1"/>
            <a:endCxn id="264" idx="3"/>
          </p:cNvCxnSpPr>
          <p:nvPr/>
        </p:nvCxnSpPr>
        <p:spPr bwMode="auto">
          <a:xfrm rot="10800000">
            <a:off x="6433919" y="2109775"/>
            <a:ext cx="410215" cy="94460"/>
          </a:xfrm>
          <a:prstGeom prst="straightConnector1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</p:spPr>
      </p:cxnSp>
      <p:cxnSp>
        <p:nvCxnSpPr>
          <p:cNvPr id="290" name="AutoShape 245"/>
          <p:cNvCxnSpPr>
            <a:cxnSpLocks noChangeShapeType="1"/>
            <a:stCxn id="262" idx="3"/>
          </p:cNvCxnSpPr>
          <p:nvPr/>
        </p:nvCxnSpPr>
        <p:spPr bwMode="auto">
          <a:xfrm flipV="1">
            <a:off x="6432455" y="2204235"/>
            <a:ext cx="411678" cy="242090"/>
          </a:xfrm>
          <a:prstGeom prst="straightConnector1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56" descr="1111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841028"/>
            <a:ext cx="8640452" cy="587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제목 2"/>
          <p:cNvSpPr>
            <a:spLocks noGrp="1"/>
          </p:cNvSpPr>
          <p:nvPr>
            <p:ph type="title"/>
          </p:nvPr>
        </p:nvSpPr>
        <p:spPr>
          <a:xfrm>
            <a:off x="93115" y="116632"/>
            <a:ext cx="7812360" cy="504056"/>
          </a:xfrm>
        </p:spPr>
        <p:txBody>
          <a:bodyPr>
            <a:noAutofit/>
          </a:bodyPr>
          <a:lstStyle/>
          <a:p>
            <a:r>
              <a:rPr lang="en-US" altLang="ko-KR" dirty="0" smtClean="0"/>
              <a:t>5. </a:t>
            </a:r>
            <a:r>
              <a:rPr lang="ko-KR" altLang="en-US" dirty="0" smtClean="0"/>
              <a:t>미래핵심기술</a:t>
            </a:r>
            <a:r>
              <a:rPr lang="en-US" altLang="ko-KR" dirty="0" smtClean="0"/>
              <a:t>(Green-up 30)</a:t>
            </a:r>
            <a:endParaRPr lang="ko-KR" altLang="en-US" sz="20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graphicFrame>
        <p:nvGraphicFramePr>
          <p:cNvPr id="41986" name="Group 2"/>
          <p:cNvGraphicFramePr>
            <a:graphicFrameLocks noGrp="1"/>
          </p:cNvGraphicFramePr>
          <p:nvPr/>
        </p:nvGraphicFramePr>
        <p:xfrm>
          <a:off x="500034" y="1645042"/>
          <a:ext cx="8256431" cy="4810847"/>
        </p:xfrm>
        <a:graphic>
          <a:graphicData uri="http://schemas.openxmlformats.org/drawingml/2006/table">
            <a:tbl>
              <a:tblPr/>
              <a:tblGrid>
                <a:gridCol w="585262"/>
                <a:gridCol w="4325918"/>
                <a:gridCol w="3345251"/>
              </a:tblGrid>
              <a:tr h="2829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분야</a:t>
                      </a:r>
                      <a:endParaRPr kumimoji="1" 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에너지 고효율</a:t>
                      </a: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․ CO</a:t>
                      </a:r>
                      <a:r>
                        <a:rPr kumimoji="1" lang="en-US" altLang="ko-KR" sz="12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저감</a:t>
                      </a:r>
                      <a:endParaRPr kumimoji="1" 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공공 및 성장동력 창출</a:t>
                      </a:r>
                      <a:endParaRPr kumimoji="1" 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6D6"/>
                    </a:solidFill>
                  </a:tcPr>
                </a:tc>
              </a:tr>
              <a:tr h="282991"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건설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(12)</a:t>
                      </a:r>
                      <a:endParaRPr kumimoji="1" lang="ko-KR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탄소저감형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건설재료</a:t>
                      </a:r>
                      <a:endParaRPr kumimoji="1" 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차세대 국토해양 공간정보 기술</a:t>
                      </a:r>
                      <a:endParaRPr kumimoji="1" 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29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하천관리 선진화 기술</a:t>
                      </a:r>
                      <a:endParaRPr kumimoji="1" 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첨단 수자원 관리 기술</a:t>
                      </a:r>
                      <a:endParaRPr kumimoji="1" 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29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능동형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녹색빌딩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(Active Green Building) 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</a:t>
                      </a:r>
                      <a:endParaRPr kumimoji="1" 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지능형 친환경 교량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(Intelligent Green Bridge)</a:t>
                      </a:r>
                      <a:endParaRPr kumimoji="1" lang="ko-KR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68E"/>
                    </a:solidFill>
                  </a:tcPr>
                </a:tc>
              </a:tr>
              <a:tr h="2829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첨단 </a:t>
                      </a:r>
                      <a:r>
                        <a:rPr kumimoji="1" 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무탄소도시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(Smart Green City) 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조성기술</a:t>
                      </a:r>
                      <a:endParaRPr kumimoji="1" 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네트워크 기반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SOC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시설물 관리기술</a:t>
                      </a:r>
                      <a:endParaRPr kumimoji="1" 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68E"/>
                    </a:solidFill>
                  </a:tcPr>
                </a:tc>
              </a:tr>
              <a:tr h="2829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하이브리드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담수화플랜트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기술</a:t>
                      </a:r>
                      <a:endParaRPr kumimoji="1" 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68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해저터널 기술</a:t>
                      </a:r>
                      <a:endParaRPr kumimoji="1" 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68E"/>
                    </a:solidFill>
                  </a:tcPr>
                </a:tc>
              </a:tr>
              <a:tr h="2829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순환형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도시자원 복합 플랜트</a:t>
                      </a:r>
                      <a:endParaRPr kumimoji="1" 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해상부유식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LNG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플랜트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(LNG-FPSO)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</a:t>
                      </a:r>
                      <a:endParaRPr kumimoji="1" 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82991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교통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(9)</a:t>
                      </a:r>
                      <a:endParaRPr kumimoji="1" lang="ko-KR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탄소중립형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도로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(Carbon Neutral Road)</a:t>
                      </a:r>
                      <a:endParaRPr kumimoji="1" lang="ko-KR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미래형 개인용항공기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(PAV) 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종합운용체계 기술</a:t>
                      </a:r>
                      <a:endParaRPr kumimoji="1" 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29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차세대 녹색도로교통운영기술</a:t>
                      </a:r>
                      <a:endParaRPr kumimoji="1" 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친환경 화물운송수단</a:t>
                      </a:r>
                      <a:endParaRPr kumimoji="1" 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68E"/>
                    </a:solidFill>
                  </a:tcPr>
                </a:tc>
              </a:tr>
              <a:tr h="2829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철도운영 효율화를 위한 차량개발 및 친환경 인프라구축 기술</a:t>
                      </a:r>
                      <a:endParaRPr kumimoji="1" 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68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대심도 교통물류 네트워크 구축 기술</a:t>
                      </a:r>
                      <a:endParaRPr kumimoji="1" 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68E"/>
                    </a:solidFill>
                  </a:tcPr>
                </a:tc>
              </a:tr>
              <a:tr h="2829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에너지 </a:t>
                      </a:r>
                      <a:r>
                        <a:rPr kumimoji="1" 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절감형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물류시설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장비 및 운영기술</a:t>
                      </a:r>
                      <a:endParaRPr kumimoji="1" 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차세대 항공시스템 친환경 선도기술</a:t>
                      </a:r>
                      <a:endParaRPr kumimoji="1" 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68E"/>
                    </a:solidFill>
                  </a:tcPr>
                </a:tc>
              </a:tr>
              <a:tr h="2829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그린카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(Green Car) </a:t>
                      </a:r>
                      <a:r>
                        <a:rPr kumimoji="1" 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인프라 기술</a:t>
                      </a:r>
                      <a:endParaRPr kumimoji="1" 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맑은 고딕" pitchFamily="50" charset="-127"/>
                        </a:rPr>
                        <a:t> </a:t>
                      </a:r>
                      <a:endParaRPr kumimoji="1" lang="ko-KR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991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해양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(9)</a:t>
                      </a:r>
                      <a:endParaRPr kumimoji="1" lang="ko-KR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친환경 해양장비 및 기반기술</a:t>
                      </a:r>
                      <a:endParaRPr kumimoji="1" 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해양재난재해 대응기술</a:t>
                      </a:r>
                      <a:endParaRPr kumimoji="1" 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829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그린쉽</a:t>
                      </a: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(Green Ship) </a:t>
                      </a: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</a:t>
                      </a:r>
                      <a:endParaRPr kumimoji="1" 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자원순환형 항만 기술</a:t>
                      </a:r>
                      <a:endParaRPr kumimoji="1" 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829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해양바이오</a:t>
                      </a: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(Ocean Bio) </a:t>
                      </a: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</a:t>
                      </a:r>
                      <a:endParaRPr kumimoji="1" 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항만물류 시설</a:t>
                      </a: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장비 고도화</a:t>
                      </a:r>
                      <a:endParaRPr kumimoji="1" 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829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해양 녹색 금속자원</a:t>
                      </a: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(Ocean Green Metal) </a:t>
                      </a: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추출 기술</a:t>
                      </a:r>
                      <a:endParaRPr kumimoji="1" 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극한지 탐사로봇 및 장비개발</a:t>
                      </a: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탐사로봇</a:t>
                      </a: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829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․</a:t>
                      </a: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해상에너지 복합단지</a:t>
                      </a: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(Ocean Energy Farm) </a:t>
                      </a:r>
                      <a:r>
                        <a:rPr kumimoji="1" 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조성기술</a:t>
                      </a:r>
                      <a:endParaRPr kumimoji="1" 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맑은 고딕" pitchFamily="50" charset="-127"/>
                        </a:rPr>
                        <a:t> </a:t>
                      </a:r>
                      <a:endParaRPr kumimoji="1" lang="ko-KR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3309" marR="13309" marT="13309" marB="13309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6" name="그룹 20"/>
          <p:cNvGrpSpPr>
            <a:grpSpLocks/>
          </p:cNvGrpSpPr>
          <p:nvPr/>
        </p:nvGrpSpPr>
        <p:grpSpPr bwMode="auto">
          <a:xfrm>
            <a:off x="517507" y="6532962"/>
            <a:ext cx="1656715" cy="246063"/>
            <a:chOff x="3347864" y="1679575"/>
            <a:chExt cx="1656925" cy="246063"/>
          </a:xfrm>
        </p:grpSpPr>
        <p:sp>
          <p:nvSpPr>
            <p:cNvPr id="2" name="직사각형 10"/>
            <p:cNvSpPr/>
            <p:nvPr/>
          </p:nvSpPr>
          <p:spPr>
            <a:xfrm>
              <a:off x="3347864" y="1692275"/>
              <a:ext cx="360409" cy="18097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ko-K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2049" name="TextBox 12"/>
            <p:cNvSpPr txBox="1">
              <a:spLocks noChangeArrowheads="1"/>
            </p:cNvSpPr>
            <p:nvPr/>
          </p:nvSpPr>
          <p:spPr bwMode="auto">
            <a:xfrm>
              <a:off x="3522064" y="1679575"/>
              <a:ext cx="1482725" cy="2460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HY헤드라인M" pitchFamily="18" charset="-127"/>
                  <a:ea typeface="HY헤드라인M" pitchFamily="18" charset="-127"/>
                </a:rPr>
                <a:t>:  </a:t>
              </a:r>
              <a:r>
                <a:rPr kumimoji="1" lang="en-US" altLang="ko-KR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+mn-ea"/>
                </a:rPr>
                <a:t>’</a:t>
              </a:r>
              <a:r>
                <a:rPr kumimoji="1" lang="en-US" altLang="ko-KR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HY헤드라인M" pitchFamily="18" charset="-127"/>
                  <a:ea typeface="HY헤드라인M" pitchFamily="18" charset="-127"/>
                </a:rPr>
                <a:t>10</a:t>
              </a:r>
              <a:r>
                <a:rPr kumimoji="1" lang="ko-KR" altLang="en-US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HY헤드라인M" pitchFamily="18" charset="-127"/>
                  <a:ea typeface="HY헤드라인M" pitchFamily="18" charset="-127"/>
                </a:rPr>
                <a:t>년</a:t>
              </a:r>
              <a:r>
                <a:rPr kumimoji="1" lang="en-US" altLang="ko-KR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kumimoji="1" lang="ko-KR" altLang="en-US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HY헤드라인M" pitchFamily="18" charset="-127"/>
                  <a:ea typeface="HY헤드라인M" pitchFamily="18" charset="-127"/>
                </a:rPr>
                <a:t>기획연구</a:t>
              </a:r>
              <a:endParaRPr kumimoji="1" 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7" name="그룹 19"/>
          <p:cNvGrpSpPr>
            <a:grpSpLocks/>
          </p:cNvGrpSpPr>
          <p:nvPr/>
        </p:nvGrpSpPr>
        <p:grpSpPr bwMode="auto">
          <a:xfrm>
            <a:off x="2071670" y="6532962"/>
            <a:ext cx="1830387" cy="246063"/>
            <a:chOff x="5118432" y="1679575"/>
            <a:chExt cx="1829832" cy="246221"/>
          </a:xfrm>
        </p:grpSpPr>
        <p:sp>
          <p:nvSpPr>
            <p:cNvPr id="3" name="직사각형 12"/>
            <p:cNvSpPr/>
            <p:nvPr/>
          </p:nvSpPr>
          <p:spPr>
            <a:xfrm>
              <a:off x="5132715" y="1692283"/>
              <a:ext cx="360254" cy="181091"/>
            </a:xfrm>
            <a:prstGeom prst="rect">
              <a:avLst/>
            </a:prstGeom>
            <a:solidFill>
              <a:srgbClr val="F8F6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ko-K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7" name="TextBox 12"/>
            <p:cNvSpPr txBox="1">
              <a:spLocks noChangeArrowheads="1"/>
            </p:cNvSpPr>
            <p:nvPr/>
          </p:nvSpPr>
          <p:spPr bwMode="auto">
            <a:xfrm>
              <a:off x="5118432" y="1679575"/>
              <a:ext cx="1829832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HY헤드라인M" pitchFamily="18" charset="-127"/>
                  <a:ea typeface="HY헤드라인M" pitchFamily="18" charset="-127"/>
                </a:rPr>
                <a:t>:  </a:t>
              </a:r>
              <a:r>
                <a:rPr kumimoji="1" lang="en-US" altLang="ko-KR" sz="1000" dirty="0" smtClean="0">
                  <a:latin typeface="Arial"/>
                  <a:ea typeface="맑은 고딕" pitchFamily="50" charset="-127"/>
                </a:rPr>
                <a:t>’</a:t>
              </a:r>
              <a:r>
                <a:rPr kumimoji="1" lang="en-US" altLang="ko-KR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HY헤드라인M" pitchFamily="18" charset="-127"/>
                  <a:ea typeface="HY헤드라인M" pitchFamily="18" charset="-127"/>
                </a:rPr>
                <a:t>11</a:t>
              </a:r>
              <a:r>
                <a:rPr kumimoji="1" lang="ko-KR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HY헤드라인M" pitchFamily="18" charset="-127"/>
                  <a:ea typeface="HY헤드라인M" pitchFamily="18" charset="-127"/>
                </a:rPr>
                <a:t>년 공고대상</a:t>
              </a:r>
              <a:endParaRPr kumimoji="1" 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68" name="직사각형 16"/>
          <p:cNvSpPr/>
          <p:nvPr/>
        </p:nvSpPr>
        <p:spPr bwMode="auto">
          <a:xfrm>
            <a:off x="3654407" y="6555187"/>
            <a:ext cx="360363" cy="1809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2055" name="TextBox 12"/>
          <p:cNvSpPr txBox="1">
            <a:spLocks noChangeArrowheads="1"/>
          </p:cNvSpPr>
          <p:nvPr/>
        </p:nvSpPr>
        <p:spPr bwMode="auto">
          <a:xfrm>
            <a:off x="3582970" y="6542487"/>
            <a:ext cx="1830387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HY헤드라인M" pitchFamily="18" charset="-127"/>
                <a:ea typeface="HY헤드라인M" pitchFamily="18" charset="-127"/>
              </a:rPr>
              <a:t>:  </a:t>
            </a:r>
            <a:r>
              <a:rPr kumimoji="1" lang="ko-KR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HY헤드라인M" pitchFamily="18" charset="-127"/>
                <a:ea typeface="HY헤드라인M" pitchFamily="18" charset="-127"/>
              </a:rPr>
              <a:t>일부 추진 중</a:t>
            </a:r>
            <a:endParaRPr kumimoji="1" 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6724" y="924611"/>
            <a:ext cx="86557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2000" dirty="0" smtClean="0">
                <a:latin typeface="Arial" pitchFamily="34" charset="0"/>
                <a:ea typeface="HY견고딕" pitchFamily="18" charset="-127"/>
              </a:rPr>
              <a:t>미래핵심기술</a:t>
            </a:r>
            <a:r>
              <a:rPr lang="en-US" altLang="ko-KR" sz="2000" dirty="0" smtClean="0">
                <a:latin typeface="Arial" pitchFamily="34" charset="0"/>
                <a:ea typeface="HY견고딕" pitchFamily="18" charset="-127"/>
              </a:rPr>
              <a:t> 10</a:t>
            </a:r>
            <a:r>
              <a:rPr lang="ko-KR" altLang="en-US" sz="2000" dirty="0" smtClean="0">
                <a:latin typeface="Arial" pitchFamily="34" charset="0"/>
                <a:ea typeface="HY견고딕" pitchFamily="18" charset="-127"/>
              </a:rPr>
              <a:t>년 및 </a:t>
            </a:r>
            <a:r>
              <a:rPr lang="en-US" altLang="ko-KR" sz="2000" dirty="0" smtClean="0">
                <a:latin typeface="Arial" pitchFamily="34" charset="0"/>
                <a:ea typeface="HY견고딕" pitchFamily="18" charset="-127"/>
              </a:rPr>
              <a:t>11</a:t>
            </a:r>
            <a:r>
              <a:rPr lang="ko-KR" altLang="en-US" sz="2000" dirty="0" smtClean="0">
                <a:latin typeface="Arial" pitchFamily="34" charset="0"/>
                <a:ea typeface="HY견고딕" pitchFamily="18" charset="-127"/>
              </a:rPr>
              <a:t>년 과제추진 내용</a:t>
            </a:r>
            <a:endParaRPr lang="ko-KR" altLang="ko-KR" sz="4800" dirty="0" smtClean="0">
              <a:solidFill>
                <a:schemeClr val="tx2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2"/>
          <p:cNvSpPr txBox="1">
            <a:spLocks/>
          </p:cNvSpPr>
          <p:nvPr/>
        </p:nvSpPr>
        <p:spPr>
          <a:xfrm>
            <a:off x="81540" y="138862"/>
            <a:ext cx="781236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6.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소요예산 및 기대효과</a:t>
            </a:r>
          </a:p>
        </p:txBody>
      </p:sp>
      <p:grpSp>
        <p:nvGrpSpPr>
          <p:cNvPr id="2" name="그룹 8"/>
          <p:cNvGrpSpPr/>
          <p:nvPr/>
        </p:nvGrpSpPr>
        <p:grpSpPr>
          <a:xfrm>
            <a:off x="211324" y="1006129"/>
            <a:ext cx="8655756" cy="549607"/>
            <a:chOff x="236724" y="1052736"/>
            <a:chExt cx="8655756" cy="1125270"/>
          </a:xfrm>
        </p:grpSpPr>
        <p:pic>
          <p:nvPicPr>
            <p:cNvPr id="10" name="그림 56" descr="11111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1052736"/>
              <a:ext cx="8640452" cy="1125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TextBox 10"/>
            <p:cNvSpPr txBox="1"/>
            <p:nvPr/>
          </p:nvSpPr>
          <p:spPr>
            <a:xfrm>
              <a:off x="236724" y="1147656"/>
              <a:ext cx="8655756" cy="8191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fontAlgn="base" latinLnBrk="0" hangingPunct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ko-KR" sz="2000" dirty="0" smtClean="0">
                  <a:latin typeface="Arial" pitchFamily="34" charset="0"/>
                  <a:ea typeface="HY견고딕" pitchFamily="18" charset="-127"/>
                </a:rPr>
                <a:t> </a:t>
              </a:r>
              <a:r>
                <a:rPr lang="en-US" altLang="ko-KR" sz="2000" dirty="0" smtClean="0">
                  <a:latin typeface="Arial" pitchFamily="34" charset="0"/>
                  <a:ea typeface="HY견고딕" pitchFamily="18" charset="-127"/>
                </a:rPr>
                <a:t>2014</a:t>
              </a:r>
              <a:r>
                <a:rPr lang="ko-KR" altLang="en-US" sz="2000" dirty="0" smtClean="0">
                  <a:latin typeface="Arial" pitchFamily="34" charset="0"/>
                  <a:ea typeface="HY견고딕" pitchFamily="18" charset="-127"/>
                </a:rPr>
                <a:t>년부터 </a:t>
              </a:r>
              <a:r>
                <a:rPr lang="en-US" altLang="ko-KR" sz="2000" dirty="0" smtClean="0">
                  <a:latin typeface="Arial" pitchFamily="34" charset="0"/>
                  <a:ea typeface="HY견고딕" pitchFamily="18" charset="-127"/>
                </a:rPr>
                <a:t>1</a:t>
              </a:r>
              <a:r>
                <a:rPr lang="ko-KR" altLang="en-US" sz="2000" dirty="0" smtClean="0">
                  <a:latin typeface="Arial" pitchFamily="34" charset="0"/>
                  <a:ea typeface="HY견고딕" pitchFamily="18" charset="-127"/>
                </a:rPr>
                <a:t>조원 이상 투자하여</a:t>
              </a:r>
              <a:r>
                <a:rPr lang="en-US" altLang="ko-KR" sz="2000" dirty="0" smtClean="0">
                  <a:latin typeface="Arial" pitchFamily="34" charset="0"/>
                  <a:ea typeface="HY견고딕" pitchFamily="18" charset="-127"/>
                </a:rPr>
                <a:t> </a:t>
              </a:r>
              <a:r>
                <a:rPr lang="ko-KR" altLang="en-US" sz="2000" dirty="0" smtClean="0">
                  <a:latin typeface="Arial" pitchFamily="34" charset="0"/>
                  <a:ea typeface="HY견고딕" pitchFamily="18" charset="-127"/>
                </a:rPr>
                <a:t>글로벌 </a:t>
              </a:r>
              <a:r>
                <a:rPr lang="en-US" altLang="ko-KR" sz="2000" dirty="0" smtClean="0">
                  <a:latin typeface="Arial" pitchFamily="34" charset="0"/>
                  <a:ea typeface="HY견고딕" pitchFamily="18" charset="-127"/>
                </a:rPr>
                <a:t>5</a:t>
              </a:r>
              <a:r>
                <a:rPr lang="ko-KR" altLang="en-US" sz="2000" dirty="0" smtClean="0">
                  <a:latin typeface="Arial" pitchFamily="34" charset="0"/>
                  <a:ea typeface="HY견고딕" pitchFamily="18" charset="-127"/>
                </a:rPr>
                <a:t>대 녹색 강국으로 도약</a:t>
              </a:r>
            </a:p>
          </p:txBody>
        </p:sp>
      </p:grpSp>
      <p:sp>
        <p:nvSpPr>
          <p:cNvPr id="23" name="Rectangle 4"/>
          <p:cNvSpPr>
            <a:spLocks noChangeArrowheads="1"/>
          </p:cNvSpPr>
          <p:nvPr/>
        </p:nvSpPr>
        <p:spPr bwMode="auto">
          <a:xfrm>
            <a:off x="142843" y="1714488"/>
            <a:ext cx="4643471" cy="4746660"/>
          </a:xfrm>
          <a:prstGeom prst="rect">
            <a:avLst/>
          </a:prstGeom>
          <a:noFill/>
          <a:ln w="12700" algn="ctr">
            <a:solidFill>
              <a:schemeClr val="bg2"/>
            </a:solidFill>
            <a:miter lim="800000"/>
            <a:headEnd/>
            <a:tailEnd/>
          </a:ln>
        </p:spPr>
        <p:txBody>
          <a:bodyPr lIns="90000" tIns="90000" rIns="90000" bIns="46800"/>
          <a:lstStyle/>
          <a:p>
            <a:pPr marL="280988" lvl="1" indent="-279400" defTabSz="900113" eaLnBrk="0" latinLnBrk="0" hangingPunct="0">
              <a:buClr>
                <a:schemeClr val="tx1"/>
              </a:buClr>
              <a:buFont typeface="Wingdings" pitchFamily="2" charset="2"/>
              <a:buChar char="n"/>
            </a:pPr>
            <a:endParaRPr kumimoji="0" lang="en-GB" altLang="ko-KR" sz="1400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4929191" y="1714488"/>
            <a:ext cx="4071966" cy="4749812"/>
          </a:xfrm>
          <a:prstGeom prst="rect">
            <a:avLst/>
          </a:prstGeom>
          <a:noFill/>
          <a:ln w="12700" algn="ctr">
            <a:solidFill>
              <a:schemeClr val="bg2"/>
            </a:solidFill>
            <a:miter lim="800000"/>
            <a:headEnd/>
            <a:tailEnd/>
          </a:ln>
        </p:spPr>
        <p:txBody>
          <a:bodyPr lIns="90000" tIns="90000" rIns="90000" bIns="46800"/>
          <a:lstStyle/>
          <a:p>
            <a:pPr marL="280988" lvl="1" indent="-279400" defTabSz="900113" eaLnBrk="0" latinLnBrk="0" hangingPunct="0">
              <a:buClr>
                <a:schemeClr val="tx1"/>
              </a:buClr>
              <a:buFont typeface="Wingdings" pitchFamily="2" charset="2"/>
              <a:buChar char="n"/>
            </a:pPr>
            <a:endParaRPr kumimoji="0" lang="en-GB" altLang="ko-KR" sz="1400"/>
          </a:p>
        </p:txBody>
      </p:sp>
      <p:grpSp>
        <p:nvGrpSpPr>
          <p:cNvPr id="3" name="그룹 11"/>
          <p:cNvGrpSpPr/>
          <p:nvPr/>
        </p:nvGrpSpPr>
        <p:grpSpPr>
          <a:xfrm>
            <a:off x="4954328" y="2281341"/>
            <a:ext cx="4143372" cy="3786214"/>
            <a:chOff x="4439312" y="2539724"/>
            <a:chExt cx="5088359" cy="3452765"/>
          </a:xfrm>
        </p:grpSpPr>
        <p:sp>
          <p:nvSpPr>
            <p:cNvPr id="15" name="타원 14"/>
            <p:cNvSpPr/>
            <p:nvPr/>
          </p:nvSpPr>
          <p:spPr>
            <a:xfrm>
              <a:off x="6018470" y="3397800"/>
              <a:ext cx="1754620" cy="1302930"/>
            </a:xfrm>
            <a:prstGeom prst="ellipse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모서리가 둥근 직사각형 15"/>
            <p:cNvSpPr/>
            <p:nvPr/>
          </p:nvSpPr>
          <p:spPr>
            <a:xfrm>
              <a:off x="4439312" y="4397112"/>
              <a:ext cx="2143140" cy="1143008"/>
            </a:xfrm>
            <a:prstGeom prst="roundRect">
              <a:avLst/>
            </a:prstGeom>
            <a:gradFill>
              <a:gsLst>
                <a:gs pos="66000">
                  <a:schemeClr val="accent1">
                    <a:lumMod val="40000"/>
                    <a:lumOff val="60000"/>
                  </a:schemeClr>
                </a:gs>
                <a:gs pos="8000">
                  <a:schemeClr val="tx2">
                    <a:lumMod val="60000"/>
                    <a:lumOff val="40000"/>
                  </a:schemeClr>
                </a:gs>
                <a:gs pos="0">
                  <a:srgbClr val="DFDDF9"/>
                </a:gs>
              </a:gsLst>
              <a:lin ang="5400000" scaled="0"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ko-KR" altLang="en-US" sz="1200" b="1" dirty="0" smtClean="0"/>
                <a:t>사회환경</a:t>
              </a:r>
              <a:endParaRPr lang="en-US" altLang="ko-KR" sz="1200" b="1" dirty="0" smtClean="0"/>
            </a:p>
            <a:p>
              <a:pPr algn="ctr">
                <a:lnSpc>
                  <a:spcPct val="150000"/>
                </a:lnSpc>
              </a:pPr>
              <a:endParaRPr lang="en-US" altLang="ko-KR" sz="1200" b="1" dirty="0" smtClean="0"/>
            </a:p>
            <a:p>
              <a:pPr algn="ctr"/>
              <a:endParaRPr lang="en-US" altLang="ko-KR" sz="1200" b="1" dirty="0" smtClean="0"/>
            </a:p>
            <a:p>
              <a:pPr algn="ctr"/>
              <a:endParaRPr lang="ko-KR" altLang="en-US" sz="1200" b="1" dirty="0"/>
            </a:p>
          </p:txBody>
        </p:sp>
        <p:sp>
          <p:nvSpPr>
            <p:cNvPr id="17" name="모서리가 둥근 직사각형 16"/>
            <p:cNvSpPr/>
            <p:nvPr/>
          </p:nvSpPr>
          <p:spPr>
            <a:xfrm>
              <a:off x="5796634" y="2539724"/>
              <a:ext cx="2142000" cy="1143008"/>
            </a:xfrm>
            <a:prstGeom prst="roundRect">
              <a:avLst/>
            </a:prstGeom>
            <a:gradFill>
              <a:gsLst>
                <a:gs pos="66000">
                  <a:schemeClr val="accent1">
                    <a:lumMod val="40000"/>
                    <a:lumOff val="60000"/>
                  </a:schemeClr>
                </a:gs>
                <a:gs pos="8000">
                  <a:schemeClr val="tx2">
                    <a:lumMod val="60000"/>
                    <a:lumOff val="40000"/>
                  </a:schemeClr>
                </a:gs>
                <a:gs pos="0">
                  <a:srgbClr val="DFDDF9"/>
                </a:gs>
              </a:gsLst>
              <a:lin ang="5400000" scaled="0"/>
            </a:gra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/>
                <a:t>기술</a:t>
              </a:r>
              <a:endParaRPr lang="en-US" altLang="ko-KR" sz="1200" b="1" dirty="0" smtClean="0"/>
            </a:p>
            <a:p>
              <a:pPr algn="ctr"/>
              <a:endParaRPr lang="en-US" altLang="ko-KR" sz="1200" b="1" dirty="0" smtClean="0"/>
            </a:p>
            <a:p>
              <a:pPr algn="ctr"/>
              <a:endParaRPr lang="en-US" altLang="ko-KR" sz="1200" b="1" dirty="0" smtClean="0"/>
            </a:p>
            <a:p>
              <a:pPr algn="ctr"/>
              <a:endParaRPr lang="en-US" altLang="ko-KR" sz="1200" b="1" dirty="0" smtClean="0"/>
            </a:p>
            <a:p>
              <a:pPr algn="ctr"/>
              <a:endParaRPr lang="ko-KR" altLang="en-US" sz="900" b="1" dirty="0"/>
            </a:p>
          </p:txBody>
        </p:sp>
        <p:sp>
          <p:nvSpPr>
            <p:cNvPr id="18" name="모서리가 둥근 직사각형 17"/>
            <p:cNvSpPr/>
            <p:nvPr/>
          </p:nvSpPr>
          <p:spPr>
            <a:xfrm>
              <a:off x="7153956" y="4397112"/>
              <a:ext cx="2142000" cy="1143008"/>
            </a:xfrm>
            <a:prstGeom prst="roundRect">
              <a:avLst/>
            </a:prstGeom>
            <a:gradFill>
              <a:gsLst>
                <a:gs pos="66000">
                  <a:schemeClr val="accent1">
                    <a:lumMod val="40000"/>
                    <a:lumOff val="60000"/>
                  </a:schemeClr>
                </a:gs>
                <a:gs pos="8000">
                  <a:schemeClr val="tx2">
                    <a:lumMod val="60000"/>
                    <a:lumOff val="40000"/>
                  </a:schemeClr>
                </a:gs>
                <a:gs pos="0">
                  <a:srgbClr val="DFDDF9"/>
                </a:gs>
              </a:gsLst>
              <a:lin ang="5400000" scaled="0"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/>
                <a:t>경제</a:t>
              </a:r>
              <a:endParaRPr lang="en-US" altLang="ko-KR" sz="1200" b="1" dirty="0" smtClean="0"/>
            </a:p>
            <a:p>
              <a:pPr algn="ctr"/>
              <a:endParaRPr lang="en-US" altLang="ko-KR" sz="1200" b="1" dirty="0" smtClean="0"/>
            </a:p>
            <a:p>
              <a:pPr algn="ctr"/>
              <a:endParaRPr lang="en-US" altLang="ko-KR" sz="1200" b="1" dirty="0" smtClean="0"/>
            </a:p>
            <a:p>
              <a:pPr algn="ctr"/>
              <a:endParaRPr lang="en-US" altLang="ko-KR" sz="1200" b="1" dirty="0" smtClean="0"/>
            </a:p>
          </p:txBody>
        </p:sp>
        <p:sp>
          <p:nvSpPr>
            <p:cNvPr id="19" name="Freeform 5"/>
            <p:cNvSpPr>
              <a:spLocks/>
            </p:cNvSpPr>
            <p:nvPr/>
          </p:nvSpPr>
          <p:spPr bwMode="auto">
            <a:xfrm rot="4350124" flipH="1" flipV="1">
              <a:off x="6588213" y="5295576"/>
              <a:ext cx="509588" cy="884238"/>
            </a:xfrm>
            <a:custGeom>
              <a:avLst/>
              <a:gdLst/>
              <a:ahLst/>
              <a:cxnLst>
                <a:cxn ang="0">
                  <a:pos x="0" y="354"/>
                </a:cxn>
                <a:cxn ang="0">
                  <a:pos x="18" y="252"/>
                </a:cxn>
                <a:cxn ang="0">
                  <a:pos x="78" y="156"/>
                </a:cxn>
                <a:cxn ang="0">
                  <a:pos x="177" y="75"/>
                </a:cxn>
                <a:cxn ang="0">
                  <a:pos x="216" y="48"/>
                </a:cxn>
                <a:cxn ang="0">
                  <a:pos x="156" y="0"/>
                </a:cxn>
                <a:cxn ang="0">
                  <a:pos x="294" y="18"/>
                </a:cxn>
                <a:cxn ang="0">
                  <a:pos x="312" y="132"/>
                </a:cxn>
                <a:cxn ang="0">
                  <a:pos x="264" y="90"/>
                </a:cxn>
                <a:cxn ang="0">
                  <a:pos x="204" y="150"/>
                </a:cxn>
                <a:cxn ang="0">
                  <a:pos x="174" y="228"/>
                </a:cxn>
                <a:cxn ang="0">
                  <a:pos x="180" y="300"/>
                </a:cxn>
                <a:cxn ang="0">
                  <a:pos x="204" y="354"/>
                </a:cxn>
                <a:cxn ang="0">
                  <a:pos x="0" y="354"/>
                </a:cxn>
              </a:cxnLst>
              <a:rect l="0" t="0" r="r" b="b"/>
              <a:pathLst>
                <a:path w="312" h="354">
                  <a:moveTo>
                    <a:pt x="0" y="354"/>
                  </a:moveTo>
                  <a:cubicBezTo>
                    <a:pt x="0" y="354"/>
                    <a:pt x="12" y="288"/>
                    <a:pt x="18" y="252"/>
                  </a:cubicBezTo>
                  <a:cubicBezTo>
                    <a:pt x="24" y="216"/>
                    <a:pt x="51" y="185"/>
                    <a:pt x="78" y="156"/>
                  </a:cubicBezTo>
                  <a:cubicBezTo>
                    <a:pt x="105" y="127"/>
                    <a:pt x="154" y="93"/>
                    <a:pt x="177" y="75"/>
                  </a:cubicBezTo>
                  <a:cubicBezTo>
                    <a:pt x="200" y="57"/>
                    <a:pt x="220" y="61"/>
                    <a:pt x="216" y="48"/>
                  </a:cubicBezTo>
                  <a:lnTo>
                    <a:pt x="156" y="0"/>
                  </a:lnTo>
                  <a:lnTo>
                    <a:pt x="294" y="18"/>
                  </a:lnTo>
                  <a:lnTo>
                    <a:pt x="312" y="132"/>
                  </a:lnTo>
                  <a:lnTo>
                    <a:pt x="264" y="90"/>
                  </a:lnTo>
                  <a:lnTo>
                    <a:pt x="204" y="150"/>
                  </a:lnTo>
                  <a:cubicBezTo>
                    <a:pt x="189" y="173"/>
                    <a:pt x="178" y="203"/>
                    <a:pt x="174" y="228"/>
                  </a:cubicBezTo>
                  <a:cubicBezTo>
                    <a:pt x="170" y="253"/>
                    <a:pt x="175" y="279"/>
                    <a:pt x="180" y="300"/>
                  </a:cubicBezTo>
                  <a:lnTo>
                    <a:pt x="204" y="354"/>
                  </a:lnTo>
                  <a:lnTo>
                    <a:pt x="0" y="354"/>
                  </a:lnTo>
                  <a:close/>
                </a:path>
              </a:pathLst>
            </a:custGeom>
            <a:gradFill rotWithShape="0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0"/>
            </a:gradFill>
            <a:ln w="3175" cmpd="sng">
              <a:noFill/>
              <a:round/>
              <a:headEnd/>
              <a:tailEnd/>
            </a:ln>
            <a:effectLst>
              <a:prstShdw prst="shdw17" dist="12700">
                <a:schemeClr val="bg1"/>
              </a:prst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" name="Freeform 5"/>
            <p:cNvSpPr>
              <a:spLocks/>
            </p:cNvSpPr>
            <p:nvPr/>
          </p:nvSpPr>
          <p:spPr bwMode="auto">
            <a:xfrm rot="19503043" flipH="1" flipV="1">
              <a:off x="8080123" y="3437786"/>
              <a:ext cx="509588" cy="884238"/>
            </a:xfrm>
            <a:custGeom>
              <a:avLst/>
              <a:gdLst/>
              <a:ahLst/>
              <a:cxnLst>
                <a:cxn ang="0">
                  <a:pos x="0" y="354"/>
                </a:cxn>
                <a:cxn ang="0">
                  <a:pos x="18" y="252"/>
                </a:cxn>
                <a:cxn ang="0">
                  <a:pos x="78" y="156"/>
                </a:cxn>
                <a:cxn ang="0">
                  <a:pos x="177" y="75"/>
                </a:cxn>
                <a:cxn ang="0">
                  <a:pos x="216" y="48"/>
                </a:cxn>
                <a:cxn ang="0">
                  <a:pos x="156" y="0"/>
                </a:cxn>
                <a:cxn ang="0">
                  <a:pos x="294" y="18"/>
                </a:cxn>
                <a:cxn ang="0">
                  <a:pos x="312" y="132"/>
                </a:cxn>
                <a:cxn ang="0">
                  <a:pos x="264" y="90"/>
                </a:cxn>
                <a:cxn ang="0">
                  <a:pos x="204" y="150"/>
                </a:cxn>
                <a:cxn ang="0">
                  <a:pos x="174" y="228"/>
                </a:cxn>
                <a:cxn ang="0">
                  <a:pos x="180" y="300"/>
                </a:cxn>
                <a:cxn ang="0">
                  <a:pos x="204" y="354"/>
                </a:cxn>
                <a:cxn ang="0">
                  <a:pos x="0" y="354"/>
                </a:cxn>
              </a:cxnLst>
              <a:rect l="0" t="0" r="r" b="b"/>
              <a:pathLst>
                <a:path w="312" h="354">
                  <a:moveTo>
                    <a:pt x="0" y="354"/>
                  </a:moveTo>
                  <a:cubicBezTo>
                    <a:pt x="0" y="354"/>
                    <a:pt x="12" y="288"/>
                    <a:pt x="18" y="252"/>
                  </a:cubicBezTo>
                  <a:cubicBezTo>
                    <a:pt x="24" y="216"/>
                    <a:pt x="51" y="185"/>
                    <a:pt x="78" y="156"/>
                  </a:cubicBezTo>
                  <a:cubicBezTo>
                    <a:pt x="105" y="127"/>
                    <a:pt x="154" y="93"/>
                    <a:pt x="177" y="75"/>
                  </a:cubicBezTo>
                  <a:cubicBezTo>
                    <a:pt x="200" y="57"/>
                    <a:pt x="220" y="61"/>
                    <a:pt x="216" y="48"/>
                  </a:cubicBezTo>
                  <a:lnTo>
                    <a:pt x="156" y="0"/>
                  </a:lnTo>
                  <a:lnTo>
                    <a:pt x="294" y="18"/>
                  </a:lnTo>
                  <a:lnTo>
                    <a:pt x="312" y="132"/>
                  </a:lnTo>
                  <a:lnTo>
                    <a:pt x="264" y="90"/>
                  </a:lnTo>
                  <a:lnTo>
                    <a:pt x="204" y="150"/>
                  </a:lnTo>
                  <a:cubicBezTo>
                    <a:pt x="189" y="173"/>
                    <a:pt x="178" y="203"/>
                    <a:pt x="174" y="228"/>
                  </a:cubicBezTo>
                  <a:cubicBezTo>
                    <a:pt x="170" y="253"/>
                    <a:pt x="175" y="279"/>
                    <a:pt x="180" y="300"/>
                  </a:cubicBezTo>
                  <a:lnTo>
                    <a:pt x="204" y="354"/>
                  </a:lnTo>
                  <a:lnTo>
                    <a:pt x="0" y="354"/>
                  </a:lnTo>
                  <a:close/>
                </a:path>
              </a:pathLst>
            </a:custGeom>
            <a:gradFill rotWithShape="0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0"/>
            </a:gradFill>
            <a:ln w="3175" cmpd="sng">
              <a:noFill/>
              <a:round/>
              <a:headEnd/>
              <a:tailEnd/>
            </a:ln>
            <a:effectLst>
              <a:prstShdw prst="shdw17" dist="12700">
                <a:schemeClr val="bg1"/>
              </a:prst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" name="Freeform 5"/>
            <p:cNvSpPr>
              <a:spLocks/>
            </p:cNvSpPr>
            <p:nvPr/>
          </p:nvSpPr>
          <p:spPr bwMode="auto">
            <a:xfrm rot="10950465" flipH="1" flipV="1">
              <a:off x="5170985" y="3391354"/>
              <a:ext cx="509588" cy="884481"/>
            </a:xfrm>
            <a:custGeom>
              <a:avLst/>
              <a:gdLst/>
              <a:ahLst/>
              <a:cxnLst>
                <a:cxn ang="0">
                  <a:pos x="0" y="354"/>
                </a:cxn>
                <a:cxn ang="0">
                  <a:pos x="18" y="252"/>
                </a:cxn>
                <a:cxn ang="0">
                  <a:pos x="78" y="156"/>
                </a:cxn>
                <a:cxn ang="0">
                  <a:pos x="177" y="75"/>
                </a:cxn>
                <a:cxn ang="0">
                  <a:pos x="216" y="48"/>
                </a:cxn>
                <a:cxn ang="0">
                  <a:pos x="156" y="0"/>
                </a:cxn>
                <a:cxn ang="0">
                  <a:pos x="294" y="18"/>
                </a:cxn>
                <a:cxn ang="0">
                  <a:pos x="312" y="132"/>
                </a:cxn>
                <a:cxn ang="0">
                  <a:pos x="264" y="90"/>
                </a:cxn>
                <a:cxn ang="0">
                  <a:pos x="204" y="150"/>
                </a:cxn>
                <a:cxn ang="0">
                  <a:pos x="174" y="228"/>
                </a:cxn>
                <a:cxn ang="0">
                  <a:pos x="180" y="300"/>
                </a:cxn>
                <a:cxn ang="0">
                  <a:pos x="204" y="354"/>
                </a:cxn>
                <a:cxn ang="0">
                  <a:pos x="0" y="354"/>
                </a:cxn>
              </a:cxnLst>
              <a:rect l="0" t="0" r="r" b="b"/>
              <a:pathLst>
                <a:path w="312" h="354">
                  <a:moveTo>
                    <a:pt x="0" y="354"/>
                  </a:moveTo>
                  <a:cubicBezTo>
                    <a:pt x="0" y="354"/>
                    <a:pt x="12" y="288"/>
                    <a:pt x="18" y="252"/>
                  </a:cubicBezTo>
                  <a:cubicBezTo>
                    <a:pt x="24" y="216"/>
                    <a:pt x="51" y="185"/>
                    <a:pt x="78" y="156"/>
                  </a:cubicBezTo>
                  <a:cubicBezTo>
                    <a:pt x="105" y="127"/>
                    <a:pt x="154" y="93"/>
                    <a:pt x="177" y="75"/>
                  </a:cubicBezTo>
                  <a:cubicBezTo>
                    <a:pt x="200" y="57"/>
                    <a:pt x="220" y="61"/>
                    <a:pt x="216" y="48"/>
                  </a:cubicBezTo>
                  <a:lnTo>
                    <a:pt x="156" y="0"/>
                  </a:lnTo>
                  <a:lnTo>
                    <a:pt x="294" y="18"/>
                  </a:lnTo>
                  <a:lnTo>
                    <a:pt x="312" y="132"/>
                  </a:lnTo>
                  <a:lnTo>
                    <a:pt x="264" y="90"/>
                  </a:lnTo>
                  <a:lnTo>
                    <a:pt x="204" y="150"/>
                  </a:lnTo>
                  <a:cubicBezTo>
                    <a:pt x="189" y="173"/>
                    <a:pt x="178" y="203"/>
                    <a:pt x="174" y="228"/>
                  </a:cubicBezTo>
                  <a:cubicBezTo>
                    <a:pt x="170" y="253"/>
                    <a:pt x="175" y="279"/>
                    <a:pt x="180" y="300"/>
                  </a:cubicBezTo>
                  <a:lnTo>
                    <a:pt x="204" y="354"/>
                  </a:lnTo>
                  <a:lnTo>
                    <a:pt x="0" y="354"/>
                  </a:lnTo>
                  <a:close/>
                </a:path>
              </a:pathLst>
            </a:custGeom>
            <a:gradFill rotWithShape="0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0"/>
            </a:gradFill>
            <a:ln w="3175" cmpd="sng">
              <a:noFill/>
              <a:round/>
              <a:headEnd/>
              <a:tailEnd/>
            </a:ln>
            <a:effectLst>
              <a:prstShdw prst="shdw17" dist="12700">
                <a:schemeClr val="bg1"/>
              </a:prst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875877" y="3754170"/>
              <a:ext cx="1930082" cy="477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b="1" dirty="0" smtClean="0">
                  <a:solidFill>
                    <a:schemeClr val="accent3">
                      <a:lumMod val="50000"/>
                    </a:schemeClr>
                  </a:solidFill>
                </a:rPr>
                <a:t>글로벌</a:t>
              </a:r>
              <a:r>
                <a:rPr lang="en-US" altLang="ko-KR" sz="1400" b="1" dirty="0" smtClean="0">
                  <a:solidFill>
                    <a:schemeClr val="accent3">
                      <a:lumMod val="50000"/>
                    </a:schemeClr>
                  </a:solidFill>
                </a:rPr>
                <a:t>5</a:t>
              </a:r>
              <a:r>
                <a:rPr lang="ko-KR" altLang="en-US" sz="1400" b="1" dirty="0" smtClean="0">
                  <a:solidFill>
                    <a:schemeClr val="accent3">
                      <a:lumMod val="50000"/>
                    </a:schemeClr>
                  </a:solidFill>
                </a:rPr>
                <a:t>대</a:t>
              </a:r>
              <a:endParaRPr lang="en-US" altLang="ko-KR" sz="1400" b="1" dirty="0" smtClean="0">
                <a:solidFill>
                  <a:schemeClr val="accent3">
                    <a:lumMod val="50000"/>
                  </a:schemeClr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accent3">
                      <a:lumMod val="50000"/>
                    </a:schemeClr>
                  </a:solidFill>
                </a:rPr>
                <a:t>녹색강국 도약</a:t>
              </a:r>
              <a:endParaRPr lang="ko-KR" altLang="en-US" sz="1400" b="1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23761" y="2937106"/>
              <a:ext cx="2071702" cy="5052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Font typeface="Arial" pitchFamily="34" charset="0"/>
                <a:buChar char="•"/>
              </a:pPr>
              <a:r>
                <a:rPr lang="ko-KR" altLang="en-US" sz="1000" b="1" dirty="0" smtClean="0"/>
                <a:t> </a:t>
              </a:r>
              <a:r>
                <a:rPr lang="ko-KR" altLang="en-US" sz="1000" b="1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선진국 대비 기술수준</a:t>
              </a:r>
              <a:endParaRPr lang="en-US" altLang="ko-KR" sz="1000" b="1" dirty="0" smtClean="0">
                <a:solidFill>
                  <a:schemeClr val="tx1">
                    <a:lumMod val="50000"/>
                  </a:schemeClr>
                </a:solidFill>
                <a:latin typeface="Arial" charset="0"/>
              </a:endParaRPr>
            </a:p>
            <a:p>
              <a:r>
                <a:rPr lang="en-US" altLang="ko-KR" sz="1000" b="1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   90%</a:t>
              </a:r>
              <a:r>
                <a:rPr lang="ko-KR" altLang="en-US" sz="1000" b="1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달성</a:t>
              </a:r>
              <a:endParaRPr lang="en-US" altLang="ko-KR" sz="1000" b="1" dirty="0" smtClean="0">
                <a:solidFill>
                  <a:schemeClr val="tx1">
                    <a:lumMod val="50000"/>
                  </a:schemeClr>
                </a:solidFill>
                <a:latin typeface="Arial" charset="0"/>
              </a:endParaRPr>
            </a:p>
            <a:p>
              <a:pPr>
                <a:buFont typeface="Arial" pitchFamily="34" charset="0"/>
                <a:buChar char="•"/>
              </a:pPr>
              <a:r>
                <a:rPr lang="en-US" altLang="ko-KR" sz="1000" b="1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 </a:t>
              </a:r>
              <a:r>
                <a:rPr lang="ko-KR" altLang="en-US" sz="1000" b="1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세계</a:t>
              </a:r>
              <a:r>
                <a:rPr lang="en-US" altLang="ko-KR" sz="1000" b="1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1</a:t>
              </a:r>
              <a:r>
                <a:rPr lang="ko-KR" altLang="en-US" sz="1000" b="1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위 기술 </a:t>
              </a:r>
              <a:r>
                <a:rPr lang="en-US" altLang="ko-KR" sz="1000" b="1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10</a:t>
              </a:r>
              <a:r>
                <a:rPr lang="ko-KR" altLang="en-US" sz="1000" b="1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개 개발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198268" y="4765876"/>
              <a:ext cx="2329403" cy="785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Font typeface="Arial" pitchFamily="34" charset="0"/>
                <a:buChar char="•"/>
              </a:pPr>
              <a:r>
                <a:rPr lang="ko-KR" altLang="en-US" sz="1000" b="1" dirty="0" smtClean="0"/>
                <a:t> 해외 녹색시장 점유율 </a:t>
              </a:r>
              <a:r>
                <a:rPr lang="en-US" altLang="ko-KR" sz="1000" b="1" dirty="0" smtClean="0"/>
                <a:t>7% </a:t>
              </a:r>
            </a:p>
            <a:p>
              <a:r>
                <a:rPr lang="en-US" altLang="ko-KR" sz="1000" b="1" dirty="0" smtClean="0"/>
                <a:t>  </a:t>
              </a:r>
              <a:r>
                <a:rPr lang="ko-KR" altLang="en-US" sz="1000" b="1" dirty="0" smtClean="0"/>
                <a:t>확대</a:t>
              </a:r>
              <a:endParaRPr lang="en-US" altLang="ko-KR" sz="1000" b="1" dirty="0" smtClean="0"/>
            </a:p>
            <a:p>
              <a:pPr>
                <a:buFont typeface="Arial" pitchFamily="34" charset="0"/>
                <a:buChar char="•"/>
              </a:pPr>
              <a:r>
                <a:rPr lang="ko-KR" altLang="en-US" sz="1000" b="1" dirty="0" smtClean="0"/>
                <a:t> 사회</a:t>
              </a:r>
              <a:r>
                <a:rPr lang="en-US" altLang="en-US" sz="1000" b="1" dirty="0" smtClean="0"/>
                <a:t> · </a:t>
              </a:r>
              <a:r>
                <a:rPr lang="ko-KR" altLang="en-US" sz="1000" b="1" dirty="0" err="1" smtClean="0"/>
                <a:t>경제적비용</a:t>
              </a:r>
              <a:r>
                <a:rPr lang="ko-KR" altLang="en-US" sz="1000" b="1" dirty="0" smtClean="0"/>
                <a:t> </a:t>
              </a:r>
              <a:r>
                <a:rPr lang="en-US" altLang="ko-KR" sz="1000" b="1" dirty="0" smtClean="0"/>
                <a:t>3~5% </a:t>
              </a:r>
            </a:p>
            <a:p>
              <a:r>
                <a:rPr lang="en-US" altLang="ko-KR" sz="1000" b="1" dirty="0" smtClean="0"/>
                <a:t>  </a:t>
              </a:r>
              <a:r>
                <a:rPr lang="ko-KR" altLang="en-US" sz="1000" b="1" dirty="0" smtClean="0"/>
                <a:t>저감</a:t>
              </a:r>
              <a:endParaRPr lang="en-US" altLang="ko-KR" sz="1000" b="1" dirty="0" smtClean="0"/>
            </a:p>
            <a:p>
              <a:pPr>
                <a:buFont typeface="Arial" pitchFamily="34" charset="0"/>
                <a:buChar char="•"/>
              </a:pPr>
              <a:r>
                <a:rPr lang="en-US" altLang="en-US" sz="1000" b="1" dirty="0" smtClean="0"/>
                <a:t> </a:t>
              </a:r>
              <a:r>
                <a:rPr lang="ko-KR" altLang="en-US" sz="1000" b="1" dirty="0" smtClean="0"/>
                <a:t>글로벌대표기업 </a:t>
              </a:r>
              <a:r>
                <a:rPr lang="en-US" altLang="ko-KR" sz="1000" b="1" dirty="0" smtClean="0"/>
                <a:t>5</a:t>
              </a:r>
              <a:r>
                <a:rPr lang="ko-KR" altLang="en-US" sz="1000" b="1" dirty="0" smtClean="0"/>
                <a:t>개 육성</a:t>
              </a:r>
              <a:endParaRPr lang="en-US" altLang="en-US" sz="1000" b="1" dirty="0" smtClean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439312" y="4865932"/>
              <a:ext cx="2286015" cy="5052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Font typeface="Arial" pitchFamily="34" charset="0"/>
                <a:buChar char="•"/>
              </a:pPr>
              <a:r>
                <a:rPr lang="ko-KR" altLang="en-US" sz="1000" b="1" dirty="0" smtClean="0"/>
                <a:t> 온실가스 감축 목표 </a:t>
              </a:r>
              <a:r>
                <a:rPr lang="en-US" altLang="ko-KR" sz="1000" b="1" dirty="0" smtClean="0"/>
                <a:t>30%</a:t>
              </a:r>
            </a:p>
            <a:p>
              <a:r>
                <a:rPr lang="en-US" altLang="ko-KR" sz="1000" b="1" dirty="0" smtClean="0"/>
                <a:t>  </a:t>
              </a:r>
              <a:r>
                <a:rPr lang="ko-KR" altLang="en-US" sz="1000" b="1" dirty="0" smtClean="0"/>
                <a:t>이상저감</a:t>
              </a:r>
              <a:endParaRPr lang="en-US" altLang="ko-KR" sz="1000" b="1" dirty="0" smtClean="0"/>
            </a:p>
            <a:p>
              <a:pPr>
                <a:buFont typeface="Arial" pitchFamily="34" charset="0"/>
                <a:buChar char="•"/>
              </a:pPr>
              <a:r>
                <a:rPr lang="en-US" sz="1000" b="1" dirty="0" smtClean="0"/>
                <a:t> </a:t>
              </a:r>
              <a:r>
                <a:rPr lang="ko-KR" altLang="en-US" sz="1000" b="1" dirty="0" smtClean="0"/>
                <a:t>삶의 질 지표 </a:t>
              </a:r>
              <a:r>
                <a:rPr lang="en-US" altLang="ko-KR" sz="1000" b="1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20% </a:t>
              </a:r>
              <a:r>
                <a:rPr lang="ko-KR" altLang="en-US" sz="1000" b="1" dirty="0" smtClean="0">
                  <a:solidFill>
                    <a:schemeClr val="tx1">
                      <a:lumMod val="50000"/>
                    </a:schemeClr>
                  </a:solidFill>
                  <a:latin typeface="Arial" charset="0"/>
                </a:rPr>
                <a:t>개선</a:t>
              </a:r>
              <a:endParaRPr lang="en-US" altLang="en-US" sz="1000" b="1" dirty="0" smtClean="0">
                <a:solidFill>
                  <a:schemeClr val="tx1">
                    <a:lumMod val="50000"/>
                  </a:schemeClr>
                </a:solidFill>
                <a:latin typeface="Arial" charset="0"/>
              </a:endParaRPr>
            </a:p>
          </p:txBody>
        </p:sp>
      </p:grpSp>
      <p:grpSp>
        <p:nvGrpSpPr>
          <p:cNvPr id="67" name="그룹 28"/>
          <p:cNvGrpSpPr/>
          <p:nvPr/>
        </p:nvGrpSpPr>
        <p:grpSpPr>
          <a:xfrm>
            <a:off x="1263490" y="1884332"/>
            <a:ext cx="594890" cy="155231"/>
            <a:chOff x="2628546" y="1966998"/>
            <a:chExt cx="1012797" cy="200529"/>
          </a:xfrm>
        </p:grpSpPr>
        <p:sp>
          <p:nvSpPr>
            <p:cNvPr id="101" name="Rectangle 22"/>
            <p:cNvSpPr>
              <a:spLocks noChangeArrowheads="1"/>
            </p:cNvSpPr>
            <p:nvPr/>
          </p:nvSpPr>
          <p:spPr bwMode="auto">
            <a:xfrm>
              <a:off x="2628546" y="2004759"/>
              <a:ext cx="306449" cy="162768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12700" algn="ctr">
              <a:noFill/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l"/>
              <a:endParaRPr lang="ko-KR" altLang="en-US" sz="2800" b="1">
                <a:solidFill>
                  <a:schemeClr val="tx1">
                    <a:lumMod val="50000"/>
                  </a:schemeClr>
                </a:solidFill>
              </a:endParaRPr>
            </a:p>
          </p:txBody>
        </p:sp>
        <p:sp>
          <p:nvSpPr>
            <p:cNvPr id="102" name="Text Box 23"/>
            <p:cNvSpPr txBox="1">
              <a:spLocks noChangeArrowheads="1"/>
            </p:cNvSpPr>
            <p:nvPr/>
          </p:nvSpPr>
          <p:spPr bwMode="auto">
            <a:xfrm>
              <a:off x="2977801" y="1966998"/>
              <a:ext cx="663542" cy="16928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ko-KR" altLang="en-US" sz="1100" b="1" dirty="0" smtClean="0">
                  <a:solidFill>
                    <a:schemeClr val="tx1">
                      <a:lumMod val="50000"/>
                    </a:schemeClr>
                  </a:solidFill>
                  <a:ea typeface="돋움체" pitchFamily="49" charset="-127"/>
                </a:rPr>
                <a:t>교통</a:t>
              </a:r>
              <a:endParaRPr lang="en-US" altLang="ko-KR" sz="1100" b="1" dirty="0" smtClean="0">
                <a:solidFill>
                  <a:schemeClr val="tx1">
                    <a:lumMod val="50000"/>
                  </a:schemeClr>
                </a:solidFill>
                <a:ea typeface="돋움체" pitchFamily="49" charset="-127"/>
              </a:endParaRPr>
            </a:p>
          </p:txBody>
        </p:sp>
      </p:grpSp>
      <p:grpSp>
        <p:nvGrpSpPr>
          <p:cNvPr id="68" name="그룹 31"/>
          <p:cNvGrpSpPr/>
          <p:nvPr/>
        </p:nvGrpSpPr>
        <p:grpSpPr>
          <a:xfrm>
            <a:off x="428596" y="1880224"/>
            <a:ext cx="4189267" cy="4263422"/>
            <a:chOff x="475641" y="1945981"/>
            <a:chExt cx="6929485" cy="4363339"/>
          </a:xfrm>
        </p:grpSpPr>
        <p:grpSp>
          <p:nvGrpSpPr>
            <p:cNvPr id="74" name="그룹 22"/>
            <p:cNvGrpSpPr/>
            <p:nvPr/>
          </p:nvGrpSpPr>
          <p:grpSpPr>
            <a:xfrm>
              <a:off x="475641" y="1945981"/>
              <a:ext cx="6929485" cy="4363339"/>
              <a:chOff x="475641" y="1945981"/>
              <a:chExt cx="6929485" cy="4363339"/>
            </a:xfrm>
          </p:grpSpPr>
          <p:graphicFrame>
            <p:nvGraphicFramePr>
              <p:cNvPr id="83" name="차트 82"/>
              <p:cNvGraphicFramePr/>
              <p:nvPr/>
            </p:nvGraphicFramePr>
            <p:xfrm>
              <a:off x="475641" y="2141922"/>
              <a:ext cx="6929485" cy="407795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  <p:sp>
            <p:nvSpPr>
              <p:cNvPr id="84" name="Text Box 23"/>
              <p:cNvSpPr txBox="1">
                <a:spLocks noChangeArrowheads="1"/>
              </p:cNvSpPr>
              <p:nvPr/>
            </p:nvSpPr>
            <p:spPr bwMode="auto">
              <a:xfrm>
                <a:off x="830139" y="4700849"/>
                <a:ext cx="699741" cy="245272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ko-KR" sz="1100" b="1" i="1" dirty="0">
                    <a:solidFill>
                      <a:schemeClr val="tx1">
                        <a:lumMod val="50000"/>
                      </a:schemeClr>
                    </a:solidFill>
                    <a:ea typeface="돋움체" pitchFamily="49" charset="-127"/>
                  </a:rPr>
                  <a:t>5,750</a:t>
                </a:r>
              </a:p>
            </p:txBody>
          </p:sp>
          <p:sp>
            <p:nvSpPr>
              <p:cNvPr id="85" name="Text Box 26"/>
              <p:cNvSpPr txBox="1">
                <a:spLocks noChangeArrowheads="1"/>
              </p:cNvSpPr>
              <p:nvPr/>
            </p:nvSpPr>
            <p:spPr bwMode="auto">
              <a:xfrm>
                <a:off x="1657300" y="4627737"/>
                <a:ext cx="796924" cy="232770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ko-KR" sz="1100" b="1" i="1" dirty="0" smtClean="0">
                    <a:solidFill>
                      <a:schemeClr val="tx1">
                        <a:lumMod val="50000"/>
                      </a:schemeClr>
                    </a:solidFill>
                    <a:ea typeface="돋움체" pitchFamily="49" charset="-127"/>
                  </a:rPr>
                  <a:t>6,161</a:t>
                </a:r>
                <a:endParaRPr lang="en-US" altLang="ko-KR" sz="1100" b="1" i="1" dirty="0">
                  <a:solidFill>
                    <a:schemeClr val="tx1">
                      <a:lumMod val="50000"/>
                    </a:schemeClr>
                  </a:solidFill>
                  <a:ea typeface="돋움체" pitchFamily="49" charset="-127"/>
                </a:endParaRPr>
              </a:p>
            </p:txBody>
          </p:sp>
          <p:sp>
            <p:nvSpPr>
              <p:cNvPr id="86" name="Text Box 27"/>
              <p:cNvSpPr txBox="1">
                <a:spLocks noChangeArrowheads="1"/>
              </p:cNvSpPr>
              <p:nvPr/>
            </p:nvSpPr>
            <p:spPr bwMode="auto">
              <a:xfrm>
                <a:off x="5738818" y="1971273"/>
                <a:ext cx="1463840" cy="213617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>
                  <a:spcBef>
                    <a:spcPct val="50000"/>
                  </a:spcBef>
                </a:pPr>
                <a:r>
                  <a:rPr lang="en-US" altLang="ko-KR" sz="1050" dirty="0">
                    <a:solidFill>
                      <a:schemeClr val="tx1">
                        <a:lumMod val="50000"/>
                      </a:schemeClr>
                    </a:solidFill>
                    <a:ea typeface="돋움체" pitchFamily="49" charset="-127"/>
                  </a:rPr>
                  <a:t>(</a:t>
                </a:r>
                <a:r>
                  <a:rPr lang="ko-KR" altLang="en-US" sz="1050" b="1" dirty="0">
                    <a:solidFill>
                      <a:schemeClr val="tx1">
                        <a:lumMod val="50000"/>
                      </a:schemeClr>
                    </a:solidFill>
                    <a:ea typeface="돋움체" pitchFamily="49" charset="-127"/>
                  </a:rPr>
                  <a:t>단위</a:t>
                </a:r>
                <a:r>
                  <a:rPr lang="en-US" altLang="ko-KR" sz="1050" b="1" dirty="0">
                    <a:solidFill>
                      <a:schemeClr val="tx1">
                        <a:lumMod val="50000"/>
                      </a:schemeClr>
                    </a:solidFill>
                    <a:ea typeface="돋움체" pitchFamily="49" charset="-127"/>
                  </a:rPr>
                  <a:t>: </a:t>
                </a:r>
                <a:r>
                  <a:rPr lang="ko-KR" altLang="en-US" sz="1050" b="1" dirty="0" err="1">
                    <a:solidFill>
                      <a:schemeClr val="tx1">
                        <a:lumMod val="50000"/>
                      </a:schemeClr>
                    </a:solidFill>
                    <a:ea typeface="돋움체" pitchFamily="49" charset="-127"/>
                  </a:rPr>
                  <a:t>억원</a:t>
                </a:r>
                <a:r>
                  <a:rPr lang="en-US" altLang="ko-KR" sz="1050" dirty="0">
                    <a:solidFill>
                      <a:schemeClr val="tx1">
                        <a:lumMod val="50000"/>
                      </a:schemeClr>
                    </a:solidFill>
                    <a:ea typeface="돋움체" pitchFamily="49" charset="-127"/>
                  </a:rPr>
                  <a:t>)</a:t>
                </a:r>
              </a:p>
            </p:txBody>
          </p:sp>
          <p:sp>
            <p:nvSpPr>
              <p:cNvPr id="87" name="Text Box 28"/>
              <p:cNvSpPr txBox="1">
                <a:spLocks noChangeArrowheads="1"/>
              </p:cNvSpPr>
              <p:nvPr/>
            </p:nvSpPr>
            <p:spPr bwMode="auto">
              <a:xfrm>
                <a:off x="2484461" y="4554625"/>
                <a:ext cx="723901" cy="232770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ko-KR" sz="1100" b="1" i="1" dirty="0">
                    <a:solidFill>
                      <a:schemeClr val="tx1">
                        <a:lumMod val="50000"/>
                      </a:schemeClr>
                    </a:solidFill>
                    <a:ea typeface="돋움체" pitchFamily="49" charset="-127"/>
                  </a:rPr>
                  <a:t>6,957</a:t>
                </a:r>
              </a:p>
            </p:txBody>
          </p:sp>
          <p:sp>
            <p:nvSpPr>
              <p:cNvPr id="88" name="Text Box 29"/>
              <p:cNvSpPr txBox="1">
                <a:spLocks noChangeArrowheads="1"/>
              </p:cNvSpPr>
              <p:nvPr/>
            </p:nvSpPr>
            <p:spPr bwMode="auto">
              <a:xfrm>
                <a:off x="3311623" y="4335288"/>
                <a:ext cx="727075" cy="232770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ko-KR" sz="1100" b="1" i="1" dirty="0" smtClean="0">
                    <a:solidFill>
                      <a:schemeClr val="tx1">
                        <a:lumMod val="50000"/>
                      </a:schemeClr>
                    </a:solidFill>
                    <a:ea typeface="돋움체" pitchFamily="49" charset="-127"/>
                  </a:rPr>
                  <a:t>7,959</a:t>
                </a:r>
                <a:endParaRPr lang="en-US" altLang="ko-KR" sz="1100" b="1" i="1" dirty="0">
                  <a:solidFill>
                    <a:schemeClr val="tx1">
                      <a:lumMod val="50000"/>
                    </a:schemeClr>
                  </a:solidFill>
                  <a:ea typeface="돋움체" pitchFamily="49" charset="-127"/>
                </a:endParaRPr>
              </a:p>
            </p:txBody>
          </p:sp>
          <p:sp>
            <p:nvSpPr>
              <p:cNvPr id="89" name="Text Box 30"/>
              <p:cNvSpPr txBox="1">
                <a:spLocks noChangeArrowheads="1"/>
              </p:cNvSpPr>
              <p:nvPr/>
            </p:nvSpPr>
            <p:spPr bwMode="auto">
              <a:xfrm>
                <a:off x="4138784" y="4189064"/>
                <a:ext cx="738187" cy="232770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ko-KR" sz="1100" b="1" i="1" dirty="0" smtClean="0">
                    <a:solidFill>
                      <a:schemeClr val="tx1">
                        <a:lumMod val="50000"/>
                      </a:schemeClr>
                    </a:solidFill>
                    <a:ea typeface="돋움체" pitchFamily="49" charset="-127"/>
                  </a:rPr>
                  <a:t>9,106</a:t>
                </a:r>
                <a:endParaRPr lang="en-US" altLang="ko-KR" sz="1100" b="1" i="1" dirty="0">
                  <a:solidFill>
                    <a:schemeClr val="tx1">
                      <a:lumMod val="50000"/>
                    </a:schemeClr>
                  </a:solidFill>
                  <a:ea typeface="돋움체" pitchFamily="49" charset="-127"/>
                </a:endParaRPr>
              </a:p>
            </p:txBody>
          </p:sp>
          <p:sp>
            <p:nvSpPr>
              <p:cNvPr id="90" name="Line 77"/>
              <p:cNvSpPr>
                <a:spLocks noChangeShapeType="1"/>
              </p:cNvSpPr>
              <p:nvPr/>
            </p:nvSpPr>
            <p:spPr bwMode="auto">
              <a:xfrm flipV="1">
                <a:off x="873094" y="4269581"/>
                <a:ext cx="1597025" cy="377825"/>
              </a:xfrm>
              <a:prstGeom prst="line">
                <a:avLst/>
              </a:prstGeom>
              <a:noFill/>
              <a:ln w="28575">
                <a:solidFill>
                  <a:srgbClr val="FFCC00"/>
                </a:solidFill>
                <a:round/>
                <a:headEnd/>
                <a:tailEnd type="triangle" w="med" len="med"/>
              </a:ln>
            </p:spPr>
            <p:txBody>
              <a:bodyPr wrap="none" lIns="0" tIns="0" rIns="0" bIns="0" anchor="ctr"/>
              <a:lstStyle/>
              <a:p>
                <a:endParaRPr lang="ko-KR" altLang="en-US"/>
              </a:p>
            </p:txBody>
          </p:sp>
          <p:sp>
            <p:nvSpPr>
              <p:cNvPr id="91" name="Text Box 24"/>
              <p:cNvSpPr txBox="1">
                <a:spLocks noChangeArrowheads="1"/>
              </p:cNvSpPr>
              <p:nvPr/>
            </p:nvSpPr>
            <p:spPr bwMode="auto">
              <a:xfrm rot="20682639">
                <a:off x="941556" y="4195841"/>
                <a:ext cx="1404843" cy="232771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ko-KR" sz="1100" b="1" i="1" dirty="0">
                    <a:solidFill>
                      <a:srgbClr val="CC0000"/>
                    </a:solidFill>
                    <a:ea typeface="돋움체" pitchFamily="49" charset="-127"/>
                  </a:rPr>
                  <a:t>CAGR=10%</a:t>
                </a:r>
              </a:p>
            </p:txBody>
          </p:sp>
          <p:sp>
            <p:nvSpPr>
              <p:cNvPr id="92" name="Rectangle 22"/>
              <p:cNvSpPr>
                <a:spLocks noChangeArrowheads="1"/>
              </p:cNvSpPr>
              <p:nvPr/>
            </p:nvSpPr>
            <p:spPr bwMode="auto">
              <a:xfrm>
                <a:off x="770946" y="1979416"/>
                <a:ext cx="297739" cy="12895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 algn="ctr">
                <a:noFill/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/>
              <a:p>
                <a:pPr algn="l"/>
                <a:endParaRPr lang="ko-KR" altLang="en-US" sz="2800" b="1">
                  <a:solidFill>
                    <a:schemeClr val="tx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3" name="Text Box 23"/>
              <p:cNvSpPr txBox="1">
                <a:spLocks noChangeArrowheads="1"/>
              </p:cNvSpPr>
              <p:nvPr/>
            </p:nvSpPr>
            <p:spPr bwMode="auto">
              <a:xfrm>
                <a:off x="1125554" y="1945981"/>
                <a:ext cx="663546" cy="169277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ko-KR" altLang="en-US" sz="1100" b="1" dirty="0" smtClean="0">
                    <a:solidFill>
                      <a:schemeClr val="tx1">
                        <a:lumMod val="50000"/>
                      </a:schemeClr>
                    </a:solidFill>
                    <a:ea typeface="돋움체" pitchFamily="49" charset="-127"/>
                  </a:rPr>
                  <a:t>건설</a:t>
                </a:r>
                <a:endParaRPr lang="en-US" altLang="ko-KR" sz="1100" b="1" dirty="0" smtClean="0">
                  <a:solidFill>
                    <a:schemeClr val="tx1">
                      <a:lumMod val="50000"/>
                    </a:schemeClr>
                  </a:solidFill>
                  <a:ea typeface="돋움체" pitchFamily="49" charset="-127"/>
                </a:endParaRPr>
              </a:p>
            </p:txBody>
          </p:sp>
          <p:sp>
            <p:nvSpPr>
              <p:cNvPr id="94" name="Rectangle 24"/>
              <p:cNvSpPr>
                <a:spLocks noChangeArrowheads="1"/>
              </p:cNvSpPr>
              <p:nvPr/>
            </p:nvSpPr>
            <p:spPr bwMode="auto">
              <a:xfrm>
                <a:off x="2913897" y="1980607"/>
                <a:ext cx="297739" cy="128953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12700" algn="ctr">
                <a:noFill/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/>
              <a:p>
                <a:pPr algn="l"/>
                <a:endParaRPr lang="ko-KR" altLang="en-US" sz="2800" b="1">
                  <a:solidFill>
                    <a:schemeClr val="tx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5" name="Text Box 25"/>
              <p:cNvSpPr txBox="1">
                <a:spLocks noChangeArrowheads="1"/>
              </p:cNvSpPr>
              <p:nvPr/>
            </p:nvSpPr>
            <p:spPr bwMode="auto">
              <a:xfrm>
                <a:off x="3294768" y="1945981"/>
                <a:ext cx="663546" cy="169277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ko-KR" altLang="en-US" sz="1100" b="1" dirty="0" smtClean="0">
                    <a:solidFill>
                      <a:schemeClr val="tx1">
                        <a:lumMod val="50000"/>
                      </a:schemeClr>
                    </a:solidFill>
                    <a:ea typeface="돋움체" pitchFamily="49" charset="-127"/>
                  </a:rPr>
                  <a:t>해양</a:t>
                </a:r>
                <a:endParaRPr lang="ko-KR" altLang="en-US" sz="1100" b="1" dirty="0">
                  <a:solidFill>
                    <a:schemeClr val="tx1">
                      <a:lumMod val="50000"/>
                    </a:schemeClr>
                  </a:solidFill>
                  <a:ea typeface="돋움체" pitchFamily="49" charset="-127"/>
                </a:endParaRPr>
              </a:p>
            </p:txBody>
          </p:sp>
          <p:sp>
            <p:nvSpPr>
              <p:cNvPr id="96" name="Text Box 31"/>
              <p:cNvSpPr txBox="1">
                <a:spLocks noChangeArrowheads="1"/>
              </p:cNvSpPr>
              <p:nvPr/>
            </p:nvSpPr>
            <p:spPr bwMode="auto">
              <a:xfrm>
                <a:off x="4965946" y="4042840"/>
                <a:ext cx="824684" cy="238388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ko-KR" sz="1100" b="1" i="1" dirty="0" smtClean="0">
                    <a:solidFill>
                      <a:schemeClr val="tx1">
                        <a:lumMod val="50000"/>
                      </a:schemeClr>
                    </a:solidFill>
                    <a:ea typeface="돋움체" pitchFamily="49" charset="-127"/>
                  </a:rPr>
                  <a:t>10,417</a:t>
                </a:r>
                <a:endParaRPr lang="en-US" altLang="ko-KR" sz="1100" b="1" i="1" dirty="0">
                  <a:solidFill>
                    <a:schemeClr val="tx1">
                      <a:lumMod val="50000"/>
                    </a:schemeClr>
                  </a:solidFill>
                  <a:ea typeface="돋움체" pitchFamily="49" charset="-127"/>
                </a:endParaRPr>
              </a:p>
            </p:txBody>
          </p:sp>
          <p:sp>
            <p:nvSpPr>
              <p:cNvPr id="97" name="Text Box 24"/>
              <p:cNvSpPr txBox="1">
                <a:spLocks noChangeArrowheads="1"/>
              </p:cNvSpPr>
              <p:nvPr/>
            </p:nvSpPr>
            <p:spPr bwMode="auto">
              <a:xfrm rot="20098218">
                <a:off x="3988338" y="2877581"/>
                <a:ext cx="1951036" cy="275094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ko-KR" sz="1100" b="1" i="1" dirty="0" smtClean="0">
                    <a:solidFill>
                      <a:srgbClr val="CC0000"/>
                    </a:solidFill>
                    <a:ea typeface="돋움체" pitchFamily="49" charset="-127"/>
                  </a:rPr>
                  <a:t>CAGR=14.4</a:t>
                </a:r>
                <a:r>
                  <a:rPr lang="en-US" altLang="ko-KR" sz="1300" b="1" i="1" dirty="0" smtClean="0">
                    <a:solidFill>
                      <a:srgbClr val="CC0000"/>
                    </a:solidFill>
                    <a:ea typeface="돋움체" pitchFamily="49" charset="-127"/>
                  </a:rPr>
                  <a:t>%</a:t>
                </a:r>
                <a:endParaRPr lang="en-US" altLang="ko-KR" sz="1300" b="1" i="1" dirty="0">
                  <a:solidFill>
                    <a:srgbClr val="CC0000"/>
                  </a:solidFill>
                  <a:ea typeface="돋움체" pitchFamily="49" charset="-127"/>
                </a:endParaRPr>
              </a:p>
            </p:txBody>
          </p:sp>
          <p:sp>
            <p:nvSpPr>
              <p:cNvPr id="98" name="Line 77"/>
              <p:cNvSpPr>
                <a:spLocks noChangeShapeType="1"/>
              </p:cNvSpPr>
              <p:nvPr/>
            </p:nvSpPr>
            <p:spPr bwMode="auto">
              <a:xfrm flipV="1">
                <a:off x="2792760" y="2564904"/>
                <a:ext cx="3600400" cy="1656184"/>
              </a:xfrm>
              <a:prstGeom prst="line">
                <a:avLst/>
              </a:prstGeom>
              <a:noFill/>
              <a:ln w="28575">
                <a:solidFill>
                  <a:srgbClr val="FFCC00"/>
                </a:solidFill>
                <a:round/>
                <a:headEnd/>
                <a:tailEnd type="triangle" w="med" len="med"/>
              </a:ln>
            </p:spPr>
            <p:txBody>
              <a:bodyPr wrap="none" lIns="0" tIns="0" rIns="0" bIns="0" anchor="ctr"/>
              <a:lstStyle/>
              <a:p>
                <a:endParaRPr lang="ko-KR" altLang="en-US"/>
              </a:p>
            </p:txBody>
          </p:sp>
          <p:sp>
            <p:nvSpPr>
              <p:cNvPr id="99" name="Text Box 31"/>
              <p:cNvSpPr txBox="1">
                <a:spLocks noChangeArrowheads="1"/>
              </p:cNvSpPr>
              <p:nvPr/>
            </p:nvSpPr>
            <p:spPr bwMode="auto">
              <a:xfrm>
                <a:off x="6383937" y="2507483"/>
                <a:ext cx="953513" cy="238388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ko-KR" sz="1100" b="1" i="1" dirty="0" smtClean="0">
                    <a:solidFill>
                      <a:schemeClr val="tx1">
                        <a:lumMod val="50000"/>
                      </a:schemeClr>
                    </a:solidFill>
                    <a:ea typeface="돋움체" pitchFamily="49" charset="-127"/>
                  </a:rPr>
                  <a:t>20,411</a:t>
                </a:r>
                <a:endParaRPr lang="en-US" altLang="ko-KR" sz="1100" b="1" i="1" dirty="0">
                  <a:solidFill>
                    <a:schemeClr val="tx1">
                      <a:lumMod val="50000"/>
                    </a:schemeClr>
                  </a:solidFill>
                  <a:ea typeface="돋움체" pitchFamily="49" charset="-127"/>
                </a:endParaRPr>
              </a:p>
            </p:txBody>
          </p:sp>
          <p:sp>
            <p:nvSpPr>
              <p:cNvPr id="100" name="Text Box 27"/>
              <p:cNvSpPr txBox="1">
                <a:spLocks noChangeArrowheads="1"/>
              </p:cNvSpPr>
              <p:nvPr/>
            </p:nvSpPr>
            <p:spPr bwMode="auto">
              <a:xfrm>
                <a:off x="6105301" y="6147737"/>
                <a:ext cx="1223963" cy="161583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>
                  <a:spcBef>
                    <a:spcPct val="50000"/>
                  </a:spcBef>
                </a:pPr>
                <a:endParaRPr lang="en-US" altLang="ko-KR" sz="1050" b="1" dirty="0">
                  <a:solidFill>
                    <a:schemeClr val="tx1">
                      <a:lumMod val="50000"/>
                    </a:schemeClr>
                  </a:solidFill>
                  <a:ea typeface="돋움체" pitchFamily="49" charset="-127"/>
                </a:endParaRPr>
              </a:p>
            </p:txBody>
          </p:sp>
        </p:grpSp>
        <p:grpSp>
          <p:nvGrpSpPr>
            <p:cNvPr id="75" name="그룹 32"/>
            <p:cNvGrpSpPr/>
            <p:nvPr/>
          </p:nvGrpSpPr>
          <p:grpSpPr>
            <a:xfrm>
              <a:off x="948304" y="3092381"/>
              <a:ext cx="6190153" cy="2042120"/>
              <a:chOff x="948304" y="3092381"/>
              <a:chExt cx="6190153" cy="2042120"/>
            </a:xfrm>
          </p:grpSpPr>
          <p:sp>
            <p:nvSpPr>
              <p:cNvPr id="76" name="직사각형 75"/>
              <p:cNvSpPr/>
              <p:nvPr/>
            </p:nvSpPr>
            <p:spPr bwMode="auto">
              <a:xfrm>
                <a:off x="948304" y="4920186"/>
                <a:ext cx="472664" cy="214315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0" tIns="0" rIns="0" bIns="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ko-KR" sz="900" b="1" dirty="0" smtClean="0">
                    <a:latin typeface="+mn-lt"/>
                    <a:ea typeface="+mn-ea"/>
                  </a:rPr>
                  <a:t>4,092</a:t>
                </a:r>
                <a:endParaRPr kumimoji="0" lang="ko-KR" altLang="en-US" sz="9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+mn-lt"/>
                  <a:ea typeface="+mn-ea"/>
                </a:endParaRPr>
              </a:p>
            </p:txBody>
          </p:sp>
          <p:sp>
            <p:nvSpPr>
              <p:cNvPr id="77" name="직사각형 76"/>
              <p:cNvSpPr/>
              <p:nvPr/>
            </p:nvSpPr>
            <p:spPr bwMode="auto">
              <a:xfrm>
                <a:off x="1775465" y="4847074"/>
                <a:ext cx="400024" cy="214315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0" tIns="0" rIns="0" bIns="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ko-KR" sz="900" b="1" dirty="0" smtClean="0">
                    <a:latin typeface="+mn-lt"/>
                    <a:ea typeface="+mn-ea"/>
                  </a:rPr>
                  <a:t>4,310</a:t>
                </a:r>
                <a:endParaRPr kumimoji="0" lang="ko-KR" altLang="en-US" sz="9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+mn-lt"/>
                  <a:ea typeface="+mn-ea"/>
                </a:endParaRPr>
              </a:p>
            </p:txBody>
          </p:sp>
          <p:sp>
            <p:nvSpPr>
              <p:cNvPr id="78" name="직사각형 77"/>
              <p:cNvSpPr/>
              <p:nvPr/>
            </p:nvSpPr>
            <p:spPr bwMode="auto">
              <a:xfrm>
                <a:off x="2602627" y="4773962"/>
                <a:ext cx="400024" cy="214315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0" tIns="0" rIns="0" bIns="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ko-KR" sz="900" b="1" dirty="0" smtClean="0">
                    <a:latin typeface="+mn-lt"/>
                    <a:ea typeface="+mn-ea"/>
                  </a:rPr>
                  <a:t>4,870</a:t>
                </a:r>
                <a:endParaRPr kumimoji="0" lang="ko-KR" altLang="en-US" sz="9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+mn-lt"/>
                  <a:ea typeface="+mn-ea"/>
                </a:endParaRPr>
              </a:p>
            </p:txBody>
          </p:sp>
          <p:sp>
            <p:nvSpPr>
              <p:cNvPr id="79" name="직사각형 78"/>
              <p:cNvSpPr/>
              <p:nvPr/>
            </p:nvSpPr>
            <p:spPr bwMode="auto">
              <a:xfrm>
                <a:off x="3429788" y="4627737"/>
                <a:ext cx="400024" cy="214315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0" tIns="0" rIns="0" bIns="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ko-KR" sz="900" b="1" dirty="0" smtClean="0">
                    <a:latin typeface="+mn-lt"/>
                    <a:ea typeface="+mn-ea"/>
                  </a:rPr>
                  <a:t>5,572</a:t>
                </a:r>
                <a:endParaRPr kumimoji="0" lang="ko-KR" altLang="en-US" sz="9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+mn-lt"/>
                  <a:ea typeface="+mn-ea"/>
                </a:endParaRPr>
              </a:p>
            </p:txBody>
          </p:sp>
          <p:sp>
            <p:nvSpPr>
              <p:cNvPr id="80" name="직사각형 79"/>
              <p:cNvSpPr/>
              <p:nvPr/>
            </p:nvSpPr>
            <p:spPr bwMode="auto">
              <a:xfrm>
                <a:off x="4256949" y="4481513"/>
                <a:ext cx="400024" cy="214315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0" tIns="0" rIns="0" bIns="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ko-KR" sz="900" b="1" dirty="0" smtClean="0">
                    <a:latin typeface="+mn-lt"/>
                    <a:ea typeface="+mn-ea"/>
                  </a:rPr>
                  <a:t>6,374</a:t>
                </a:r>
                <a:endParaRPr kumimoji="0" lang="ko-KR" altLang="en-US" sz="9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+mn-lt"/>
                  <a:ea typeface="+mn-ea"/>
                </a:endParaRPr>
              </a:p>
            </p:txBody>
          </p:sp>
          <p:sp>
            <p:nvSpPr>
              <p:cNvPr id="81" name="직사각형 80"/>
              <p:cNvSpPr/>
              <p:nvPr/>
            </p:nvSpPr>
            <p:spPr bwMode="auto">
              <a:xfrm>
                <a:off x="5084111" y="4335289"/>
                <a:ext cx="400024" cy="214315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0" tIns="0" rIns="0" bIns="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ko-KR" sz="900" b="1" dirty="0" smtClean="0">
                    <a:latin typeface="+mn-lt"/>
                    <a:ea typeface="+mn-ea"/>
                  </a:rPr>
                  <a:t>7,292</a:t>
                </a:r>
                <a:endParaRPr kumimoji="0" lang="ko-KR" altLang="en-US" sz="9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+mn-lt"/>
                  <a:ea typeface="+mn-ea"/>
                </a:endParaRPr>
              </a:p>
            </p:txBody>
          </p:sp>
          <p:sp>
            <p:nvSpPr>
              <p:cNvPr id="82" name="직사각형 81"/>
              <p:cNvSpPr/>
              <p:nvPr/>
            </p:nvSpPr>
            <p:spPr bwMode="auto">
              <a:xfrm>
                <a:off x="6738433" y="3092381"/>
                <a:ext cx="400024" cy="214315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0" tIns="0" rIns="0" bIns="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ko-KR" sz="900" b="1" dirty="0" smtClean="0">
                    <a:latin typeface="+mn-lt"/>
                    <a:ea typeface="+mn-ea"/>
                  </a:rPr>
                  <a:t>14,288</a:t>
                </a:r>
              </a:p>
            </p:txBody>
          </p:sp>
        </p:grpSp>
      </p:grpSp>
      <p:sp>
        <p:nvSpPr>
          <p:cNvPr id="69" name="직사각형 68"/>
          <p:cNvSpPr/>
          <p:nvPr/>
        </p:nvSpPr>
        <p:spPr bwMode="auto">
          <a:xfrm>
            <a:off x="229522" y="5824554"/>
            <a:ext cx="314626" cy="169810"/>
          </a:xfrm>
          <a:prstGeom prst="rect">
            <a:avLst/>
          </a:prstGeom>
          <a:noFill/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연도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9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직사각형 69"/>
          <p:cNvSpPr/>
          <p:nvPr/>
        </p:nvSpPr>
        <p:spPr bwMode="auto">
          <a:xfrm>
            <a:off x="214282" y="5429264"/>
            <a:ext cx="314626" cy="169810"/>
          </a:xfrm>
          <a:prstGeom prst="rect">
            <a:avLst/>
          </a:prstGeom>
          <a:noFill/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8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b="1" dirty="0" smtClean="0">
                <a:latin typeface="맑은 고딕" pitchFamily="50" charset="-127"/>
                <a:ea typeface="맑은 고딕" pitchFamily="50" charset="-127"/>
              </a:rPr>
              <a:t>건설</a:t>
            </a:r>
            <a:r>
              <a:rPr lang="en-US" altLang="ko-KR" sz="8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직사각형 70"/>
          <p:cNvSpPr/>
          <p:nvPr/>
        </p:nvSpPr>
        <p:spPr bwMode="auto">
          <a:xfrm>
            <a:off x="214282" y="5143512"/>
            <a:ext cx="314626" cy="169810"/>
          </a:xfrm>
          <a:prstGeom prst="rect">
            <a:avLst/>
          </a:prstGeom>
          <a:noFill/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8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b="1" dirty="0" smtClean="0">
                <a:latin typeface="맑은 고딕" pitchFamily="50" charset="-127"/>
                <a:ea typeface="맑은 고딕" pitchFamily="50" charset="-127"/>
              </a:rPr>
              <a:t>교통</a:t>
            </a:r>
            <a:r>
              <a:rPr lang="en-US" altLang="ko-KR" sz="8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직사각형 71"/>
          <p:cNvSpPr/>
          <p:nvPr/>
        </p:nvSpPr>
        <p:spPr bwMode="auto">
          <a:xfrm>
            <a:off x="142844" y="4786322"/>
            <a:ext cx="532244" cy="297221"/>
          </a:xfrm>
          <a:prstGeom prst="rect">
            <a:avLst/>
          </a:prstGeom>
          <a:noFill/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8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b="1" dirty="0" smtClean="0">
                <a:latin typeface="맑은 고딕" pitchFamily="50" charset="-127"/>
                <a:ea typeface="맑은 고딕" pitchFamily="50" charset="-127"/>
              </a:rPr>
              <a:t>건설교통</a:t>
            </a:r>
            <a:endParaRPr lang="en-US" altLang="ko-KR" sz="8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0" marR="0" indent="0" algn="ctr" defTabSz="914400" rtl="0" eaLnBrk="1" fontAlgn="base" latinLnBrk="0" hangingPunct="1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800" b="1" dirty="0" smtClean="0">
                <a:latin typeface="맑은 고딕" pitchFamily="50" charset="-127"/>
                <a:ea typeface="맑은 고딕" pitchFamily="50" charset="-127"/>
              </a:rPr>
              <a:t> 소계</a:t>
            </a:r>
            <a:r>
              <a:rPr lang="en-US" altLang="ko-KR" sz="8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직사각형 72"/>
          <p:cNvSpPr/>
          <p:nvPr/>
        </p:nvSpPr>
        <p:spPr bwMode="auto">
          <a:xfrm>
            <a:off x="183802" y="4500570"/>
            <a:ext cx="437620" cy="297224"/>
          </a:xfrm>
          <a:prstGeom prst="rect">
            <a:avLst/>
          </a:prstGeom>
          <a:noFill/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8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b="1" dirty="0" smtClean="0">
                <a:latin typeface="맑은 고딕" pitchFamily="50" charset="-127"/>
                <a:ea typeface="맑은 고딕" pitchFamily="50" charset="-127"/>
              </a:rPr>
              <a:t>국토해양</a:t>
            </a:r>
            <a:endParaRPr lang="en-US" altLang="ko-KR" sz="8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0" marR="0" indent="0" algn="ctr" defTabSz="914400" rtl="0" eaLnBrk="1" fontAlgn="base" latinLnBrk="0" hangingPunct="1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800" b="1" dirty="0" smtClean="0">
                <a:latin typeface="맑은 고딕" pitchFamily="50" charset="-127"/>
                <a:ea typeface="맑은 고딕" pitchFamily="50" charset="-127"/>
              </a:rPr>
              <a:t> 합계</a:t>
            </a:r>
            <a:r>
              <a:rPr lang="en-US" altLang="ko-KR" sz="8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3"/>
          <p:cNvSpPr txBox="1">
            <a:spLocks/>
          </p:cNvSpPr>
          <p:nvPr/>
        </p:nvSpPr>
        <p:spPr>
          <a:xfrm>
            <a:off x="179512" y="1124744"/>
            <a:ext cx="8640960" cy="13620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altLang="ko-KR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7030A0"/>
                </a:solidFill>
                <a:latin typeface="+mj-ea"/>
                <a:ea typeface="+mj-ea"/>
                <a:cs typeface="+mj-cs"/>
              </a:rPr>
              <a:t>Part 2. ’11</a:t>
            </a:r>
            <a:r>
              <a:rPr lang="ko-KR" altLang="en-U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7030A0"/>
                </a:solidFill>
                <a:latin typeface="+mj-ea"/>
                <a:ea typeface="+mj-ea"/>
                <a:cs typeface="+mj-cs"/>
              </a:rPr>
              <a:t>년 중점 추진 방향</a:t>
            </a:r>
          </a:p>
        </p:txBody>
      </p:sp>
      <p:grpSp>
        <p:nvGrpSpPr>
          <p:cNvPr id="16" name="그룹 15"/>
          <p:cNvGrpSpPr/>
          <p:nvPr/>
        </p:nvGrpSpPr>
        <p:grpSpPr>
          <a:xfrm>
            <a:off x="2555776" y="2599283"/>
            <a:ext cx="5873876" cy="461665"/>
            <a:chOff x="2555776" y="3399383"/>
            <a:chExt cx="5873876" cy="461665"/>
          </a:xfrm>
        </p:grpSpPr>
        <p:sp>
          <p:nvSpPr>
            <p:cNvPr id="17" name="모서리가 둥근 직사각형 16"/>
            <p:cNvSpPr/>
            <p:nvPr/>
          </p:nvSpPr>
          <p:spPr>
            <a:xfrm>
              <a:off x="2555776" y="3429000"/>
              <a:ext cx="432048" cy="432048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softEdge rad="31750"/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>
              <a:sp3d/>
            </a:bodyPr>
            <a:lstStyle/>
            <a:p>
              <a:pPr algn="ctr"/>
              <a:r>
                <a:rPr lang="en-US" altLang="ko-KR" sz="2000" b="1" dirty="0" smtClean="0">
                  <a:solidFill>
                    <a:schemeClr val="accent4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1</a:t>
              </a:r>
              <a:endParaRPr lang="ko-KR" altLang="en-US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275856" y="3399383"/>
              <a:ext cx="515379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건설교통 </a:t>
              </a:r>
              <a:r>
                <a:rPr lang="en-US" altLang="ko-KR" sz="24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R&amp;D </a:t>
              </a:r>
              <a:r>
                <a:rPr lang="ko-KR" altLang="en-US" sz="24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제도정책 기반 강화</a:t>
              </a:r>
              <a:endParaRPr lang="ko-KR" altLang="en-US" sz="24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2555776" y="3481635"/>
            <a:ext cx="6016752" cy="461665"/>
            <a:chOff x="2555776" y="4119463"/>
            <a:chExt cx="6016752" cy="461665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2555776" y="4149080"/>
              <a:ext cx="432048" cy="432048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softEdge rad="31750"/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>
              <a:sp3d/>
            </a:bodyPr>
            <a:lstStyle/>
            <a:p>
              <a:pPr algn="ctr"/>
              <a:r>
                <a:rPr lang="en-US" altLang="ko-KR" sz="2000" b="1" dirty="0" smtClean="0">
                  <a:solidFill>
                    <a:schemeClr val="accent4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2</a:t>
              </a:r>
              <a:endParaRPr lang="ko-KR" altLang="en-US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275856" y="4119463"/>
              <a:ext cx="52966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선도적인 </a:t>
              </a:r>
              <a:r>
                <a:rPr lang="en-US" altLang="ko-KR" sz="24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R&amp;D </a:t>
              </a:r>
              <a:r>
                <a:rPr lang="ko-KR" altLang="en-US" sz="24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기획 추진</a:t>
              </a:r>
              <a:endParaRPr lang="ko-KR" altLang="en-US" sz="24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2555776" y="4363987"/>
            <a:ext cx="5976664" cy="461665"/>
            <a:chOff x="2555776" y="4119463"/>
            <a:chExt cx="5976664" cy="461665"/>
          </a:xfrm>
        </p:grpSpPr>
        <p:sp>
          <p:nvSpPr>
            <p:cNvPr id="26" name="모서리가 둥근 직사각형 25"/>
            <p:cNvSpPr/>
            <p:nvPr/>
          </p:nvSpPr>
          <p:spPr>
            <a:xfrm>
              <a:off x="2555776" y="4149080"/>
              <a:ext cx="432048" cy="432048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softEdge rad="31750"/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>
              <a:sp3d/>
            </a:bodyPr>
            <a:lstStyle/>
            <a:p>
              <a:pPr algn="ctr"/>
              <a:r>
                <a:rPr lang="en-US" altLang="ko-KR" sz="2000" b="1" dirty="0" smtClean="0">
                  <a:solidFill>
                    <a:schemeClr val="accent4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3</a:t>
              </a:r>
              <a:endParaRPr lang="ko-KR" altLang="en-US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275856" y="4119463"/>
              <a:ext cx="52565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평가체제 정비</a:t>
              </a:r>
              <a:endParaRPr lang="ko-KR" altLang="en-US" sz="24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2571736" y="5249878"/>
            <a:ext cx="6016752" cy="461665"/>
            <a:chOff x="2555776" y="4119463"/>
            <a:chExt cx="6016752" cy="461665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2555776" y="4149080"/>
              <a:ext cx="432048" cy="432048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softEdge rad="31750"/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>
              <a:sp3d/>
            </a:bodyPr>
            <a:lstStyle/>
            <a:p>
              <a:pPr algn="ctr"/>
              <a:r>
                <a:rPr lang="en-US" altLang="ko-KR" sz="2000" b="1" dirty="0" smtClean="0">
                  <a:solidFill>
                    <a:schemeClr val="accent4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4</a:t>
              </a:r>
              <a:endParaRPr lang="ko-KR" altLang="en-US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75856" y="4119463"/>
              <a:ext cx="52966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연구개발 성과활용 및 확산체계 구축</a:t>
              </a:r>
              <a:endParaRPr lang="ko-KR" altLang="en-US" sz="24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건설교통 </a:t>
            </a:r>
            <a:r>
              <a:rPr lang="en-US" altLang="ko-KR" dirty="0" smtClean="0"/>
              <a:t>R&amp;D </a:t>
            </a:r>
            <a:r>
              <a:rPr lang="ko-KR" altLang="en-US" dirty="0" smtClean="0"/>
              <a:t>제도정책 기반 강화</a:t>
            </a:r>
          </a:p>
        </p:txBody>
      </p:sp>
      <p:sp>
        <p:nvSpPr>
          <p:cNvPr id="4" name="직사각형 3"/>
          <p:cNvSpPr/>
          <p:nvPr/>
        </p:nvSpPr>
        <p:spPr bwMode="auto">
          <a:xfrm>
            <a:off x="323529" y="1557519"/>
            <a:ext cx="1152127" cy="141366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개요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5" name="직사각형 4"/>
          <p:cNvSpPr/>
          <p:nvPr/>
        </p:nvSpPr>
        <p:spPr bwMode="auto">
          <a:xfrm>
            <a:off x="1691680" y="1544819"/>
            <a:ext cx="7128792" cy="13549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사업의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효율성 제고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수요자 중심의 연구관리제도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구축 및 지원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「국가연구개발사업의 관리 등에 관한 규정」개정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10.8)</a:t>
            </a:r>
          </a:p>
          <a:p>
            <a:pPr indent="-174625" algn="just" defTabSz="1279525">
              <a:buClr>
                <a:schemeClr val="accent2">
                  <a:lumMod val="75000"/>
                </a:schemeClr>
              </a:buClr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  「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국토해양부소관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연구개발사업 운영규정」개정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10.12)</a:t>
            </a:r>
          </a:p>
        </p:txBody>
      </p:sp>
      <p:sp>
        <p:nvSpPr>
          <p:cNvPr id="6" name="직사각형 5"/>
          <p:cNvSpPr/>
          <p:nvPr/>
        </p:nvSpPr>
        <p:spPr bwMode="auto">
          <a:xfrm>
            <a:off x="323529" y="3006105"/>
            <a:ext cx="1152127" cy="25003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주요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내용</a:t>
            </a:r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7" name="직사각형 6"/>
          <p:cNvSpPr/>
          <p:nvPr/>
        </p:nvSpPr>
        <p:spPr bwMode="auto">
          <a:xfrm>
            <a:off x="1691680" y="3042619"/>
            <a:ext cx="7309476" cy="264320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>
              <a:lnSpc>
                <a:spcPct val="12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국토해양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 운영의 개선</a:t>
            </a:r>
          </a:p>
          <a:p>
            <a:pPr indent="-174625" algn="just" defTabSz="1279525">
              <a:lnSpc>
                <a:spcPct val="12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국토해양미래기술위원회 기능 강화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2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전문기관의 프로그램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디렉터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(PD)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제도 도입</a:t>
            </a:r>
          </a:p>
          <a:p>
            <a:pPr indent="-174625" algn="just" defTabSz="1279525">
              <a:lnSpc>
                <a:spcPct val="12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기술가치에 따른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기술료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징수 도입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buClr>
                <a:schemeClr val="accent2">
                  <a:lumMod val="75000"/>
                </a:schemeClr>
              </a:buClr>
              <a:defRPr/>
            </a:pPr>
            <a:endParaRPr lang="ko-KR" altLang="en-US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lvl="0" indent="-174625" algn="just" defTabSz="1279525">
              <a:lnSpc>
                <a:spcPct val="120000"/>
              </a:lnSpc>
              <a:buClr>
                <a:srgbClr val="C0504D">
                  <a:lumMod val="75000"/>
                </a:srgb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「국가연구개발사업의 관리 등에 관한 규정」개정 내용 반영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indent="-174625" algn="just" defTabSz="1279525">
              <a:lnSpc>
                <a:spcPct val="120000"/>
              </a:lnSpc>
              <a:buClr>
                <a:srgbClr val="C0504D">
                  <a:lumMod val="75000"/>
                </a:srgb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연구개발비를 부담하는 참여기업의 세분화</a:t>
            </a:r>
          </a:p>
          <a:p>
            <a:pPr indent="-174625" algn="just" defTabSz="1279525">
              <a:lnSpc>
                <a:spcPct val="120000"/>
              </a:lnSpc>
              <a:buClr>
                <a:srgbClr val="C0504D">
                  <a:lumMod val="75000"/>
                </a:srgb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연구기관의 자율성 확대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20000"/>
              </a:lnSpc>
              <a:buClr>
                <a:srgbClr val="C0504D">
                  <a:lumMod val="75000"/>
                </a:srgb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연구기관의 연구성과 관리 분야 인증 제도 도입</a:t>
            </a:r>
          </a:p>
        </p:txBody>
      </p:sp>
      <p:sp>
        <p:nvSpPr>
          <p:cNvPr id="8" name="직사각형 7"/>
          <p:cNvSpPr/>
          <p:nvPr/>
        </p:nvSpPr>
        <p:spPr bwMode="auto">
          <a:xfrm>
            <a:off x="323529" y="5681063"/>
            <a:ext cx="1152127" cy="104678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향후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방향</a:t>
            </a:r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1691680" y="5823939"/>
            <a:ext cx="7128792" cy="7858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지속적인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개선수요 발굴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및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제도개선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추진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 bwMode="auto">
          <a:xfrm>
            <a:off x="1822443" y="1564021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직선 연결선 10"/>
          <p:cNvCxnSpPr/>
          <p:nvPr/>
        </p:nvCxnSpPr>
        <p:spPr bwMode="auto">
          <a:xfrm>
            <a:off x="1822443" y="2963492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직선 연결선 11"/>
          <p:cNvCxnSpPr/>
          <p:nvPr/>
        </p:nvCxnSpPr>
        <p:spPr bwMode="auto">
          <a:xfrm>
            <a:off x="1822443" y="5770950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직선 연결선 12"/>
          <p:cNvCxnSpPr/>
          <p:nvPr/>
        </p:nvCxnSpPr>
        <p:spPr bwMode="auto">
          <a:xfrm>
            <a:off x="1822443" y="6689466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5" name="모서리가 둥근 직사각형 14"/>
          <p:cNvSpPr/>
          <p:nvPr/>
        </p:nvSpPr>
        <p:spPr>
          <a:xfrm>
            <a:off x="357158" y="853256"/>
            <a:ext cx="6786610" cy="505196"/>
          </a:xfrm>
          <a:prstGeom prst="roundRect">
            <a:avLst>
              <a:gd name="adj" fmla="val 50000"/>
            </a:avLst>
          </a:prstGeom>
          <a:solidFill>
            <a:srgbClr val="DBF5F9">
              <a:lumMod val="50000"/>
            </a:srgbClr>
          </a:solidFill>
          <a:ln w="25400" cap="flat" cmpd="sng" algn="ctr">
            <a:solidFill>
              <a:srgbClr val="0757B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1.1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국토해양기술 연구개발사업 운영규정 및 지침 개정</a:t>
            </a:r>
            <a:endParaRPr lang="ko-KR" altLang="en-US" sz="2400" kern="0" dirty="0" smtClean="0">
              <a:solidFill>
                <a:sysClr val="window" lastClr="FFFFFF">
                  <a:lumMod val="9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323529" y="1585169"/>
            <a:ext cx="1152127" cy="9469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개요</a:t>
            </a:r>
          </a:p>
        </p:txBody>
      </p:sp>
      <p:sp>
        <p:nvSpPr>
          <p:cNvPr id="5" name="직사각형 4"/>
          <p:cNvSpPr/>
          <p:nvPr/>
        </p:nvSpPr>
        <p:spPr bwMode="auto">
          <a:xfrm>
            <a:off x="1719242" y="1597869"/>
            <a:ext cx="7128792" cy="11183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국가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연구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비용의 투명한 사용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과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효율적인 연구비 관리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를 위한 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 시스템 개선</a:t>
            </a:r>
          </a:p>
        </p:txBody>
      </p:sp>
      <p:sp>
        <p:nvSpPr>
          <p:cNvPr id="6" name="직사각형 5"/>
          <p:cNvSpPr/>
          <p:nvPr/>
        </p:nvSpPr>
        <p:spPr bwMode="auto">
          <a:xfrm>
            <a:off x="323529" y="2695093"/>
            <a:ext cx="1152127" cy="25003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주요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내용</a:t>
            </a:r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7" name="직사각형 6"/>
          <p:cNvSpPr/>
          <p:nvPr/>
        </p:nvSpPr>
        <p:spPr bwMode="auto">
          <a:xfrm>
            <a:off x="1691680" y="2623655"/>
            <a:ext cx="7309476" cy="264320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endParaRPr lang="ko-KR" altLang="en-US" sz="1600" dirty="0" smtClean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8" name="직사각형 7"/>
          <p:cNvSpPr/>
          <p:nvPr/>
        </p:nvSpPr>
        <p:spPr bwMode="auto">
          <a:xfrm>
            <a:off x="323529" y="5429851"/>
            <a:ext cx="1152127" cy="99797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기대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효과</a:t>
            </a:r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1719242" y="5389577"/>
            <a:ext cx="7128792" cy="9908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연구비집행실적의 실시간 등록을 유도하여 연구비집행의 투명성 확보 및 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  정산업무의 효율성 개선</a:t>
            </a:r>
          </a:p>
        </p:txBody>
      </p:sp>
      <p:cxnSp>
        <p:nvCxnSpPr>
          <p:cNvPr id="10" name="직선 연결선 9"/>
          <p:cNvCxnSpPr/>
          <p:nvPr/>
        </p:nvCxnSpPr>
        <p:spPr bwMode="auto">
          <a:xfrm>
            <a:off x="1822443" y="1649221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직선 연결선 10"/>
          <p:cNvCxnSpPr/>
          <p:nvPr/>
        </p:nvCxnSpPr>
        <p:spPr bwMode="auto">
          <a:xfrm>
            <a:off x="1785918" y="2660693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직선 연결선 11"/>
          <p:cNvCxnSpPr/>
          <p:nvPr/>
        </p:nvCxnSpPr>
        <p:spPr bwMode="auto">
          <a:xfrm>
            <a:off x="1822443" y="5313100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직선 연결선 12"/>
          <p:cNvCxnSpPr/>
          <p:nvPr/>
        </p:nvCxnSpPr>
        <p:spPr bwMode="auto">
          <a:xfrm>
            <a:off x="1822443" y="6457166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81" name="직사각형 80"/>
          <p:cNvSpPr/>
          <p:nvPr/>
        </p:nvSpPr>
        <p:spPr bwMode="auto">
          <a:xfrm>
            <a:off x="1719242" y="2745893"/>
            <a:ext cx="7309476" cy="257176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실시간 연구비관리시스템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구축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(‘10.11~’11.5)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indent="-174625" algn="just" defTabSz="1279525">
              <a:lnSpc>
                <a:spcPct val="12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협약 후 일괄적으로 연구비를 선지급하던 기존 방식과 달리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</a:p>
          <a:p>
            <a:pPr indent="-174625" algn="just" defTabSz="1279525">
              <a:lnSpc>
                <a:spcPct val="12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연구비집행내역을 연구비관리시스템에 등록한 후 선지급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2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현재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연구비집행의 실시간 모니터링을 위한 시스템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개선중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lvl="0" indent="-174625" algn="just" defTabSz="1279525">
              <a:lnSpc>
                <a:spcPct val="200000"/>
              </a:lnSpc>
              <a:buClr>
                <a:srgbClr val="C0504D">
                  <a:lumMod val="75000"/>
                </a:srgb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수행내용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20000"/>
              </a:lnSpc>
              <a:buClr>
                <a:srgbClr val="C0504D">
                  <a:lumMod val="75000"/>
                </a:srgb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실시간 연구비지급 및 집행에 대한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모니터링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기능 개발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20000"/>
              </a:lnSpc>
              <a:buClr>
                <a:srgbClr val="C0504D">
                  <a:lumMod val="75000"/>
                </a:srgb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평가원 및 기업은행 간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정산업무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진행상태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실시간 연계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357158" y="853256"/>
            <a:ext cx="4857784" cy="505196"/>
          </a:xfrm>
          <a:prstGeom prst="roundRect">
            <a:avLst>
              <a:gd name="adj" fmla="val 50000"/>
            </a:avLst>
          </a:prstGeom>
          <a:solidFill>
            <a:srgbClr val="DBF5F9">
              <a:lumMod val="50000"/>
            </a:srgbClr>
          </a:solidFill>
          <a:ln w="25400" cap="flat" cmpd="sng" algn="ctr">
            <a:solidFill>
              <a:srgbClr val="0757B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1.2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연구비 집행 관리 시스템 개선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(1/2)</a:t>
            </a:r>
            <a:endParaRPr lang="ko-KR" altLang="en-US" sz="2400" kern="0" dirty="0" smtClean="0">
              <a:solidFill>
                <a:sysClr val="window" lastClr="FFFFFF">
                  <a:lumMod val="9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8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건설교통 </a:t>
            </a:r>
            <a:r>
              <a:rPr lang="en-US" altLang="ko-KR" dirty="0" smtClean="0"/>
              <a:t>R&amp;D </a:t>
            </a:r>
            <a:r>
              <a:rPr lang="ko-KR" altLang="en-US" dirty="0" smtClean="0"/>
              <a:t>제도정책 기반 강화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 bwMode="auto">
          <a:xfrm>
            <a:off x="428596" y="1482635"/>
            <a:ext cx="7784727" cy="504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lnSpc>
                <a:spcPct val="150000"/>
              </a:lnSpc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실시간 연구비관리시스템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2124075" y="4775126"/>
            <a:ext cx="1943100" cy="13127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rgbClr val="FFFFFF"/>
              </a:solidFill>
              <a:ea typeface="굴림" pitchFamily="50" charset="-127"/>
            </a:endParaRPr>
          </a:p>
        </p:txBody>
      </p:sp>
      <p:sp>
        <p:nvSpPr>
          <p:cNvPr id="18" name="직사각형 17"/>
          <p:cNvSpPr/>
          <p:nvPr/>
        </p:nvSpPr>
        <p:spPr bwMode="auto">
          <a:xfrm>
            <a:off x="428596" y="2054139"/>
            <a:ext cx="7715304" cy="4714908"/>
          </a:xfrm>
          <a:prstGeom prst="rect">
            <a:avLst/>
          </a:prstGeom>
          <a:noFill/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none" anchor="t"/>
          <a:lstStyle/>
          <a:p>
            <a:pPr indent="-174625" algn="just" defTabSz="1279525">
              <a:lnSpc>
                <a:spcPct val="150000"/>
              </a:lnSpc>
              <a:buBlip>
                <a:blip r:embed="rId2"/>
              </a:buBlip>
              <a:defRPr/>
            </a:pPr>
            <a:endParaRPr lang="ko-KR" altLang="en-US" sz="1600" dirty="0" smtClean="0">
              <a:latin typeface="HY울릉도M" pitchFamily="18" charset="-127"/>
              <a:ea typeface="HY울릉도M" pitchFamily="18" charset="-127"/>
            </a:endParaRPr>
          </a:p>
        </p:txBody>
      </p:sp>
      <p:grpSp>
        <p:nvGrpSpPr>
          <p:cNvPr id="2" name="그룹 77"/>
          <p:cNvGrpSpPr/>
          <p:nvPr/>
        </p:nvGrpSpPr>
        <p:grpSpPr>
          <a:xfrm>
            <a:off x="785786" y="2197015"/>
            <a:ext cx="7000924" cy="4310073"/>
            <a:chOff x="4526657" y="1988840"/>
            <a:chExt cx="4320480" cy="3096344"/>
          </a:xfrm>
        </p:grpSpPr>
        <p:sp>
          <p:nvSpPr>
            <p:cNvPr id="20" name="직사각형 19"/>
            <p:cNvSpPr/>
            <p:nvPr/>
          </p:nvSpPr>
          <p:spPr>
            <a:xfrm rot="2037148">
              <a:off x="5425622" y="2665037"/>
              <a:ext cx="789088" cy="12106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0"/>
                </a:spcBef>
                <a:buNone/>
              </a:pPr>
              <a:r>
                <a:rPr lang="ko-KR" altLang="en-US" sz="1000" b="1" i="1" dirty="0" smtClean="0">
                  <a:latin typeface="맑은 고딕" pitchFamily="50" charset="-127"/>
                  <a:ea typeface="맑은 고딕" pitchFamily="50" charset="-127"/>
                </a:rPr>
                <a:t>온라인 지급</a:t>
              </a:r>
              <a:endParaRPr lang="en-US" altLang="ko-KR" sz="1000" b="1" i="1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grpSp>
          <p:nvGrpSpPr>
            <p:cNvPr id="4" name="그룹 125"/>
            <p:cNvGrpSpPr/>
            <p:nvPr/>
          </p:nvGrpSpPr>
          <p:grpSpPr>
            <a:xfrm>
              <a:off x="4608237" y="3248980"/>
              <a:ext cx="710508" cy="545646"/>
              <a:chOff x="497506" y="2528882"/>
              <a:chExt cx="710508" cy="545646"/>
            </a:xfrm>
          </p:grpSpPr>
          <p:sp>
            <p:nvSpPr>
              <p:cNvPr id="83" name="Rectangle 29"/>
              <p:cNvSpPr>
                <a:spLocks noChangeArrowheads="1"/>
              </p:cNvSpPr>
              <p:nvPr/>
            </p:nvSpPr>
            <p:spPr bwMode="auto">
              <a:xfrm>
                <a:off x="497506" y="2953460"/>
                <a:ext cx="710508" cy="1210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0" tIns="0" rIns="0" bIns="0">
                <a:spAutoFit/>
              </a:bodyPr>
              <a:lstStyle/>
              <a:p>
                <a:pPr algn="ctr" defTabSz="762000" latinLnBrk="0">
                  <a:buNone/>
                </a:pPr>
                <a:r>
                  <a:rPr lang="ko-KR" altLang="en-US" sz="1000" b="1" dirty="0" smtClean="0">
                    <a:latin typeface="맑은 고딕" pitchFamily="50" charset="-127"/>
                    <a:ea typeface="맑은 고딕" pitchFamily="50" charset="-127"/>
                  </a:rPr>
                  <a:t>과제 관리</a:t>
                </a:r>
                <a:endParaRPr lang="ko-KR" altLang="en-US" sz="1000" b="1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pic>
            <p:nvPicPr>
              <p:cNvPr id="84" name="Picture 18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519050" y="2528882"/>
                <a:ext cx="529751" cy="4168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5" name="그룹 125"/>
            <p:cNvGrpSpPr/>
            <p:nvPr/>
          </p:nvGrpSpPr>
          <p:grpSpPr>
            <a:xfrm>
              <a:off x="4598665" y="2276872"/>
              <a:ext cx="710508" cy="545646"/>
              <a:chOff x="487934" y="2528882"/>
              <a:chExt cx="710508" cy="545646"/>
            </a:xfrm>
          </p:grpSpPr>
          <p:sp>
            <p:nvSpPr>
              <p:cNvPr id="81" name="Rectangle 29"/>
              <p:cNvSpPr>
                <a:spLocks noChangeArrowheads="1"/>
              </p:cNvSpPr>
              <p:nvPr/>
            </p:nvSpPr>
            <p:spPr bwMode="auto">
              <a:xfrm>
                <a:off x="487934" y="2953460"/>
                <a:ext cx="710508" cy="1210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0" tIns="0" rIns="0" bIns="0">
                <a:spAutoFit/>
              </a:bodyPr>
              <a:lstStyle/>
              <a:p>
                <a:pPr algn="ctr" defTabSz="762000" latinLnBrk="0">
                  <a:buNone/>
                </a:pPr>
                <a:r>
                  <a:rPr lang="ko-KR" altLang="en-US" sz="1000" b="1" dirty="0" smtClean="0">
                    <a:latin typeface="맑은 고딕" pitchFamily="50" charset="-127"/>
                    <a:ea typeface="맑은 고딕" pitchFamily="50" charset="-127"/>
                  </a:rPr>
                  <a:t>사업비</a:t>
                </a:r>
                <a:r>
                  <a:rPr lang="en-US" altLang="ko-KR" sz="1000" b="1" dirty="0" smtClean="0">
                    <a:latin typeface="맑은 고딕" pitchFamily="50" charset="-127"/>
                    <a:ea typeface="맑은 고딕" pitchFamily="50" charset="-127"/>
                  </a:rPr>
                  <a:t> </a:t>
                </a:r>
                <a:r>
                  <a:rPr lang="ko-KR" altLang="en-US" sz="1000" b="1" dirty="0" smtClean="0">
                    <a:latin typeface="맑은 고딕" pitchFamily="50" charset="-127"/>
                    <a:ea typeface="맑은 고딕" pitchFamily="50" charset="-127"/>
                  </a:rPr>
                  <a:t>관리</a:t>
                </a:r>
                <a:endParaRPr lang="ko-KR" altLang="en-US" sz="1000" b="1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pic>
            <p:nvPicPr>
              <p:cNvPr id="82" name="Picture 18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519050" y="2528882"/>
                <a:ext cx="529751" cy="4168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sp>
          <p:nvSpPr>
            <p:cNvPr id="23" name="AutoShape 24"/>
            <p:cNvSpPr>
              <a:spLocks noChangeArrowheads="1"/>
            </p:cNvSpPr>
            <p:nvPr/>
          </p:nvSpPr>
          <p:spPr bwMode="auto">
            <a:xfrm>
              <a:off x="4526657" y="1988840"/>
              <a:ext cx="828000" cy="3096344"/>
            </a:xfrm>
            <a:prstGeom prst="roundRect">
              <a:avLst>
                <a:gd name="adj" fmla="val 12495"/>
              </a:avLst>
            </a:prstGeom>
            <a:noFill/>
            <a:ln w="12700">
              <a:solidFill>
                <a:srgbClr val="C0C0C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</a:pPr>
              <a:endParaRPr lang="ko-KR" altLang="en-US" sz="1800" b="1" kern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4" name="Rectangle 28"/>
            <p:cNvSpPr>
              <a:spLocks noChangeArrowheads="1"/>
            </p:cNvSpPr>
            <p:nvPr/>
          </p:nvSpPr>
          <p:spPr bwMode="auto">
            <a:xfrm>
              <a:off x="4598665" y="1988840"/>
              <a:ext cx="625363" cy="145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algn="ctr" defTabSz="762000" latinLnBrk="0">
                <a:buNone/>
              </a:pPr>
              <a:r>
                <a:rPr lang="en-US" altLang="ko-KR" sz="1200" b="1" u="sng" dirty="0" smtClean="0">
                  <a:latin typeface="맑은 고딕" pitchFamily="50" charset="-127"/>
                  <a:ea typeface="맑은 고딕" pitchFamily="50" charset="-127"/>
                </a:rPr>
                <a:t>KICTEP</a:t>
              </a:r>
              <a:endParaRPr lang="ko-KR" altLang="en-US" sz="1200" b="1" u="sng" dirty="0">
                <a:latin typeface="맑은 고딕" pitchFamily="50" charset="-127"/>
                <a:ea typeface="맑은 고딕" pitchFamily="50" charset="-127"/>
              </a:endParaRPr>
            </a:p>
          </p:txBody>
        </p:sp>
        <p:grpSp>
          <p:nvGrpSpPr>
            <p:cNvPr id="7" name="그룹 125"/>
            <p:cNvGrpSpPr/>
            <p:nvPr/>
          </p:nvGrpSpPr>
          <p:grpSpPr>
            <a:xfrm>
              <a:off x="4598665" y="4263154"/>
              <a:ext cx="710508" cy="545646"/>
              <a:chOff x="497506" y="2528882"/>
              <a:chExt cx="710508" cy="545646"/>
            </a:xfrm>
          </p:grpSpPr>
          <p:sp>
            <p:nvSpPr>
              <p:cNvPr id="79" name="Rectangle 29"/>
              <p:cNvSpPr>
                <a:spLocks noChangeArrowheads="1"/>
              </p:cNvSpPr>
              <p:nvPr/>
            </p:nvSpPr>
            <p:spPr bwMode="auto">
              <a:xfrm>
                <a:off x="497506" y="2953460"/>
                <a:ext cx="710508" cy="1210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0" tIns="0" rIns="0" bIns="0">
                <a:spAutoFit/>
              </a:bodyPr>
              <a:lstStyle/>
              <a:p>
                <a:pPr algn="ctr" defTabSz="762000" latinLnBrk="0">
                  <a:buNone/>
                </a:pPr>
                <a:r>
                  <a:rPr lang="ko-KR" altLang="en-US" sz="1000" b="1" dirty="0" smtClean="0">
                    <a:latin typeface="맑은 고딕" pitchFamily="50" charset="-127"/>
                    <a:ea typeface="맑은 고딕" pitchFamily="50" charset="-127"/>
                  </a:rPr>
                  <a:t>정산 관리</a:t>
                </a:r>
                <a:endParaRPr lang="ko-KR" altLang="en-US" sz="1000" b="1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pic>
            <p:nvPicPr>
              <p:cNvPr id="80" name="Picture 18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519050" y="2528882"/>
                <a:ext cx="529751" cy="4168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sp>
          <p:nvSpPr>
            <p:cNvPr id="26" name="AutoShape 24"/>
            <p:cNvSpPr>
              <a:spLocks noChangeArrowheads="1"/>
            </p:cNvSpPr>
            <p:nvPr/>
          </p:nvSpPr>
          <p:spPr bwMode="auto">
            <a:xfrm>
              <a:off x="5894809" y="1988840"/>
              <a:ext cx="828092" cy="468052"/>
            </a:xfrm>
            <a:prstGeom prst="roundRect">
              <a:avLst>
                <a:gd name="adj" fmla="val 12495"/>
              </a:avLst>
            </a:prstGeom>
            <a:noFill/>
            <a:ln w="12700">
              <a:solidFill>
                <a:srgbClr val="C0C0C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</a:pPr>
              <a:endParaRPr lang="ko-KR" altLang="en-US" sz="1800" b="1" kern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7" name="Rectangle 28"/>
            <p:cNvSpPr>
              <a:spLocks noChangeArrowheads="1"/>
            </p:cNvSpPr>
            <p:nvPr/>
          </p:nvSpPr>
          <p:spPr bwMode="auto">
            <a:xfrm>
              <a:off x="5930813" y="1988841"/>
              <a:ext cx="625363" cy="145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algn="ctr" defTabSz="762000" latinLnBrk="0">
                <a:buNone/>
              </a:pPr>
              <a:r>
                <a:rPr lang="ko-KR" altLang="en-US" sz="1200" b="1" u="sng" dirty="0" smtClean="0">
                  <a:latin typeface="맑은 고딕" pitchFamily="50" charset="-127"/>
                  <a:ea typeface="맑은 고딕" pitchFamily="50" charset="-127"/>
                </a:rPr>
                <a:t>금융기관</a:t>
              </a:r>
              <a:endParaRPr lang="ko-KR" altLang="en-US" sz="1200" b="1" u="sng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8" name="AutoShape 24"/>
            <p:cNvSpPr>
              <a:spLocks noChangeArrowheads="1"/>
            </p:cNvSpPr>
            <p:nvPr/>
          </p:nvSpPr>
          <p:spPr bwMode="auto">
            <a:xfrm>
              <a:off x="7911033" y="1988840"/>
              <a:ext cx="936104" cy="792088"/>
            </a:xfrm>
            <a:prstGeom prst="roundRect">
              <a:avLst>
                <a:gd name="adj" fmla="val 12495"/>
              </a:avLst>
            </a:prstGeom>
            <a:noFill/>
            <a:ln w="12700">
              <a:solidFill>
                <a:srgbClr val="C0C0C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</a:pPr>
              <a:endParaRPr lang="ko-KR" altLang="en-US" sz="1800" b="1" kern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9" name="Rectangle 28"/>
            <p:cNvSpPr>
              <a:spLocks noChangeArrowheads="1"/>
            </p:cNvSpPr>
            <p:nvPr/>
          </p:nvSpPr>
          <p:spPr bwMode="auto">
            <a:xfrm>
              <a:off x="8041754" y="1988840"/>
              <a:ext cx="625363" cy="145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algn="ctr" defTabSz="762000" latinLnBrk="0">
                <a:buNone/>
              </a:pPr>
              <a:r>
                <a:rPr lang="ko-KR" altLang="en-US" sz="1200" b="1" u="sng" dirty="0" smtClean="0">
                  <a:latin typeface="맑은 고딕" pitchFamily="50" charset="-127"/>
                  <a:ea typeface="맑은 고딕" pitchFamily="50" charset="-127"/>
                </a:rPr>
                <a:t>지급거래처</a:t>
              </a:r>
              <a:endParaRPr lang="ko-KR" altLang="en-US" sz="1200" b="1" u="sng" dirty="0">
                <a:latin typeface="맑은 고딕" pitchFamily="50" charset="-127"/>
                <a:ea typeface="맑은 고딕" pitchFamily="50" charset="-127"/>
              </a:endParaRPr>
            </a:p>
          </p:txBody>
        </p:sp>
        <p:grpSp>
          <p:nvGrpSpPr>
            <p:cNvPr id="8" name="그룹 95"/>
            <p:cNvGrpSpPr/>
            <p:nvPr/>
          </p:nvGrpSpPr>
          <p:grpSpPr>
            <a:xfrm>
              <a:off x="8046322" y="2221023"/>
              <a:ext cx="728807" cy="499545"/>
              <a:chOff x="407769" y="2204864"/>
              <a:chExt cx="728807" cy="499545"/>
            </a:xfrm>
          </p:grpSpPr>
          <p:grpSp>
            <p:nvGrpSpPr>
              <p:cNvPr id="9" name="Group 799"/>
              <p:cNvGrpSpPr>
                <a:grpSpLocks/>
              </p:cNvGrpSpPr>
              <p:nvPr/>
            </p:nvGrpSpPr>
            <p:grpSpPr bwMode="auto">
              <a:xfrm>
                <a:off x="596516" y="2204864"/>
                <a:ext cx="404718" cy="351689"/>
                <a:chOff x="595" y="3788"/>
                <a:chExt cx="448" cy="395"/>
              </a:xfrm>
            </p:grpSpPr>
            <p:pic>
              <p:nvPicPr>
                <p:cNvPr id="77" name="Picture 800" descr="3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667" t="28787" r="65103" b="60806"/>
                <a:stretch>
                  <a:fillRect/>
                </a:stretch>
              </p:blipFill>
              <p:spPr bwMode="auto">
                <a:xfrm>
                  <a:off x="595" y="3959"/>
                  <a:ext cx="448" cy="224"/>
                </a:xfrm>
                <a:prstGeom prst="rect">
                  <a:avLst/>
                </a:prstGeom>
                <a:noFill/>
                <a:ln w="19050" algn="ctr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78" name="Picture 801" descr="62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618" y="3788"/>
                  <a:ext cx="401" cy="3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sp>
            <p:nvSpPr>
              <p:cNvPr id="76" name="직사각형 75"/>
              <p:cNvSpPr/>
              <p:nvPr/>
            </p:nvSpPr>
            <p:spPr>
              <a:xfrm>
                <a:off x="407769" y="2583341"/>
                <a:ext cx="728807" cy="121068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ctr">
                  <a:buNone/>
                </a:pPr>
                <a:r>
                  <a:rPr lang="ko-KR" altLang="en-US" sz="1000" b="1" dirty="0" smtClean="0">
                    <a:latin typeface="맑은 고딕" pitchFamily="50" charset="-127"/>
                    <a:ea typeface="맑은 고딕" pitchFamily="50" charset="-127"/>
                  </a:rPr>
                  <a:t>구매기관</a:t>
                </a:r>
                <a:endParaRPr lang="ko-KR" altLang="en-US" sz="1000" b="1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sp>
          <p:nvSpPr>
            <p:cNvPr id="31" name="타원 30"/>
            <p:cNvSpPr>
              <a:spLocks noChangeAspect="1"/>
            </p:cNvSpPr>
            <p:nvPr/>
          </p:nvSpPr>
          <p:spPr bwMode="auto">
            <a:xfrm>
              <a:off x="6254849" y="4113076"/>
              <a:ext cx="972108" cy="972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72000" tIns="36000" rIns="72000" bIns="36000" numCol="1" rtlCol="0" anchor="ctr" anchorCtr="0" compatLnSpc="1">
              <a:prstTxWarp prst="textNoShape">
                <a:avLst/>
              </a:prstTxWarp>
            </a:bodyPr>
            <a:lstStyle/>
            <a:p>
              <a:pPr marL="85725" marR="0" indent="-85725" algn="l" defTabSz="914400" rtl="0" eaLnBrk="1" fontAlgn="base" latinLnBrk="0" hangingPunct="1">
                <a:lnSpc>
                  <a:spcPct val="110000"/>
                </a:lnSpc>
                <a:spcBef>
                  <a:spcPct val="3500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§"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</p:txBody>
        </p:sp>
        <p:grpSp>
          <p:nvGrpSpPr>
            <p:cNvPr id="11" name="Group 799"/>
            <p:cNvGrpSpPr>
              <a:grpSpLocks/>
            </p:cNvGrpSpPr>
            <p:nvPr/>
          </p:nvGrpSpPr>
          <p:grpSpPr bwMode="auto">
            <a:xfrm>
              <a:off x="6529330" y="4362324"/>
              <a:ext cx="404718" cy="358812"/>
              <a:chOff x="580" y="3704"/>
              <a:chExt cx="448" cy="403"/>
            </a:xfrm>
          </p:grpSpPr>
          <p:pic>
            <p:nvPicPr>
              <p:cNvPr id="73" name="Picture 800" descr="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5667" t="28787" r="65103" b="60806"/>
              <a:stretch>
                <a:fillRect/>
              </a:stretch>
            </p:blipFill>
            <p:spPr bwMode="auto">
              <a:xfrm>
                <a:off x="580" y="3883"/>
                <a:ext cx="448" cy="224"/>
              </a:xfrm>
              <a:prstGeom prst="rect">
                <a:avLst/>
              </a:prstGeom>
              <a:noFill/>
              <a:ln w="19050" algn="ctr">
                <a:noFill/>
                <a:miter lim="800000"/>
                <a:headEnd/>
                <a:tailEnd/>
              </a:ln>
            </p:spPr>
          </p:pic>
          <p:pic>
            <p:nvPicPr>
              <p:cNvPr id="74" name="Picture 801" descr="62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603" y="3704"/>
                <a:ext cx="401" cy="3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3" name="Rectangle 28"/>
            <p:cNvSpPr>
              <a:spLocks noChangeArrowheads="1"/>
            </p:cNvSpPr>
            <p:nvPr/>
          </p:nvSpPr>
          <p:spPr bwMode="auto">
            <a:xfrm>
              <a:off x="6464099" y="4191113"/>
              <a:ext cx="625363" cy="145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algn="ctr" defTabSz="762000" latinLnBrk="0">
                <a:buNone/>
              </a:pPr>
              <a:r>
                <a:rPr lang="ko-KR" altLang="en-US" sz="1200" b="1" u="sng" dirty="0" smtClean="0">
                  <a:latin typeface="맑은 고딕" pitchFamily="50" charset="-127"/>
                  <a:ea typeface="맑은 고딕" pitchFamily="50" charset="-127"/>
                </a:rPr>
                <a:t>연구기관</a:t>
              </a:r>
              <a:endParaRPr lang="ko-KR" altLang="en-US" sz="1200" b="1" u="sng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7611956" y="3094319"/>
              <a:ext cx="1152128" cy="12106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88900" indent="-88900">
                <a:lnSpc>
                  <a:spcPct val="100000"/>
                </a:lnSpc>
                <a:spcBef>
                  <a:spcPts val="0"/>
                </a:spcBef>
                <a:buNone/>
              </a:pPr>
              <a:r>
                <a:rPr lang="en-US" altLang="ko-KR" sz="1000" b="1" i="1" dirty="0" smtClean="0">
                  <a:latin typeface="맑은 고딕" pitchFamily="50" charset="-127"/>
                  <a:ea typeface="맑은 고딕" pitchFamily="50" charset="-127"/>
                </a:rPr>
                <a:t>[</a:t>
              </a:r>
              <a:r>
                <a:rPr lang="ko-KR" altLang="en-US" sz="1000" b="1" i="1" dirty="0" err="1" smtClean="0">
                  <a:latin typeface="맑은 고딕" pitchFamily="50" charset="-127"/>
                  <a:ea typeface="맑은 고딕" pitchFamily="50" charset="-127"/>
                </a:rPr>
                <a:t>펌뱅킹</a:t>
              </a:r>
              <a:r>
                <a:rPr lang="en-US" altLang="ko-KR" sz="1000" b="1" i="1" dirty="0" smtClean="0">
                  <a:latin typeface="맑은 고딕" pitchFamily="50" charset="-127"/>
                  <a:ea typeface="맑은 고딕" pitchFamily="50" charset="-127"/>
                </a:rPr>
                <a:t>]</a:t>
              </a:r>
            </a:p>
          </p:txBody>
        </p:sp>
        <p:sp>
          <p:nvSpPr>
            <p:cNvPr id="35" name="AutoShape 24"/>
            <p:cNvSpPr>
              <a:spLocks noChangeArrowheads="1"/>
            </p:cNvSpPr>
            <p:nvPr/>
          </p:nvSpPr>
          <p:spPr bwMode="auto">
            <a:xfrm>
              <a:off x="7911033" y="4221088"/>
              <a:ext cx="936104" cy="864096"/>
            </a:xfrm>
            <a:prstGeom prst="roundRect">
              <a:avLst>
                <a:gd name="adj" fmla="val 12495"/>
              </a:avLst>
            </a:prstGeom>
            <a:noFill/>
            <a:ln w="12700">
              <a:solidFill>
                <a:srgbClr val="C0C0C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</a:pPr>
              <a:endParaRPr lang="ko-KR" altLang="en-US" sz="1800" b="1" kern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6" name="Rectangle 28"/>
            <p:cNvSpPr>
              <a:spLocks noChangeArrowheads="1"/>
            </p:cNvSpPr>
            <p:nvPr/>
          </p:nvSpPr>
          <p:spPr bwMode="auto">
            <a:xfrm>
              <a:off x="7983041" y="4311533"/>
              <a:ext cx="756084" cy="145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algn="ctr" defTabSz="762000" latinLnBrk="0">
                <a:buNone/>
              </a:pPr>
              <a:r>
                <a:rPr lang="ko-KR" altLang="en-US" sz="1200" b="1" u="sng" dirty="0" smtClean="0">
                  <a:latin typeface="맑은 고딕" pitchFamily="50" charset="-127"/>
                  <a:ea typeface="맑은 고딕" pitchFamily="50" charset="-127"/>
                </a:rPr>
                <a:t>위탁정산기관</a:t>
              </a:r>
              <a:endParaRPr lang="ko-KR" altLang="en-US" sz="1200" b="1" u="sng" dirty="0">
                <a:latin typeface="맑은 고딕" pitchFamily="50" charset="-127"/>
                <a:ea typeface="맑은 고딕" pitchFamily="50" charset="-127"/>
              </a:endParaRPr>
            </a:p>
          </p:txBody>
        </p:sp>
        <p:grpSp>
          <p:nvGrpSpPr>
            <p:cNvPr id="12" name="그룹 95"/>
            <p:cNvGrpSpPr/>
            <p:nvPr/>
          </p:nvGrpSpPr>
          <p:grpSpPr>
            <a:xfrm>
              <a:off x="8010318" y="4525279"/>
              <a:ext cx="728807" cy="451434"/>
              <a:chOff x="407769" y="2204864"/>
              <a:chExt cx="728807" cy="451434"/>
            </a:xfrm>
          </p:grpSpPr>
          <p:grpSp>
            <p:nvGrpSpPr>
              <p:cNvPr id="13" name="Group 799"/>
              <p:cNvGrpSpPr>
                <a:grpSpLocks/>
              </p:cNvGrpSpPr>
              <p:nvPr/>
            </p:nvGrpSpPr>
            <p:grpSpPr bwMode="auto">
              <a:xfrm>
                <a:off x="596516" y="2204864"/>
                <a:ext cx="404718" cy="351689"/>
                <a:chOff x="595" y="3788"/>
                <a:chExt cx="448" cy="395"/>
              </a:xfrm>
            </p:grpSpPr>
            <p:pic>
              <p:nvPicPr>
                <p:cNvPr id="71" name="Picture 800" descr="3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667" t="28787" r="65103" b="60806"/>
                <a:stretch>
                  <a:fillRect/>
                </a:stretch>
              </p:blipFill>
              <p:spPr bwMode="auto">
                <a:xfrm>
                  <a:off x="595" y="3959"/>
                  <a:ext cx="448" cy="224"/>
                </a:xfrm>
                <a:prstGeom prst="rect">
                  <a:avLst/>
                </a:prstGeom>
                <a:noFill/>
                <a:ln w="19050" algn="ctr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72" name="Picture 801" descr="62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618" y="3788"/>
                  <a:ext cx="401" cy="3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sp>
            <p:nvSpPr>
              <p:cNvPr id="70" name="직사각형 69"/>
              <p:cNvSpPr/>
              <p:nvPr/>
            </p:nvSpPr>
            <p:spPr>
              <a:xfrm>
                <a:off x="407769" y="2547337"/>
                <a:ext cx="728807" cy="108961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ctr">
                  <a:buNone/>
                </a:pPr>
                <a:r>
                  <a:rPr lang="ko-KR" altLang="en-US" sz="900" b="1" dirty="0" smtClean="0">
                    <a:latin typeface="맑은 고딕" pitchFamily="50" charset="-127"/>
                    <a:ea typeface="맑은 고딕" pitchFamily="50" charset="-127"/>
                  </a:rPr>
                  <a:t>회계법인</a:t>
                </a:r>
                <a:endParaRPr lang="ko-KR" altLang="en-US" sz="900" b="1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cxnSp>
          <p:nvCxnSpPr>
            <p:cNvPr id="38" name="직선 화살표 연결선 37"/>
            <p:cNvCxnSpPr/>
            <p:nvPr/>
          </p:nvCxnSpPr>
          <p:spPr bwMode="auto">
            <a:xfrm rot="5400000">
              <a:off x="5397785" y="3830071"/>
              <a:ext cx="682377" cy="624433"/>
            </a:xfrm>
            <a:prstGeom prst="straightConnector1">
              <a:avLst/>
            </a:prstGeom>
            <a:solidFill>
              <a:srgbClr val="FBB779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sp>
          <p:nvSpPr>
            <p:cNvPr id="39" name="직사각형 38"/>
            <p:cNvSpPr/>
            <p:nvPr/>
          </p:nvSpPr>
          <p:spPr>
            <a:xfrm rot="18661475">
              <a:off x="5480401" y="4049568"/>
              <a:ext cx="792088" cy="10943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88900" indent="-88900">
                <a:lnSpc>
                  <a:spcPct val="100000"/>
                </a:lnSpc>
                <a:spcBef>
                  <a:spcPts val="0"/>
                </a:spcBef>
                <a:buNone/>
              </a:pPr>
              <a:r>
                <a:rPr lang="ko-KR" altLang="en-US" sz="1000" b="1" i="1" dirty="0" smtClean="0">
                  <a:latin typeface="맑은 고딕" pitchFamily="50" charset="-127"/>
                  <a:ea typeface="맑은 고딕" pitchFamily="50" charset="-127"/>
                </a:rPr>
                <a:t>정산잔액 입금</a:t>
              </a:r>
              <a:endParaRPr lang="en-US" altLang="ko-KR" sz="1000" b="1" i="1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6385318" y="4735517"/>
              <a:ext cx="756084" cy="24213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ts val="0"/>
                </a:spcBef>
                <a:buNone/>
              </a:pPr>
              <a:r>
                <a:rPr lang="ko-KR" altLang="en-US" sz="1000" b="1" i="1" dirty="0" smtClean="0">
                  <a:latin typeface="맑은 고딕" pitchFamily="50" charset="-127"/>
                  <a:ea typeface="맑은 고딕" pitchFamily="50" charset="-127"/>
                </a:rPr>
                <a:t>전자증빙</a:t>
              </a:r>
              <a:r>
                <a:rPr lang="en-US" altLang="ko-KR" sz="1000" b="1" i="1" dirty="0" smtClean="0">
                  <a:latin typeface="맑은 고딕" pitchFamily="50" charset="-127"/>
                  <a:ea typeface="맑은 고딕" pitchFamily="50" charset="-127"/>
                </a:rPr>
                <a:t>, </a:t>
              </a:r>
            </a:p>
            <a:p>
              <a:pPr algn="ctr">
                <a:lnSpc>
                  <a:spcPct val="100000"/>
                </a:lnSpc>
                <a:spcBef>
                  <a:spcPts val="0"/>
                </a:spcBef>
                <a:buNone/>
              </a:pPr>
              <a:r>
                <a:rPr lang="ko-KR" altLang="en-US" sz="1000" b="1" i="1" dirty="0" smtClean="0">
                  <a:latin typeface="맑은 고딕" pitchFamily="50" charset="-127"/>
                  <a:ea typeface="맑은 고딕" pitchFamily="50" charset="-127"/>
                </a:rPr>
                <a:t>온라인 정산보고</a:t>
              </a:r>
              <a:endParaRPr lang="en-US" altLang="ko-KR" sz="1000" b="1" i="1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1" name="아래쪽 화살표 40"/>
            <p:cNvSpPr/>
            <p:nvPr/>
          </p:nvSpPr>
          <p:spPr bwMode="auto">
            <a:xfrm>
              <a:off x="4706677" y="2924944"/>
              <a:ext cx="432048" cy="180020"/>
            </a:xfrm>
            <a:prstGeom prst="downArrow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72000" tIns="36000" rIns="72000" bIns="36000" numCol="1" rtlCol="0" anchor="ctr" anchorCtr="0" compatLnSpc="1">
              <a:prstTxWarp prst="textNoShape">
                <a:avLst/>
              </a:prstTxWarp>
            </a:bodyPr>
            <a:lstStyle/>
            <a:p>
              <a:pPr marL="85725" marR="0" indent="-85725" algn="l" defTabSz="914400" rtl="0" eaLnBrk="1" fontAlgn="base" latinLnBrk="0" hangingPunct="1">
                <a:lnSpc>
                  <a:spcPct val="110000"/>
                </a:lnSpc>
                <a:spcBef>
                  <a:spcPct val="3500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§"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2" name="아래쪽 화살표 41"/>
            <p:cNvSpPr/>
            <p:nvPr/>
          </p:nvSpPr>
          <p:spPr bwMode="auto">
            <a:xfrm>
              <a:off x="4706677" y="3897052"/>
              <a:ext cx="432048" cy="180020"/>
            </a:xfrm>
            <a:prstGeom prst="downArrow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72000" tIns="36000" rIns="72000" bIns="36000" numCol="1" rtlCol="0" anchor="ctr" anchorCtr="0" compatLnSpc="1">
              <a:prstTxWarp prst="textNoShape">
                <a:avLst/>
              </a:prstTxWarp>
            </a:bodyPr>
            <a:lstStyle/>
            <a:p>
              <a:pPr marL="85725" marR="0" indent="-85725" algn="l" defTabSz="914400" rtl="0" eaLnBrk="1" fontAlgn="base" latinLnBrk="0" hangingPunct="1">
                <a:lnSpc>
                  <a:spcPct val="110000"/>
                </a:lnSpc>
                <a:spcBef>
                  <a:spcPct val="3500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§"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43" name="직선 화살표 연결선 42"/>
            <p:cNvCxnSpPr/>
            <p:nvPr/>
          </p:nvCxnSpPr>
          <p:spPr bwMode="auto">
            <a:xfrm>
              <a:off x="5354749" y="2492896"/>
              <a:ext cx="612068" cy="432048"/>
            </a:xfrm>
            <a:prstGeom prst="straightConnector1">
              <a:avLst/>
            </a:prstGeom>
            <a:solidFill>
              <a:srgbClr val="FBB779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sp>
          <p:nvSpPr>
            <p:cNvPr id="44" name="AutoShape 24"/>
            <p:cNvSpPr>
              <a:spLocks noChangeArrowheads="1"/>
            </p:cNvSpPr>
            <p:nvPr/>
          </p:nvSpPr>
          <p:spPr bwMode="auto">
            <a:xfrm>
              <a:off x="6830913" y="1988840"/>
              <a:ext cx="828092" cy="468052"/>
            </a:xfrm>
            <a:prstGeom prst="roundRect">
              <a:avLst>
                <a:gd name="adj" fmla="val 12495"/>
              </a:avLst>
            </a:prstGeom>
            <a:noFill/>
            <a:ln w="12700">
              <a:solidFill>
                <a:srgbClr val="C0C0C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</a:pPr>
              <a:endParaRPr lang="ko-KR" altLang="en-US" sz="1800" b="1" kern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5" name="Rectangle 28"/>
            <p:cNvSpPr>
              <a:spLocks noChangeArrowheads="1"/>
            </p:cNvSpPr>
            <p:nvPr/>
          </p:nvSpPr>
          <p:spPr bwMode="auto">
            <a:xfrm>
              <a:off x="6866917" y="1988841"/>
              <a:ext cx="625363" cy="145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algn="ctr" defTabSz="762000" latinLnBrk="0">
                <a:buNone/>
              </a:pPr>
              <a:r>
                <a:rPr lang="ko-KR" altLang="en-US" sz="1200" b="1" u="sng" dirty="0" smtClean="0">
                  <a:latin typeface="맑은 고딕" pitchFamily="50" charset="-127"/>
                  <a:ea typeface="맑은 고딕" pitchFamily="50" charset="-127"/>
                </a:rPr>
                <a:t>국세청</a:t>
              </a:r>
              <a:endParaRPr lang="ko-KR" altLang="en-US" sz="1200" b="1" u="sng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6866917" y="2204864"/>
              <a:ext cx="728807" cy="12106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ko-KR" altLang="en-US" sz="1000" b="1" dirty="0" smtClean="0">
                  <a:latin typeface="맑은 고딕" pitchFamily="50" charset="-127"/>
                  <a:ea typeface="맑은 고딕" pitchFamily="50" charset="-127"/>
                </a:rPr>
                <a:t>전자세금계산서</a:t>
              </a:r>
              <a:endParaRPr lang="ko-KR" altLang="en-US" sz="1000" b="1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7" name="직사각형 46"/>
            <p:cNvSpPr/>
            <p:nvPr/>
          </p:nvSpPr>
          <p:spPr>
            <a:xfrm>
              <a:off x="5922086" y="2168860"/>
              <a:ext cx="728807" cy="24213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ko-KR" altLang="en-US" sz="1000" b="1" dirty="0" smtClean="0">
                  <a:latin typeface="맑은 고딕" pitchFamily="50" charset="-127"/>
                  <a:ea typeface="맑은 고딕" pitchFamily="50" charset="-127"/>
                </a:rPr>
                <a:t>카드사용내역</a:t>
              </a:r>
              <a:endParaRPr lang="en-US" altLang="ko-KR" sz="1000" b="1" dirty="0" smtClean="0">
                <a:latin typeface="맑은 고딕" pitchFamily="50" charset="-127"/>
                <a:ea typeface="맑은 고딕" pitchFamily="50" charset="-127"/>
              </a:endParaRP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ko-KR" altLang="en-US" sz="1000" b="1" dirty="0" smtClean="0">
                  <a:latin typeface="맑은 고딕" pitchFamily="50" charset="-127"/>
                  <a:ea typeface="맑은 고딕" pitchFamily="50" charset="-127"/>
                </a:rPr>
                <a:t>입출금내역</a:t>
              </a:r>
              <a:endParaRPr lang="ko-KR" altLang="en-US" sz="1000" b="1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8" name="모서리가 둥근 직사각형 47"/>
            <p:cNvSpPr/>
            <p:nvPr/>
          </p:nvSpPr>
          <p:spPr bwMode="auto">
            <a:xfrm>
              <a:off x="5966817" y="2852936"/>
              <a:ext cx="1512168" cy="792088"/>
            </a:xfrm>
            <a:prstGeom prst="roundRect">
              <a:avLst>
                <a:gd name="adj" fmla="val 7509"/>
              </a:avLst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2000" tIns="36000" rIns="72000" bIns="36000" numCol="1" rtlCol="0" anchor="ctr" anchorCtr="0" compatLnSpc="1">
              <a:prstTxWarp prst="textNoShape">
                <a:avLst/>
              </a:prstTxWarp>
            </a:bodyPr>
            <a:lstStyle/>
            <a:p>
              <a:pPr marL="85725" marR="0" indent="-85725" algn="l" defTabSz="914400" rtl="0" eaLnBrk="1" fontAlgn="base" latinLnBrk="0" hangingPunct="1">
                <a:lnSpc>
                  <a:spcPct val="110000"/>
                </a:lnSpc>
                <a:spcBef>
                  <a:spcPct val="3500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§"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9" name="직사각형 48"/>
            <p:cNvSpPr/>
            <p:nvPr/>
          </p:nvSpPr>
          <p:spPr bwMode="auto">
            <a:xfrm>
              <a:off x="6002821" y="2888940"/>
              <a:ext cx="1440160" cy="18002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85725" marR="0" indent="-85725" algn="ctr" defTabSz="914400" rtl="0" eaLnBrk="1" fontAlgn="base" latinLnBrk="0" hangingPunct="1">
                <a:lnSpc>
                  <a:spcPct val="110000"/>
                </a:lnSpc>
                <a:spcBef>
                  <a:spcPct val="35000"/>
                </a:spcBef>
                <a:spcAft>
                  <a:spcPct val="0"/>
                </a:spcAft>
                <a:buClrTx/>
                <a:buSzTx/>
                <a:buNone/>
                <a:tabLst/>
              </a:pPr>
              <a:r>
                <a:rPr lang="ko-KR" altLang="en-US" sz="1000" b="1" dirty="0" smtClean="0">
                  <a:latin typeface="맑은 고딕" pitchFamily="50" charset="-127"/>
                  <a:ea typeface="맑은 고딕" pitchFamily="50" charset="-127"/>
                </a:rPr>
                <a:t>실</a:t>
              </a:r>
              <a:r>
                <a:rPr kumimoji="0" lang="ko-KR" altLang="en-US" sz="10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시간 연구비 관리시스템</a:t>
              </a:r>
            </a:p>
          </p:txBody>
        </p:sp>
        <p:cxnSp>
          <p:nvCxnSpPr>
            <p:cNvPr id="50" name="꺾인 연결선 134"/>
            <p:cNvCxnSpPr>
              <a:stCxn id="48" idx="3"/>
              <a:endCxn id="28" idx="2"/>
            </p:cNvCxnSpPr>
            <p:nvPr/>
          </p:nvCxnSpPr>
          <p:spPr bwMode="auto">
            <a:xfrm flipV="1">
              <a:off x="7478985" y="2780928"/>
              <a:ext cx="900100" cy="468052"/>
            </a:xfrm>
            <a:prstGeom prst="bentConnector2">
              <a:avLst/>
            </a:prstGeom>
            <a:solidFill>
              <a:srgbClr val="FBB779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grpSp>
          <p:nvGrpSpPr>
            <p:cNvPr id="15" name="Group 3"/>
            <p:cNvGrpSpPr>
              <a:grpSpLocks/>
            </p:cNvGrpSpPr>
            <p:nvPr/>
          </p:nvGrpSpPr>
          <p:grpSpPr bwMode="auto">
            <a:xfrm>
              <a:off x="6470873" y="2384885"/>
              <a:ext cx="612068" cy="504057"/>
              <a:chOff x="2234" y="1940"/>
              <a:chExt cx="1860" cy="1700"/>
            </a:xfrm>
          </p:grpSpPr>
          <p:sp>
            <p:nvSpPr>
              <p:cNvPr id="67" name="Freeform 4"/>
              <p:cNvSpPr>
                <a:spLocks/>
              </p:cNvSpPr>
              <p:nvPr/>
            </p:nvSpPr>
            <p:spPr bwMode="blackWhite">
              <a:xfrm>
                <a:off x="2377" y="1940"/>
                <a:ext cx="1717" cy="887"/>
              </a:xfrm>
              <a:custGeom>
                <a:avLst/>
                <a:gdLst/>
                <a:ahLst/>
                <a:cxnLst>
                  <a:cxn ang="0">
                    <a:pos x="1591" y="589"/>
                  </a:cxn>
                  <a:cxn ang="0">
                    <a:pos x="1551" y="480"/>
                  </a:cxn>
                  <a:cxn ang="0">
                    <a:pos x="1495" y="378"/>
                  </a:cxn>
                  <a:cxn ang="0">
                    <a:pos x="1426" y="284"/>
                  </a:cxn>
                  <a:cxn ang="0">
                    <a:pos x="1344" y="201"/>
                  </a:cxn>
                  <a:cxn ang="0">
                    <a:pos x="1251" y="131"/>
                  </a:cxn>
                  <a:cxn ang="0">
                    <a:pos x="1149" y="75"/>
                  </a:cxn>
                  <a:cxn ang="0">
                    <a:pos x="1039" y="34"/>
                  </a:cxn>
                  <a:cxn ang="0">
                    <a:pos x="926" y="9"/>
                  </a:cxn>
                  <a:cxn ang="0">
                    <a:pos x="809" y="0"/>
                  </a:cxn>
                  <a:cxn ang="0">
                    <a:pos x="694" y="9"/>
                  </a:cxn>
                  <a:cxn ang="0">
                    <a:pos x="579" y="33"/>
                  </a:cxn>
                  <a:cxn ang="0">
                    <a:pos x="470" y="74"/>
                  </a:cxn>
                  <a:cxn ang="0">
                    <a:pos x="367" y="130"/>
                  </a:cxn>
                  <a:cxn ang="0">
                    <a:pos x="275" y="199"/>
                  </a:cxn>
                  <a:cxn ang="0">
                    <a:pos x="192" y="282"/>
                  </a:cxn>
                  <a:cxn ang="0">
                    <a:pos x="122" y="374"/>
                  </a:cxn>
                  <a:cxn ang="0">
                    <a:pos x="66" y="477"/>
                  </a:cxn>
                  <a:cxn ang="0">
                    <a:pos x="25" y="586"/>
                  </a:cxn>
                  <a:cxn ang="0">
                    <a:pos x="0" y="699"/>
                  </a:cxn>
                  <a:cxn ang="0">
                    <a:pos x="237" y="543"/>
                  </a:cxn>
                  <a:cxn ang="0">
                    <a:pos x="442" y="660"/>
                  </a:cxn>
                  <a:cxn ang="0">
                    <a:pos x="484" y="591"/>
                  </a:cxn>
                  <a:cxn ang="0">
                    <a:pos x="540" y="531"/>
                  </a:cxn>
                  <a:cxn ang="0">
                    <a:pos x="605" y="485"/>
                  </a:cxn>
                  <a:cxn ang="0">
                    <a:pos x="679" y="451"/>
                  </a:cxn>
                  <a:cxn ang="0">
                    <a:pos x="758" y="432"/>
                  </a:cxn>
                  <a:cxn ang="0">
                    <a:pos x="839" y="430"/>
                  </a:cxn>
                  <a:cxn ang="0">
                    <a:pos x="919" y="444"/>
                  </a:cxn>
                  <a:cxn ang="0">
                    <a:pos x="995" y="473"/>
                  </a:cxn>
                  <a:cxn ang="0">
                    <a:pos x="1063" y="516"/>
                  </a:cxn>
                  <a:cxn ang="0">
                    <a:pos x="1121" y="573"/>
                  </a:cxn>
                  <a:cxn ang="0">
                    <a:pos x="1168" y="640"/>
                  </a:cxn>
                  <a:cxn ang="0">
                    <a:pos x="1041" y="646"/>
                  </a:cxn>
                  <a:cxn ang="0">
                    <a:pos x="1716" y="646"/>
                  </a:cxn>
                </a:cxnLst>
                <a:rect l="0" t="0" r="r" b="b"/>
                <a:pathLst>
                  <a:path w="1717" h="887">
                    <a:moveTo>
                      <a:pt x="1606" y="646"/>
                    </a:moveTo>
                    <a:lnTo>
                      <a:pt x="1591" y="589"/>
                    </a:lnTo>
                    <a:lnTo>
                      <a:pt x="1573" y="534"/>
                    </a:lnTo>
                    <a:lnTo>
                      <a:pt x="1551" y="480"/>
                    </a:lnTo>
                    <a:lnTo>
                      <a:pt x="1525" y="428"/>
                    </a:lnTo>
                    <a:lnTo>
                      <a:pt x="1495" y="378"/>
                    </a:lnTo>
                    <a:lnTo>
                      <a:pt x="1463" y="330"/>
                    </a:lnTo>
                    <a:lnTo>
                      <a:pt x="1426" y="284"/>
                    </a:lnTo>
                    <a:lnTo>
                      <a:pt x="1386" y="241"/>
                    </a:lnTo>
                    <a:lnTo>
                      <a:pt x="1344" y="201"/>
                    </a:lnTo>
                    <a:lnTo>
                      <a:pt x="1298" y="165"/>
                    </a:lnTo>
                    <a:lnTo>
                      <a:pt x="1251" y="131"/>
                    </a:lnTo>
                    <a:lnTo>
                      <a:pt x="1201" y="102"/>
                    </a:lnTo>
                    <a:lnTo>
                      <a:pt x="1149" y="75"/>
                    </a:lnTo>
                    <a:lnTo>
                      <a:pt x="1095" y="52"/>
                    </a:lnTo>
                    <a:lnTo>
                      <a:pt x="1039" y="34"/>
                    </a:lnTo>
                    <a:lnTo>
                      <a:pt x="983" y="20"/>
                    </a:lnTo>
                    <a:lnTo>
                      <a:pt x="926" y="9"/>
                    </a:lnTo>
                    <a:lnTo>
                      <a:pt x="867" y="2"/>
                    </a:lnTo>
                    <a:lnTo>
                      <a:pt x="809" y="0"/>
                    </a:lnTo>
                    <a:lnTo>
                      <a:pt x="752" y="2"/>
                    </a:lnTo>
                    <a:lnTo>
                      <a:pt x="694" y="9"/>
                    </a:lnTo>
                    <a:lnTo>
                      <a:pt x="636" y="19"/>
                    </a:lnTo>
                    <a:lnTo>
                      <a:pt x="579" y="33"/>
                    </a:lnTo>
                    <a:lnTo>
                      <a:pt x="523" y="51"/>
                    </a:lnTo>
                    <a:lnTo>
                      <a:pt x="470" y="74"/>
                    </a:lnTo>
                    <a:lnTo>
                      <a:pt x="418" y="99"/>
                    </a:lnTo>
                    <a:lnTo>
                      <a:pt x="367" y="130"/>
                    </a:lnTo>
                    <a:lnTo>
                      <a:pt x="320" y="163"/>
                    </a:lnTo>
                    <a:lnTo>
                      <a:pt x="275" y="199"/>
                    </a:lnTo>
                    <a:lnTo>
                      <a:pt x="231" y="239"/>
                    </a:lnTo>
                    <a:lnTo>
                      <a:pt x="192" y="282"/>
                    </a:lnTo>
                    <a:lnTo>
                      <a:pt x="155" y="326"/>
                    </a:lnTo>
                    <a:lnTo>
                      <a:pt x="122" y="374"/>
                    </a:lnTo>
                    <a:lnTo>
                      <a:pt x="93" y="425"/>
                    </a:lnTo>
                    <a:lnTo>
                      <a:pt x="66" y="477"/>
                    </a:lnTo>
                    <a:lnTo>
                      <a:pt x="44" y="530"/>
                    </a:lnTo>
                    <a:lnTo>
                      <a:pt x="25" y="586"/>
                    </a:lnTo>
                    <a:lnTo>
                      <a:pt x="11" y="643"/>
                    </a:lnTo>
                    <a:lnTo>
                      <a:pt x="0" y="699"/>
                    </a:lnTo>
                    <a:lnTo>
                      <a:pt x="120" y="623"/>
                    </a:lnTo>
                    <a:lnTo>
                      <a:pt x="237" y="543"/>
                    </a:lnTo>
                    <a:lnTo>
                      <a:pt x="426" y="697"/>
                    </a:lnTo>
                    <a:lnTo>
                      <a:pt x="442" y="660"/>
                    </a:lnTo>
                    <a:lnTo>
                      <a:pt x="461" y="624"/>
                    </a:lnTo>
                    <a:lnTo>
                      <a:pt x="484" y="591"/>
                    </a:lnTo>
                    <a:lnTo>
                      <a:pt x="510" y="560"/>
                    </a:lnTo>
                    <a:lnTo>
                      <a:pt x="540" y="531"/>
                    </a:lnTo>
                    <a:lnTo>
                      <a:pt x="572" y="506"/>
                    </a:lnTo>
                    <a:lnTo>
                      <a:pt x="605" y="485"/>
                    </a:lnTo>
                    <a:lnTo>
                      <a:pt x="641" y="466"/>
                    </a:lnTo>
                    <a:lnTo>
                      <a:pt x="679" y="451"/>
                    </a:lnTo>
                    <a:lnTo>
                      <a:pt x="718" y="440"/>
                    </a:lnTo>
                    <a:lnTo>
                      <a:pt x="758" y="432"/>
                    </a:lnTo>
                    <a:lnTo>
                      <a:pt x="798" y="429"/>
                    </a:lnTo>
                    <a:lnTo>
                      <a:pt x="839" y="430"/>
                    </a:lnTo>
                    <a:lnTo>
                      <a:pt x="879" y="435"/>
                    </a:lnTo>
                    <a:lnTo>
                      <a:pt x="919" y="444"/>
                    </a:lnTo>
                    <a:lnTo>
                      <a:pt x="958" y="456"/>
                    </a:lnTo>
                    <a:lnTo>
                      <a:pt x="995" y="473"/>
                    </a:lnTo>
                    <a:lnTo>
                      <a:pt x="1030" y="493"/>
                    </a:lnTo>
                    <a:lnTo>
                      <a:pt x="1063" y="516"/>
                    </a:lnTo>
                    <a:lnTo>
                      <a:pt x="1094" y="543"/>
                    </a:lnTo>
                    <a:lnTo>
                      <a:pt x="1121" y="573"/>
                    </a:lnTo>
                    <a:lnTo>
                      <a:pt x="1146" y="605"/>
                    </a:lnTo>
                    <a:lnTo>
                      <a:pt x="1168" y="640"/>
                    </a:lnTo>
                    <a:lnTo>
                      <a:pt x="1171" y="646"/>
                    </a:lnTo>
                    <a:lnTo>
                      <a:pt x="1041" y="646"/>
                    </a:lnTo>
                    <a:lnTo>
                      <a:pt x="1382" y="886"/>
                    </a:lnTo>
                    <a:lnTo>
                      <a:pt x="1716" y="646"/>
                    </a:lnTo>
                    <a:lnTo>
                      <a:pt x="1606" y="646"/>
                    </a:lnTo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ko-KR" altLang="en-US" b="1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8" name="Freeform 5"/>
              <p:cNvSpPr>
                <a:spLocks/>
              </p:cNvSpPr>
              <p:nvPr/>
            </p:nvSpPr>
            <p:spPr bwMode="blackWhite">
              <a:xfrm>
                <a:off x="2234" y="2545"/>
                <a:ext cx="1776" cy="1095"/>
              </a:xfrm>
              <a:custGeom>
                <a:avLst/>
                <a:gdLst/>
                <a:ahLst/>
                <a:cxnLst>
                  <a:cxn ang="0">
                    <a:pos x="1365" y="265"/>
                  </a:cxn>
                  <a:cxn ang="0">
                    <a:pos x="1360" y="349"/>
                  </a:cxn>
                  <a:cxn ang="0">
                    <a:pos x="1337" y="429"/>
                  </a:cxn>
                  <a:cxn ang="0">
                    <a:pos x="1299" y="504"/>
                  </a:cxn>
                  <a:cxn ang="0">
                    <a:pos x="1247" y="569"/>
                  </a:cxn>
                  <a:cxn ang="0">
                    <a:pos x="1183" y="624"/>
                  </a:cxn>
                  <a:cxn ang="0">
                    <a:pos x="1108" y="663"/>
                  </a:cxn>
                  <a:cxn ang="0">
                    <a:pos x="1028" y="686"/>
                  </a:cxn>
                  <a:cxn ang="0">
                    <a:pos x="945" y="692"/>
                  </a:cxn>
                  <a:cxn ang="0">
                    <a:pos x="861" y="682"/>
                  </a:cxn>
                  <a:cxn ang="0">
                    <a:pos x="782" y="655"/>
                  </a:cxn>
                  <a:cxn ang="0">
                    <a:pos x="709" y="613"/>
                  </a:cxn>
                  <a:cxn ang="0">
                    <a:pos x="647" y="556"/>
                  </a:cxn>
                  <a:cxn ang="0">
                    <a:pos x="598" y="488"/>
                  </a:cxn>
                  <a:cxn ang="0">
                    <a:pos x="563" y="412"/>
                  </a:cxn>
                  <a:cxn ang="0">
                    <a:pos x="544" y="330"/>
                  </a:cxn>
                  <a:cxn ang="0">
                    <a:pos x="543" y="246"/>
                  </a:cxn>
                  <a:cxn ang="0">
                    <a:pos x="379" y="0"/>
                  </a:cxn>
                  <a:cxn ang="0">
                    <a:pos x="134" y="238"/>
                  </a:cxn>
                  <a:cxn ang="0">
                    <a:pos x="138" y="357"/>
                  </a:cxn>
                  <a:cxn ang="0">
                    <a:pos x="158" y="473"/>
                  </a:cxn>
                  <a:cxn ang="0">
                    <a:pos x="195" y="585"/>
                  </a:cxn>
                  <a:cxn ang="0">
                    <a:pos x="248" y="691"/>
                  </a:cxn>
                  <a:cxn ang="0">
                    <a:pos x="315" y="788"/>
                  </a:cxn>
                  <a:cxn ang="0">
                    <a:pos x="396" y="875"/>
                  </a:cxn>
                  <a:cxn ang="0">
                    <a:pos x="489" y="949"/>
                  </a:cxn>
                  <a:cxn ang="0">
                    <a:pos x="590" y="1009"/>
                  </a:cxn>
                  <a:cxn ang="0">
                    <a:pos x="699" y="1053"/>
                  </a:cxn>
                  <a:cxn ang="0">
                    <a:pos x="815" y="1082"/>
                  </a:cxn>
                  <a:cxn ang="0">
                    <a:pos x="932" y="1094"/>
                  </a:cxn>
                  <a:cxn ang="0">
                    <a:pos x="1051" y="1088"/>
                  </a:cxn>
                  <a:cxn ang="0">
                    <a:pos x="1166" y="1067"/>
                  </a:cxn>
                  <a:cxn ang="0">
                    <a:pos x="1279" y="1027"/>
                  </a:cxn>
                  <a:cxn ang="0">
                    <a:pos x="1383" y="973"/>
                  </a:cxn>
                  <a:cxn ang="0">
                    <a:pos x="1479" y="904"/>
                  </a:cxn>
                  <a:cxn ang="0">
                    <a:pos x="1564" y="822"/>
                  </a:cxn>
                  <a:cxn ang="0">
                    <a:pos x="1636" y="728"/>
                  </a:cxn>
                  <a:cxn ang="0">
                    <a:pos x="1695" y="626"/>
                  </a:cxn>
                  <a:cxn ang="0">
                    <a:pos x="1738" y="516"/>
                  </a:cxn>
                  <a:cxn ang="0">
                    <a:pos x="1765" y="400"/>
                  </a:cxn>
                  <a:cxn ang="0">
                    <a:pos x="1775" y="282"/>
                  </a:cxn>
                  <a:cxn ang="0">
                    <a:pos x="1767" y="164"/>
                  </a:cxn>
                  <a:cxn ang="0">
                    <a:pos x="1361" y="222"/>
                  </a:cxn>
                </a:cxnLst>
                <a:rect l="0" t="0" r="r" b="b"/>
                <a:pathLst>
                  <a:path w="1776" h="1095">
                    <a:moveTo>
                      <a:pt x="1361" y="222"/>
                    </a:moveTo>
                    <a:lnTo>
                      <a:pt x="1365" y="265"/>
                    </a:lnTo>
                    <a:lnTo>
                      <a:pt x="1365" y="306"/>
                    </a:lnTo>
                    <a:lnTo>
                      <a:pt x="1360" y="349"/>
                    </a:lnTo>
                    <a:lnTo>
                      <a:pt x="1351" y="389"/>
                    </a:lnTo>
                    <a:lnTo>
                      <a:pt x="1337" y="429"/>
                    </a:lnTo>
                    <a:lnTo>
                      <a:pt x="1321" y="468"/>
                    </a:lnTo>
                    <a:lnTo>
                      <a:pt x="1299" y="504"/>
                    </a:lnTo>
                    <a:lnTo>
                      <a:pt x="1275" y="539"/>
                    </a:lnTo>
                    <a:lnTo>
                      <a:pt x="1247" y="569"/>
                    </a:lnTo>
                    <a:lnTo>
                      <a:pt x="1216" y="597"/>
                    </a:lnTo>
                    <a:lnTo>
                      <a:pt x="1183" y="624"/>
                    </a:lnTo>
                    <a:lnTo>
                      <a:pt x="1146" y="644"/>
                    </a:lnTo>
                    <a:lnTo>
                      <a:pt x="1108" y="663"/>
                    </a:lnTo>
                    <a:lnTo>
                      <a:pt x="1069" y="676"/>
                    </a:lnTo>
                    <a:lnTo>
                      <a:pt x="1028" y="686"/>
                    </a:lnTo>
                    <a:lnTo>
                      <a:pt x="986" y="691"/>
                    </a:lnTo>
                    <a:lnTo>
                      <a:pt x="945" y="692"/>
                    </a:lnTo>
                    <a:lnTo>
                      <a:pt x="902" y="689"/>
                    </a:lnTo>
                    <a:lnTo>
                      <a:pt x="861" y="682"/>
                    </a:lnTo>
                    <a:lnTo>
                      <a:pt x="820" y="670"/>
                    </a:lnTo>
                    <a:lnTo>
                      <a:pt x="782" y="655"/>
                    </a:lnTo>
                    <a:lnTo>
                      <a:pt x="744" y="636"/>
                    </a:lnTo>
                    <a:lnTo>
                      <a:pt x="709" y="613"/>
                    </a:lnTo>
                    <a:lnTo>
                      <a:pt x="676" y="585"/>
                    </a:lnTo>
                    <a:lnTo>
                      <a:pt x="647" y="556"/>
                    </a:lnTo>
                    <a:lnTo>
                      <a:pt x="621" y="523"/>
                    </a:lnTo>
                    <a:lnTo>
                      <a:pt x="598" y="488"/>
                    </a:lnTo>
                    <a:lnTo>
                      <a:pt x="578" y="451"/>
                    </a:lnTo>
                    <a:lnTo>
                      <a:pt x="563" y="412"/>
                    </a:lnTo>
                    <a:lnTo>
                      <a:pt x="552" y="372"/>
                    </a:lnTo>
                    <a:lnTo>
                      <a:pt x="544" y="330"/>
                    </a:lnTo>
                    <a:lnTo>
                      <a:pt x="542" y="288"/>
                    </a:lnTo>
                    <a:lnTo>
                      <a:pt x="543" y="246"/>
                    </a:lnTo>
                    <a:lnTo>
                      <a:pt x="680" y="246"/>
                    </a:lnTo>
                    <a:lnTo>
                      <a:pt x="379" y="0"/>
                    </a:lnTo>
                    <a:lnTo>
                      <a:pt x="0" y="237"/>
                    </a:lnTo>
                    <a:lnTo>
                      <a:pt x="134" y="238"/>
                    </a:lnTo>
                    <a:lnTo>
                      <a:pt x="134" y="297"/>
                    </a:lnTo>
                    <a:lnTo>
                      <a:pt x="138" y="357"/>
                    </a:lnTo>
                    <a:lnTo>
                      <a:pt x="146" y="415"/>
                    </a:lnTo>
                    <a:lnTo>
                      <a:pt x="158" y="473"/>
                    </a:lnTo>
                    <a:lnTo>
                      <a:pt x="175" y="530"/>
                    </a:lnTo>
                    <a:lnTo>
                      <a:pt x="195" y="585"/>
                    </a:lnTo>
                    <a:lnTo>
                      <a:pt x="219" y="640"/>
                    </a:lnTo>
                    <a:lnTo>
                      <a:pt x="248" y="691"/>
                    </a:lnTo>
                    <a:lnTo>
                      <a:pt x="280" y="741"/>
                    </a:lnTo>
                    <a:lnTo>
                      <a:pt x="315" y="788"/>
                    </a:lnTo>
                    <a:lnTo>
                      <a:pt x="355" y="833"/>
                    </a:lnTo>
                    <a:lnTo>
                      <a:pt x="396" y="875"/>
                    </a:lnTo>
                    <a:lnTo>
                      <a:pt x="441" y="914"/>
                    </a:lnTo>
                    <a:lnTo>
                      <a:pt x="489" y="949"/>
                    </a:lnTo>
                    <a:lnTo>
                      <a:pt x="538" y="980"/>
                    </a:lnTo>
                    <a:lnTo>
                      <a:pt x="590" y="1009"/>
                    </a:lnTo>
                    <a:lnTo>
                      <a:pt x="645" y="1033"/>
                    </a:lnTo>
                    <a:lnTo>
                      <a:pt x="699" y="1053"/>
                    </a:lnTo>
                    <a:lnTo>
                      <a:pt x="757" y="1070"/>
                    </a:lnTo>
                    <a:lnTo>
                      <a:pt x="815" y="1082"/>
                    </a:lnTo>
                    <a:lnTo>
                      <a:pt x="873" y="1089"/>
                    </a:lnTo>
                    <a:lnTo>
                      <a:pt x="932" y="1094"/>
                    </a:lnTo>
                    <a:lnTo>
                      <a:pt x="992" y="1093"/>
                    </a:lnTo>
                    <a:lnTo>
                      <a:pt x="1051" y="1088"/>
                    </a:lnTo>
                    <a:lnTo>
                      <a:pt x="1108" y="1080"/>
                    </a:lnTo>
                    <a:lnTo>
                      <a:pt x="1166" y="1067"/>
                    </a:lnTo>
                    <a:lnTo>
                      <a:pt x="1223" y="1049"/>
                    </a:lnTo>
                    <a:lnTo>
                      <a:pt x="1279" y="1027"/>
                    </a:lnTo>
                    <a:lnTo>
                      <a:pt x="1332" y="1002"/>
                    </a:lnTo>
                    <a:lnTo>
                      <a:pt x="1383" y="973"/>
                    </a:lnTo>
                    <a:lnTo>
                      <a:pt x="1432" y="940"/>
                    </a:lnTo>
                    <a:lnTo>
                      <a:pt x="1479" y="904"/>
                    </a:lnTo>
                    <a:lnTo>
                      <a:pt x="1523" y="865"/>
                    </a:lnTo>
                    <a:lnTo>
                      <a:pt x="1564" y="822"/>
                    </a:lnTo>
                    <a:lnTo>
                      <a:pt x="1602" y="776"/>
                    </a:lnTo>
                    <a:lnTo>
                      <a:pt x="1636" y="728"/>
                    </a:lnTo>
                    <a:lnTo>
                      <a:pt x="1668" y="678"/>
                    </a:lnTo>
                    <a:lnTo>
                      <a:pt x="1695" y="626"/>
                    </a:lnTo>
                    <a:lnTo>
                      <a:pt x="1719" y="571"/>
                    </a:lnTo>
                    <a:lnTo>
                      <a:pt x="1738" y="516"/>
                    </a:lnTo>
                    <a:lnTo>
                      <a:pt x="1754" y="459"/>
                    </a:lnTo>
                    <a:lnTo>
                      <a:pt x="1765" y="400"/>
                    </a:lnTo>
                    <a:lnTo>
                      <a:pt x="1772" y="342"/>
                    </a:lnTo>
                    <a:lnTo>
                      <a:pt x="1775" y="282"/>
                    </a:lnTo>
                    <a:lnTo>
                      <a:pt x="1774" y="223"/>
                    </a:lnTo>
                    <a:lnTo>
                      <a:pt x="1767" y="164"/>
                    </a:lnTo>
                    <a:lnTo>
                      <a:pt x="1529" y="342"/>
                    </a:lnTo>
                    <a:lnTo>
                      <a:pt x="1361" y="222"/>
                    </a:lnTo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ko-KR" altLang="en-US" b="1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sp>
          <p:nvSpPr>
            <p:cNvPr id="52" name="직사각형 51"/>
            <p:cNvSpPr/>
            <p:nvPr/>
          </p:nvSpPr>
          <p:spPr>
            <a:xfrm>
              <a:off x="7096488" y="2582819"/>
              <a:ext cx="504056" cy="12106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0"/>
                </a:spcBef>
                <a:buNone/>
              </a:pPr>
              <a:r>
                <a:rPr lang="ko-KR" altLang="en-US" sz="1000" b="1" i="1" dirty="0" smtClean="0">
                  <a:latin typeface="맑은 고딕" pitchFamily="50" charset="-127"/>
                  <a:ea typeface="맑은 고딕" pitchFamily="50" charset="-127"/>
                </a:rPr>
                <a:t>증빙연계</a:t>
              </a:r>
              <a:endParaRPr lang="en-US" altLang="ko-KR" sz="1000" b="1" i="1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53" name="직선 화살표 연결선 52"/>
            <p:cNvCxnSpPr/>
            <p:nvPr/>
          </p:nvCxnSpPr>
          <p:spPr bwMode="auto">
            <a:xfrm rot="16200000" flipV="1">
              <a:off x="7351685" y="3664312"/>
              <a:ext cx="612068" cy="573492"/>
            </a:xfrm>
            <a:prstGeom prst="straightConnector1">
              <a:avLst/>
            </a:prstGeom>
            <a:solidFill>
              <a:srgbClr val="FBB779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sp>
          <p:nvSpPr>
            <p:cNvPr id="54" name="직사각형 53"/>
            <p:cNvSpPr/>
            <p:nvPr/>
          </p:nvSpPr>
          <p:spPr>
            <a:xfrm rot="2793740">
              <a:off x="7544245" y="3953633"/>
              <a:ext cx="763881" cy="21887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0"/>
                </a:spcBef>
                <a:buNone/>
              </a:pPr>
              <a:r>
                <a:rPr lang="ko-KR" altLang="en-US" sz="1000" b="1" i="1" dirty="0" smtClean="0">
                  <a:latin typeface="맑은 고딕" pitchFamily="50" charset="-127"/>
                  <a:ea typeface="맑은 고딕" pitchFamily="50" charset="-127"/>
                </a:rPr>
                <a:t>전자증빙 내역조회 </a:t>
              </a:r>
              <a:endParaRPr lang="en-US" altLang="ko-KR" sz="1000" b="1" i="1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grpSp>
          <p:nvGrpSpPr>
            <p:cNvPr id="16" name="그룹 65"/>
            <p:cNvGrpSpPr/>
            <p:nvPr/>
          </p:nvGrpSpPr>
          <p:grpSpPr>
            <a:xfrm>
              <a:off x="7983041" y="3609020"/>
              <a:ext cx="864096" cy="216024"/>
              <a:chOff x="3800872" y="3645024"/>
              <a:chExt cx="864096" cy="216024"/>
            </a:xfrm>
          </p:grpSpPr>
          <p:cxnSp>
            <p:nvCxnSpPr>
              <p:cNvPr id="64" name="직선 화살표 연결선 63"/>
              <p:cNvCxnSpPr/>
              <p:nvPr/>
            </p:nvCxnSpPr>
            <p:spPr bwMode="auto">
              <a:xfrm>
                <a:off x="3836876" y="3753036"/>
                <a:ext cx="396044" cy="60"/>
              </a:xfrm>
              <a:prstGeom prst="straightConnector1">
                <a:avLst/>
              </a:prstGeom>
              <a:solidFill>
                <a:srgbClr val="FBB779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</p:cxnSp>
          <p:sp>
            <p:nvSpPr>
              <p:cNvPr id="65" name="직사각형 64"/>
              <p:cNvSpPr/>
              <p:nvPr/>
            </p:nvSpPr>
            <p:spPr>
              <a:xfrm>
                <a:off x="4232920" y="3681028"/>
                <a:ext cx="432048" cy="12106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marL="88900" indent="-88900">
                  <a:lnSpc>
                    <a:spcPct val="100000"/>
                  </a:lnSpc>
                  <a:spcBef>
                    <a:spcPts val="0"/>
                  </a:spcBef>
                  <a:buNone/>
                </a:pPr>
                <a:r>
                  <a:rPr lang="ko-KR" altLang="en-US" sz="1000" b="1" i="1" dirty="0" smtClean="0">
                    <a:latin typeface="맑은 고딕" pitchFamily="50" charset="-127"/>
                    <a:ea typeface="맑은 고딕" pitchFamily="50" charset="-127"/>
                  </a:rPr>
                  <a:t>온라인</a:t>
                </a:r>
                <a:endParaRPr lang="en-US" altLang="ko-KR" sz="1000" b="1" i="1" dirty="0" smtClean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6" name="직사각형 65"/>
              <p:cNvSpPr/>
              <p:nvPr/>
            </p:nvSpPr>
            <p:spPr bwMode="auto">
              <a:xfrm>
                <a:off x="3800872" y="3645024"/>
                <a:ext cx="828092" cy="216024"/>
              </a:xfrm>
              <a:prstGeom prst="rect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2000" tIns="36000" rIns="72000" bIns="3600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85725" marR="0" indent="-85725" algn="l" defTabSz="914400" rtl="0" eaLnBrk="1" fontAlgn="base" latinLnBrk="0" hangingPunct="1">
                  <a:lnSpc>
                    <a:spcPct val="110000"/>
                  </a:lnSpc>
                  <a:spcBef>
                    <a:spcPct val="35000"/>
                  </a:spcBef>
                  <a:spcAft>
                    <a:spcPct val="0"/>
                  </a:spcAft>
                  <a:buClrTx/>
                  <a:buSzTx/>
                  <a:buFont typeface="Wingdings" pitchFamily="2" charset="2"/>
                  <a:buChar char="§"/>
                  <a:tabLst/>
                </a:pPr>
                <a:endParaRPr kumimoji="0" lang="ko-KR" altLang="en-US" sz="12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sp>
          <p:nvSpPr>
            <p:cNvPr id="56" name="TextBox 55"/>
            <p:cNvSpPr txBox="1"/>
            <p:nvPr/>
          </p:nvSpPr>
          <p:spPr>
            <a:xfrm>
              <a:off x="6038825" y="3140988"/>
              <a:ext cx="648072" cy="180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txBody>
            <a:bodyPr wrap="square" lIns="0" tIns="0" rIns="0" bIns="0" rtlCol="0" anchor="ctr">
              <a:no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ts val="0"/>
                </a:spcBef>
                <a:buClrTx/>
                <a:buNone/>
              </a:pPr>
              <a:r>
                <a:rPr lang="ko-KR" altLang="en-US" sz="900" b="1" dirty="0" smtClean="0">
                  <a:latin typeface="맑은 고딕" pitchFamily="50" charset="-127"/>
                  <a:ea typeface="맑은 고딕" pitchFamily="50" charset="-127"/>
                </a:rPr>
                <a:t>온라인 지급</a:t>
              </a: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6758905" y="3140988"/>
              <a:ext cx="648072" cy="180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txBody>
            <a:bodyPr wrap="square" lIns="0" tIns="0" rIns="0" bIns="0" rtlCol="0" anchor="ctr">
              <a:no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ts val="0"/>
                </a:spcBef>
                <a:buClrTx/>
                <a:buNone/>
              </a:pPr>
              <a:r>
                <a:rPr lang="ko-KR" altLang="en-US" sz="900" b="1" dirty="0" smtClean="0">
                  <a:latin typeface="맑은 고딕" pitchFamily="50" charset="-127"/>
                  <a:ea typeface="맑은 고딕" pitchFamily="50" charset="-127"/>
                </a:rPr>
                <a:t>전자 증빙</a:t>
              </a:r>
            </a:p>
          </p:txBody>
        </p:sp>
        <p:cxnSp>
          <p:nvCxnSpPr>
            <p:cNvPr id="58" name="직선 화살표 연결선 57"/>
            <p:cNvCxnSpPr/>
            <p:nvPr/>
          </p:nvCxnSpPr>
          <p:spPr bwMode="auto">
            <a:xfrm rot="5400000" flipH="1" flipV="1">
              <a:off x="6578990" y="3891453"/>
              <a:ext cx="426343" cy="5494"/>
            </a:xfrm>
            <a:prstGeom prst="straightConnector1">
              <a:avLst/>
            </a:prstGeom>
            <a:solidFill>
              <a:srgbClr val="FBB779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sp>
          <p:nvSpPr>
            <p:cNvPr id="59" name="직사각형 58"/>
            <p:cNvSpPr/>
            <p:nvPr/>
          </p:nvSpPr>
          <p:spPr>
            <a:xfrm>
              <a:off x="6326857" y="3825044"/>
              <a:ext cx="504056" cy="24213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ts val="0"/>
                </a:spcBef>
                <a:buNone/>
              </a:pPr>
              <a:r>
                <a:rPr lang="ko-KR" altLang="en-US" sz="1000" b="1" i="1" dirty="0" smtClean="0">
                  <a:latin typeface="맑은 고딕" pitchFamily="50" charset="-127"/>
                  <a:ea typeface="맑은 고딕" pitchFamily="50" charset="-127"/>
                </a:rPr>
                <a:t>실시간 연구비 집행</a:t>
              </a:r>
              <a:endParaRPr lang="en-US" altLang="ko-KR" sz="1000" b="1" i="1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038825" y="3392996"/>
              <a:ext cx="648072" cy="180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txBody>
            <a:bodyPr wrap="square" lIns="0" tIns="0" rIns="0" bIns="0" rtlCol="0" anchor="ctr">
              <a:no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ts val="0"/>
                </a:spcBef>
                <a:buClrTx/>
                <a:buNone/>
              </a:pPr>
              <a:r>
                <a:rPr lang="ko-KR" altLang="en-US" sz="900" b="1" dirty="0" smtClean="0">
                  <a:latin typeface="맑은 고딕" pitchFamily="50" charset="-127"/>
                  <a:ea typeface="맑은 고딕" pitchFamily="50" charset="-127"/>
                </a:rPr>
                <a:t>온라인 정산</a:t>
              </a: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6758905" y="3393016"/>
              <a:ext cx="648072" cy="180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txBody>
            <a:bodyPr wrap="square" lIns="0" tIns="0" rIns="0" bIns="0" rtlCol="0" anchor="ctr">
              <a:no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ts val="0"/>
                </a:spcBef>
                <a:buClrTx/>
                <a:buNone/>
              </a:pPr>
              <a:r>
                <a:rPr lang="ko-KR" altLang="en-US" sz="900" b="1" dirty="0" smtClean="0">
                  <a:latin typeface="맑은 고딕" pitchFamily="50" charset="-127"/>
                  <a:ea typeface="맑은 고딕" pitchFamily="50" charset="-127"/>
                </a:rPr>
                <a:t>카드인정확대</a:t>
              </a:r>
            </a:p>
          </p:txBody>
        </p:sp>
        <p:sp>
          <p:nvSpPr>
            <p:cNvPr id="62" name="오른쪽 화살표 61"/>
            <p:cNvSpPr/>
            <p:nvPr/>
          </p:nvSpPr>
          <p:spPr bwMode="auto">
            <a:xfrm rot="10800000">
              <a:off x="5354749" y="3070239"/>
              <a:ext cx="576064" cy="684076"/>
            </a:xfrm>
            <a:prstGeom prst="rightArrow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72000" tIns="36000" rIns="72000" bIns="36000" numCol="1" rtlCol="0" anchor="ctr" anchorCtr="0" compatLnSpc="1">
              <a:prstTxWarp prst="textNoShape">
                <a:avLst/>
              </a:prstTxWarp>
            </a:bodyPr>
            <a:lstStyle/>
            <a:p>
              <a:pPr marL="85725" marR="0" indent="-85725" algn="l" defTabSz="914400" rtl="0" eaLnBrk="1" fontAlgn="base" latinLnBrk="0" hangingPunct="1">
                <a:lnSpc>
                  <a:spcPct val="110000"/>
                </a:lnSpc>
                <a:spcBef>
                  <a:spcPct val="3500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§"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5489693" y="3292070"/>
              <a:ext cx="540060" cy="21792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0"/>
                </a:spcBef>
                <a:buNone/>
              </a:pPr>
              <a:r>
                <a:rPr lang="ko-KR" altLang="en-US" sz="1000" b="1" i="1" dirty="0" smtClean="0">
                  <a:latin typeface="맑은 고딕" pitchFamily="50" charset="-127"/>
                  <a:ea typeface="맑은 고딕" pitchFamily="50" charset="-127"/>
                </a:rPr>
                <a:t>집행내역</a:t>
              </a:r>
              <a:r>
                <a:rPr lang="ko-KR" altLang="en-US" sz="800" b="1" i="1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endParaRPr lang="en-US" altLang="ko-KR" sz="800" b="1" i="1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00000"/>
                </a:lnSpc>
                <a:spcBef>
                  <a:spcPts val="0"/>
                </a:spcBef>
                <a:buNone/>
              </a:pPr>
              <a:r>
                <a:rPr lang="ko-KR" altLang="en-US" sz="800" b="1" i="1" dirty="0" smtClean="0">
                  <a:latin typeface="맑은 고딕" pitchFamily="50" charset="-127"/>
                  <a:ea typeface="맑은 고딕" pitchFamily="50" charset="-127"/>
                </a:rPr>
                <a:t>조회</a:t>
              </a:r>
              <a:endParaRPr lang="en-US" altLang="ko-KR" sz="800" b="1" i="1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75" name="모서리가 둥근 직사각형 74"/>
          <p:cNvSpPr/>
          <p:nvPr/>
        </p:nvSpPr>
        <p:spPr>
          <a:xfrm>
            <a:off x="357158" y="853256"/>
            <a:ext cx="4857784" cy="505196"/>
          </a:xfrm>
          <a:prstGeom prst="roundRect">
            <a:avLst>
              <a:gd name="adj" fmla="val 50000"/>
            </a:avLst>
          </a:prstGeom>
          <a:solidFill>
            <a:srgbClr val="DBF5F9">
              <a:lumMod val="50000"/>
            </a:srgbClr>
          </a:solidFill>
          <a:ln w="25400" cap="flat" cmpd="sng" algn="ctr">
            <a:solidFill>
              <a:srgbClr val="0757B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1.2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연구비 집행 관리 시스템 개선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(2/2)</a:t>
            </a:r>
            <a:endParaRPr lang="ko-KR" altLang="en-US" sz="2400" kern="0" dirty="0" smtClean="0">
              <a:solidFill>
                <a:sysClr val="window" lastClr="FFFFFF">
                  <a:lumMod val="9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7" name="제목 2"/>
          <p:cNvSpPr>
            <a:spLocks noGrp="1"/>
          </p:cNvSpPr>
          <p:nvPr>
            <p:ph type="title"/>
          </p:nvPr>
        </p:nvSpPr>
        <p:spPr>
          <a:xfrm>
            <a:off x="214282" y="142852"/>
            <a:ext cx="8358246" cy="504056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건설교통 </a:t>
            </a:r>
            <a:r>
              <a:rPr lang="en-US" altLang="ko-KR" dirty="0" smtClean="0"/>
              <a:t>R&amp;D </a:t>
            </a:r>
            <a:r>
              <a:rPr lang="ko-KR" altLang="en-US" dirty="0" smtClean="0"/>
              <a:t>제도정책 기반 강화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323529" y="1608573"/>
            <a:ext cx="1152127" cy="121920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</a:t>
            </a:r>
            <a:endParaRPr kumimoji="0" lang="en-US" altLang="ko-KR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개요</a:t>
            </a:r>
            <a:endParaRPr kumimoji="0" lang="en-US" altLang="ko-KR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5" name="직사각형 4"/>
          <p:cNvSpPr/>
          <p:nvPr/>
        </p:nvSpPr>
        <p:spPr bwMode="auto">
          <a:xfrm>
            <a:off x="1714480" y="1646673"/>
            <a:ext cx="7127875" cy="11509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>
              <a:lnSpc>
                <a:spcPts val="2100"/>
              </a:lnSpc>
              <a:buClr>
                <a:srgbClr val="632523"/>
              </a:buClr>
              <a:buFont typeface="Wingdings" pitchFamily="2" charset="2"/>
              <a:buChar char="§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기존의 민간제안방식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(Bottom-up)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의 </a:t>
            </a:r>
            <a:r>
              <a:rPr kumimoji="0"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상시제안제도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를 </a:t>
            </a:r>
            <a:r>
              <a:rPr kumimoji="0"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정례화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하고 </a:t>
            </a:r>
            <a:r>
              <a:rPr kumimoji="0"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기초</a:t>
            </a:r>
            <a:r>
              <a:rPr kumimoji="0" lang="en-US" altLang="ko-KR" sz="1600" b="1" dirty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원천</a:t>
            </a:r>
            <a:endParaRPr kumimoji="0" lang="en-US" altLang="ko-KR" sz="1600" b="1" dirty="0" smtClean="0">
              <a:solidFill>
                <a:srgbClr val="3149F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rgbClr val="632523"/>
              </a:buClr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연구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비중을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확대하는 </a:t>
            </a:r>
            <a:r>
              <a:rPr kumimoji="0" lang="ko-KR" altLang="en-US" sz="1600" b="1" dirty="0" err="1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창조형</a:t>
            </a:r>
            <a:r>
              <a:rPr kumimoji="0"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모험연구과제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추진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 bwMode="auto">
          <a:xfrm>
            <a:off x="323529" y="3146871"/>
            <a:ext cx="1152127" cy="190501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주요</a:t>
            </a:r>
            <a:endParaRPr kumimoji="0" lang="en-US" altLang="ko-KR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내용</a:t>
            </a:r>
          </a:p>
        </p:txBody>
      </p:sp>
      <p:sp>
        <p:nvSpPr>
          <p:cNvPr id="7" name="직사각형 6"/>
          <p:cNvSpPr/>
          <p:nvPr/>
        </p:nvSpPr>
        <p:spPr bwMode="auto">
          <a:xfrm>
            <a:off x="1692275" y="3146871"/>
            <a:ext cx="7308850" cy="200026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>
              <a:lnSpc>
                <a:spcPts val="2100"/>
              </a:lnSpc>
              <a:buClr>
                <a:srgbClr val="953735"/>
              </a:buClr>
              <a:buFont typeface="Wingdings" pitchFamily="2" charset="2"/>
              <a:buChar char="§"/>
            </a:pPr>
            <a:r>
              <a:rPr kumimoji="0" lang="ko-KR" altLang="en-US" sz="1600" b="1" dirty="0" err="1">
                <a:latin typeface="맑은 고딕" pitchFamily="50" charset="-127"/>
                <a:ea typeface="맑은 고딕" pitchFamily="50" charset="-127"/>
              </a:rPr>
              <a:t>상시제안과제를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연중 </a:t>
            </a:r>
            <a:r>
              <a:rPr kumimoji="0"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공모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심의기간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정례화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절차 간소화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rgbClr val="953735"/>
              </a:buClr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연중 접수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심의기간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접수 마감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(6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, 12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후 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600" b="1" dirty="0" err="1">
                <a:latin typeface="맑은 고딕" pitchFamily="50" charset="-127"/>
                <a:ea typeface="맑은 고딕" pitchFamily="50" charset="-127"/>
              </a:rPr>
              <a:t>개월내로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완료</a:t>
            </a:r>
            <a:endParaRPr kumimoji="0" lang="ko-KR" altLang="en-US" sz="1600" b="1" dirty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rgbClr val="953735"/>
              </a:buClr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400" dirty="0" smtClean="0"/>
              <a:t>※ 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</a:rPr>
              <a:t>11</a:t>
            </a:r>
            <a:r>
              <a:rPr kumimoji="0" lang="ko-KR" altLang="en-US" sz="1400" b="1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ko-KR" altLang="en-US" sz="1400" b="1" dirty="0" err="1">
                <a:latin typeface="맑은 고딕" pitchFamily="50" charset="-127"/>
                <a:ea typeface="맑은 고딕" pitchFamily="50" charset="-127"/>
              </a:rPr>
              <a:t>상시제안과제</a:t>
            </a:r>
            <a:r>
              <a:rPr kumimoji="0" lang="ko-KR" altLang="en-US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</a:rPr>
              <a:t>54</a:t>
            </a:r>
            <a:r>
              <a:rPr kumimoji="0" lang="ko-KR" altLang="en-US" sz="1400" b="1" dirty="0" err="1"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ko-KR" altLang="en-US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</a:rPr>
              <a:t>지원예정</a:t>
            </a:r>
            <a:endParaRPr kumimoji="0"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buClr>
                <a:srgbClr val="953735"/>
              </a:buClr>
            </a:pPr>
            <a:endParaRPr kumimoji="0" lang="ko-KR" altLang="en-US" sz="1400" b="1" dirty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rgbClr val="953735"/>
              </a:buClr>
              <a:buFont typeface="Wingdings" pitchFamily="2" charset="2"/>
              <a:buChar char="§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연구결과 </a:t>
            </a:r>
            <a:r>
              <a:rPr kumimoji="0"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성실실패를</a:t>
            </a:r>
            <a:r>
              <a:rPr kumimoji="0" lang="ko-KR" altLang="en-US" sz="1600" b="1" dirty="0" smtClean="0">
                <a:solidFill>
                  <a:srgbClr val="3149F9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용인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하는 </a:t>
            </a:r>
            <a:r>
              <a:rPr kumimoji="0" lang="ko-KR" altLang="en-US" sz="1600" b="1" dirty="0" err="1">
                <a:latin typeface="맑은 고딕" pitchFamily="50" charset="-127"/>
                <a:ea typeface="맑은 고딕" pitchFamily="50" charset="-127"/>
              </a:rPr>
              <a:t>창조형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 모험연구과제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추진방안 마련 및 시행 </a:t>
            </a:r>
            <a:endParaRPr kumimoji="0" lang="ko-KR" altLang="en-US" sz="1600" b="1" dirty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rgbClr val="953735"/>
              </a:buClr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자유공모를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통해 신진 연구자 중심의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기초</a:t>
            </a:r>
            <a:r>
              <a:rPr kumimoji="0" lang="en-US" altLang="ko-KR" sz="1600" b="1" dirty="0" smtClean="0">
                <a:latin typeface="굴림"/>
                <a:ea typeface="굴림"/>
              </a:rPr>
              <a:t>·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원천연구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지원을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rgbClr val="953735"/>
              </a:buClr>
            </a:pP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연구결과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보고서 제출 등으로 평가에 갈음하여 평가부담 해소</a:t>
            </a:r>
          </a:p>
        </p:txBody>
      </p:sp>
      <p:sp>
        <p:nvSpPr>
          <p:cNvPr id="8" name="직사각형 7"/>
          <p:cNvSpPr/>
          <p:nvPr/>
        </p:nvSpPr>
        <p:spPr bwMode="auto">
          <a:xfrm>
            <a:off x="323529" y="5367801"/>
            <a:ext cx="1152127" cy="111227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향후</a:t>
            </a:r>
            <a:endParaRPr kumimoji="0" lang="en-US" altLang="ko-KR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</a:t>
            </a:r>
            <a:endParaRPr kumimoji="0" lang="en-US" altLang="ko-KR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방향</a:t>
            </a:r>
          </a:p>
        </p:txBody>
      </p:sp>
      <p:sp>
        <p:nvSpPr>
          <p:cNvPr id="9" name="직사각형 8"/>
          <p:cNvSpPr/>
          <p:nvPr/>
        </p:nvSpPr>
        <p:spPr bwMode="auto">
          <a:xfrm>
            <a:off x="1692275" y="5247138"/>
            <a:ext cx="7127875" cy="12969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>
              <a:lnSpc>
                <a:spcPts val="2100"/>
              </a:lnSpc>
              <a:buClr>
                <a:srgbClr val="953735"/>
              </a:buClr>
              <a:buFont typeface="Wingdings" pitchFamily="2" charset="2"/>
              <a:buChar char="§"/>
            </a:pP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민간의 </a:t>
            </a:r>
            <a:r>
              <a:rPr kumimoji="0" lang="ko-KR" altLang="en-US" sz="1600" b="1" dirty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창의적 아이디어</a:t>
            </a:r>
            <a:r>
              <a:rPr kumimoji="0" lang="ko-KR" alt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발굴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을 위한 ’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11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ko-KR" altLang="en-US" sz="1600" b="1" dirty="0" err="1">
                <a:latin typeface="맑은 고딕" pitchFamily="50" charset="-127"/>
                <a:ea typeface="맑은 고딕" pitchFamily="50" charset="-127"/>
              </a:rPr>
              <a:t>상시제안과제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 공모</a:t>
            </a:r>
          </a:p>
          <a:p>
            <a:pPr indent="-174625" algn="just" defTabSz="1279525">
              <a:lnSpc>
                <a:spcPts val="2100"/>
              </a:lnSpc>
              <a:buClr>
                <a:srgbClr val="953735"/>
              </a:buClr>
              <a:buFont typeface="Wingdings" pitchFamily="2" charset="2"/>
              <a:buChar char="§"/>
            </a:pPr>
            <a:r>
              <a:rPr kumimoji="0" lang="ko-KR" altLang="en-US" sz="1600" b="1" dirty="0" err="1">
                <a:latin typeface="맑은 고딕" pitchFamily="50" charset="-127"/>
                <a:ea typeface="맑은 고딕" pitchFamily="50" charset="-127"/>
              </a:rPr>
              <a:t>창조형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 모험연구과제 추진방안 마련 및 공모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 bwMode="auto">
          <a:xfrm>
            <a:off x="1785918" y="1681398"/>
            <a:ext cx="7019925" cy="1587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직선 연결선 10"/>
          <p:cNvCxnSpPr/>
          <p:nvPr/>
        </p:nvCxnSpPr>
        <p:spPr bwMode="auto">
          <a:xfrm>
            <a:off x="1785918" y="2851532"/>
            <a:ext cx="7019925" cy="1587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직선 연결선 11"/>
          <p:cNvCxnSpPr/>
          <p:nvPr/>
        </p:nvCxnSpPr>
        <p:spPr bwMode="auto">
          <a:xfrm>
            <a:off x="1857356" y="5359861"/>
            <a:ext cx="7019925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직선 연결선 12"/>
          <p:cNvCxnSpPr/>
          <p:nvPr/>
        </p:nvCxnSpPr>
        <p:spPr bwMode="auto">
          <a:xfrm>
            <a:off x="1822450" y="6453638"/>
            <a:ext cx="7019925" cy="1587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제목 2"/>
          <p:cNvSpPr txBox="1">
            <a:spLocks/>
          </p:cNvSpPr>
          <p:nvPr/>
        </p:nvSpPr>
        <p:spPr>
          <a:xfrm>
            <a:off x="214282" y="142852"/>
            <a:ext cx="835824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1. </a:t>
            </a: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건설교통 </a:t>
            </a: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R&amp;D </a:t>
            </a: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제도정책 기반 강화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357158" y="853256"/>
            <a:ext cx="6072230" cy="505196"/>
          </a:xfrm>
          <a:prstGeom prst="roundRect">
            <a:avLst>
              <a:gd name="adj" fmla="val 50000"/>
            </a:avLst>
          </a:prstGeom>
          <a:solidFill>
            <a:srgbClr val="DBF5F9">
              <a:lumMod val="50000"/>
            </a:srgbClr>
          </a:solidFill>
          <a:ln w="25400" cap="flat" cmpd="sng" algn="ctr">
            <a:solidFill>
              <a:srgbClr val="0757B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1.3 </a:t>
            </a:r>
            <a:r>
              <a:rPr lang="ko-KR" altLang="en-US" sz="2000" kern="0" dirty="0" err="1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상시제안과제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및 </a:t>
            </a:r>
            <a:r>
              <a:rPr lang="ko-KR" altLang="en-US" sz="2000" kern="0" dirty="0" err="1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창조형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모험연구과제 추진</a:t>
            </a:r>
            <a:endParaRPr lang="ko-KR" altLang="en-US" sz="2400" kern="0" dirty="0" smtClean="0">
              <a:solidFill>
                <a:sysClr val="window" lastClr="FFFFFF">
                  <a:lumMod val="9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323529" y="1453873"/>
            <a:ext cx="1152127" cy="71999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개요</a:t>
            </a:r>
          </a:p>
        </p:txBody>
      </p:sp>
      <p:sp>
        <p:nvSpPr>
          <p:cNvPr id="5" name="직사각형 4"/>
          <p:cNvSpPr/>
          <p:nvPr/>
        </p:nvSpPr>
        <p:spPr bwMode="auto">
          <a:xfrm>
            <a:off x="1714480" y="1434347"/>
            <a:ext cx="7128792" cy="66118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buFont typeface="Wingdings" pitchFamily="2" charset="2"/>
              <a:buChar char="§"/>
              <a:defRPr/>
            </a:pPr>
            <a:endParaRPr lang="en-US" altLang="ko-KR" sz="16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 bwMode="auto">
          <a:xfrm>
            <a:off x="1822443" y="1415796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직선 연결선 10"/>
          <p:cNvCxnSpPr/>
          <p:nvPr/>
        </p:nvCxnSpPr>
        <p:spPr bwMode="auto">
          <a:xfrm>
            <a:off x="1857356" y="2220165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5" name="직사각형 14"/>
          <p:cNvSpPr/>
          <p:nvPr/>
        </p:nvSpPr>
        <p:spPr bwMode="auto">
          <a:xfrm>
            <a:off x="285720" y="2361794"/>
            <a:ext cx="1785950" cy="50006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경쟁기획 도입</a:t>
            </a:r>
            <a:endParaRPr lang="ko-KR" altLang="en-US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6" name="직사각형 15"/>
          <p:cNvSpPr/>
          <p:nvPr/>
        </p:nvSpPr>
        <p:spPr bwMode="auto">
          <a:xfrm>
            <a:off x="285720" y="2874817"/>
            <a:ext cx="4429156" cy="3840331"/>
          </a:xfrm>
          <a:prstGeom prst="rect">
            <a:avLst/>
          </a:prstGeom>
          <a:noFill/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none" anchor="t"/>
          <a:lstStyle/>
          <a:p>
            <a:pPr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관리 프로세스의 혁신을 위한 기획연구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내실화 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중대형 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R&amp;D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err="1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과제기획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시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경쟁기획 도입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endParaRPr lang="ko-KR" altLang="en-US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9218" name="Picture 2" descr="C:\DOCUME~1\user\LOCALS~1\Temp\UNI000006d441d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0763" y="4171957"/>
            <a:ext cx="2297437" cy="2499048"/>
          </a:xfrm>
          <a:prstGeom prst="rect">
            <a:avLst/>
          </a:prstGeom>
          <a:noFill/>
        </p:spPr>
      </p:pic>
      <p:sp>
        <p:nvSpPr>
          <p:cNvPr id="17" name="직사각형 16"/>
          <p:cNvSpPr/>
          <p:nvPr/>
        </p:nvSpPr>
        <p:spPr bwMode="auto">
          <a:xfrm>
            <a:off x="4924420" y="2361794"/>
            <a:ext cx="2647976" cy="50006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기획타당성 검토위원회</a:t>
            </a:r>
            <a:endParaRPr lang="ko-KR" altLang="en-US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8" name="직사각형 17"/>
          <p:cNvSpPr/>
          <p:nvPr/>
        </p:nvSpPr>
        <p:spPr bwMode="auto">
          <a:xfrm>
            <a:off x="4924420" y="2846445"/>
            <a:ext cx="4104000" cy="1368373"/>
          </a:xfrm>
          <a:prstGeom prst="rect">
            <a:avLst/>
          </a:prstGeom>
          <a:noFill/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none" anchor="t"/>
          <a:lstStyle/>
          <a:p>
            <a:pPr indent="-174625" algn="just" defTabSz="1279525">
              <a:lnSpc>
                <a:spcPct val="12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연구비 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50</a:t>
            </a:r>
            <a:r>
              <a:rPr lang="ko-KR" altLang="en-US" sz="1600" b="1" dirty="0" err="1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이상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기획결과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의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사전검토</a:t>
            </a:r>
            <a:endParaRPr lang="en-US" altLang="ko-KR" sz="1600" b="1" dirty="0" smtClean="0">
              <a:solidFill>
                <a:srgbClr val="3149F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2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를 위한 기획타당성 검토위원회 구성</a:t>
            </a:r>
          </a:p>
          <a:p>
            <a:pPr indent="-174625" algn="just" defTabSz="1279525">
              <a:lnSpc>
                <a:spcPct val="13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시급성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중요성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적절성 등을 종합적으로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3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판단하여 내실 있는 기획 유도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defRPr/>
            </a:pPr>
            <a:endParaRPr lang="ko-KR" altLang="en-US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직사각형 19"/>
          <p:cNvSpPr/>
          <p:nvPr/>
        </p:nvSpPr>
        <p:spPr bwMode="auto">
          <a:xfrm>
            <a:off x="4923288" y="4921585"/>
            <a:ext cx="2714644" cy="50006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건설교통연구기획사업</a:t>
            </a:r>
            <a:endParaRPr lang="ko-KR" altLang="en-US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1" name="직사각형 20"/>
          <p:cNvSpPr/>
          <p:nvPr/>
        </p:nvSpPr>
        <p:spPr bwMode="auto">
          <a:xfrm>
            <a:off x="4923288" y="5406236"/>
            <a:ext cx="4104000" cy="1311284"/>
          </a:xfrm>
          <a:prstGeom prst="rect">
            <a:avLst/>
          </a:prstGeom>
          <a:noFill/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none" anchor="t"/>
          <a:lstStyle/>
          <a:p>
            <a:pPr lvl="0" indent="-174625" algn="just" defTabSz="1279525">
              <a:lnSpc>
                <a:spcPct val="130000"/>
              </a:lnSpc>
              <a:buClr>
                <a:srgbClr val="C0504D">
                  <a:lumMod val="75000"/>
                </a:srgbClr>
              </a:buClr>
              <a:buFont typeface="Wingdings" pitchFamily="2" charset="2"/>
              <a:buChar char="§"/>
              <a:defRPr/>
            </a:pP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각 사업별로 분산되어 있는 기획연구의 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lvl="0" indent="-174625" algn="just" defTabSz="1279525">
              <a:lnSpc>
                <a:spcPct val="130000"/>
              </a:lnSpc>
              <a:buClr>
                <a:srgbClr val="C0504D">
                  <a:lumMod val="75000"/>
                </a:srgb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체계적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기획관리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를 위해 신설됨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3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’11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년 미래핵심 기술 기획과제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(2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차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3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등 추진 예정</a:t>
            </a:r>
          </a:p>
        </p:txBody>
      </p:sp>
      <p:pic>
        <p:nvPicPr>
          <p:cNvPr id="9220" name="Picture 4" descr="C:\DOCUME~1\user\LOCALS~1\Temp\UNI000006d441d9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4225" y="4138618"/>
            <a:ext cx="1740321" cy="2556883"/>
          </a:xfrm>
          <a:prstGeom prst="rect">
            <a:avLst/>
          </a:prstGeom>
          <a:noFill/>
        </p:spPr>
      </p:pic>
      <p:sp>
        <p:nvSpPr>
          <p:cNvPr id="23" name="직사각형 22"/>
          <p:cNvSpPr/>
          <p:nvPr/>
        </p:nvSpPr>
        <p:spPr>
          <a:xfrm>
            <a:off x="642910" y="3794943"/>
            <a:ext cx="142539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(</a:t>
            </a:r>
            <a:r>
              <a:rPr lang="ko-KR" altLang="en-US" sz="12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기존</a:t>
            </a:r>
            <a:r>
              <a:rPr lang="en-US" altLang="ko-KR" sz="12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) </a:t>
            </a:r>
            <a:r>
              <a:rPr lang="ko-KR" altLang="en-US" sz="1200" dirty="0" err="1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단독기획시</a:t>
            </a:r>
            <a:endParaRPr lang="ko-KR" altLang="en-US" sz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2809864" y="3774305"/>
            <a:ext cx="142539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(</a:t>
            </a:r>
            <a:r>
              <a:rPr lang="ko-KR" altLang="en-US" sz="12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변경</a:t>
            </a:r>
            <a:r>
              <a:rPr lang="en-US" altLang="ko-KR" sz="12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) </a:t>
            </a:r>
            <a:r>
              <a:rPr lang="ko-KR" altLang="en-US" sz="1200" dirty="0" err="1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경쟁기획시</a:t>
            </a:r>
            <a:endParaRPr lang="ko-KR" altLang="en-US" sz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9" name="직사각형 18"/>
          <p:cNvSpPr/>
          <p:nvPr/>
        </p:nvSpPr>
        <p:spPr bwMode="auto">
          <a:xfrm>
            <a:off x="1691680" y="1434347"/>
            <a:ext cx="7128792" cy="71438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>
              <a:lnSpc>
                <a:spcPct val="12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미래 국토해양 분야의 녹색성장 견인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신성장동력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창출을 위해 </a:t>
            </a:r>
            <a:r>
              <a:rPr lang="ko-KR" altLang="en-US" sz="1600" b="1" dirty="0" err="1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기술트렌드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</a:p>
          <a:p>
            <a:pPr indent="-174625" algn="just" defTabSz="1279525">
              <a:lnSpc>
                <a:spcPct val="12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전문가 심층 분석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등을 통해 국토해양 분야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미래핵심기술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도출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sp>
        <p:nvSpPr>
          <p:cNvPr id="22" name="제목 2"/>
          <p:cNvSpPr txBox="1">
            <a:spLocks/>
          </p:cNvSpPr>
          <p:nvPr/>
        </p:nvSpPr>
        <p:spPr>
          <a:xfrm>
            <a:off x="214282" y="142852"/>
            <a:ext cx="835824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2.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선도적인 </a:t>
            </a: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R&amp;D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기획 추진</a:t>
            </a:r>
          </a:p>
        </p:txBody>
      </p:sp>
      <p:sp>
        <p:nvSpPr>
          <p:cNvPr id="26" name="모서리가 둥근 직사각형 25"/>
          <p:cNvSpPr/>
          <p:nvPr/>
        </p:nvSpPr>
        <p:spPr>
          <a:xfrm>
            <a:off x="357158" y="772231"/>
            <a:ext cx="6000792" cy="505196"/>
          </a:xfrm>
          <a:prstGeom prst="roundRect">
            <a:avLst>
              <a:gd name="adj" fmla="val 50000"/>
            </a:avLst>
          </a:prstGeom>
          <a:solidFill>
            <a:srgbClr val="DBF5F9">
              <a:lumMod val="50000"/>
            </a:srgbClr>
          </a:solidFill>
          <a:ln w="25400" cap="flat" cmpd="sng" algn="ctr">
            <a:solidFill>
              <a:srgbClr val="0757B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2.1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미래핵심기술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(Green-up 30)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기획 추진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(1/3)</a:t>
            </a:r>
            <a:endParaRPr lang="ko-KR" altLang="en-US" sz="2400" kern="0" dirty="0" smtClean="0">
              <a:solidFill>
                <a:sysClr val="window" lastClr="FFFFFF">
                  <a:lumMod val="9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TextBox 143"/>
          <p:cNvSpPr txBox="1"/>
          <p:nvPr/>
        </p:nvSpPr>
        <p:spPr>
          <a:xfrm>
            <a:off x="6480000" y="6611779"/>
            <a:ext cx="266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HY견고딕" pitchFamily="18" charset="-127"/>
                <a:ea typeface="HY견고딕" pitchFamily="18" charset="-127"/>
              </a:rPr>
              <a:t>※</a:t>
            </a:r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해양분야는 별도로 추진예정</a:t>
            </a:r>
            <a:endParaRPr lang="ko-KR" altLang="en-US" sz="1000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84" name="그룹 83"/>
          <p:cNvGrpSpPr/>
          <p:nvPr/>
        </p:nvGrpSpPr>
        <p:grpSpPr>
          <a:xfrm>
            <a:off x="214282" y="1285860"/>
            <a:ext cx="8749636" cy="5295272"/>
            <a:chOff x="237082" y="1054892"/>
            <a:chExt cx="8655398" cy="5597678"/>
          </a:xfrm>
        </p:grpSpPr>
        <p:sp>
          <p:nvSpPr>
            <p:cNvPr id="85" name="Line 11"/>
            <p:cNvSpPr>
              <a:spLocks noChangeShapeType="1"/>
            </p:cNvSpPr>
            <p:nvPr/>
          </p:nvSpPr>
          <p:spPr bwMode="auto">
            <a:xfrm>
              <a:off x="7794644" y="1144570"/>
              <a:ext cx="15880" cy="550800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prstDash val="sysDash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8" name="Line 11"/>
            <p:cNvSpPr>
              <a:spLocks noChangeShapeType="1"/>
            </p:cNvSpPr>
            <p:nvPr/>
          </p:nvSpPr>
          <p:spPr bwMode="auto">
            <a:xfrm>
              <a:off x="2349484" y="1144570"/>
              <a:ext cx="15880" cy="550800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prstDash val="sysDash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9" name="Line 11"/>
            <p:cNvSpPr>
              <a:spLocks noChangeShapeType="1"/>
            </p:cNvSpPr>
            <p:nvPr/>
          </p:nvSpPr>
          <p:spPr bwMode="auto">
            <a:xfrm>
              <a:off x="1571604" y="1144570"/>
              <a:ext cx="15880" cy="550800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prstDash val="sysDash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0" name="Line 11"/>
            <p:cNvSpPr>
              <a:spLocks noChangeShapeType="1"/>
            </p:cNvSpPr>
            <p:nvPr/>
          </p:nvSpPr>
          <p:spPr bwMode="auto">
            <a:xfrm>
              <a:off x="3161100" y="1144570"/>
              <a:ext cx="15880" cy="550800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prstDash val="sysDash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1" name="Line 11"/>
            <p:cNvSpPr>
              <a:spLocks noChangeShapeType="1"/>
            </p:cNvSpPr>
            <p:nvPr/>
          </p:nvSpPr>
          <p:spPr bwMode="auto">
            <a:xfrm>
              <a:off x="3905244" y="1144570"/>
              <a:ext cx="15880" cy="550800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prstDash val="sysDash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2" name="Line 11"/>
            <p:cNvSpPr>
              <a:spLocks noChangeShapeType="1"/>
            </p:cNvSpPr>
            <p:nvPr/>
          </p:nvSpPr>
          <p:spPr bwMode="auto">
            <a:xfrm>
              <a:off x="4683124" y="1144570"/>
              <a:ext cx="15880" cy="550800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prstDash val="sysDash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3" name="Line 11"/>
            <p:cNvSpPr>
              <a:spLocks noChangeShapeType="1"/>
            </p:cNvSpPr>
            <p:nvPr/>
          </p:nvSpPr>
          <p:spPr bwMode="auto">
            <a:xfrm>
              <a:off x="5461004" y="1144570"/>
              <a:ext cx="15880" cy="550800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prstDash val="sysDash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4" name="Line 11"/>
            <p:cNvSpPr>
              <a:spLocks noChangeShapeType="1"/>
            </p:cNvSpPr>
            <p:nvPr/>
          </p:nvSpPr>
          <p:spPr bwMode="auto">
            <a:xfrm>
              <a:off x="6238884" y="1144570"/>
              <a:ext cx="15880" cy="550800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prstDash val="sysDash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5" name="Line 11"/>
            <p:cNvSpPr>
              <a:spLocks noChangeShapeType="1"/>
            </p:cNvSpPr>
            <p:nvPr/>
          </p:nvSpPr>
          <p:spPr bwMode="auto">
            <a:xfrm>
              <a:off x="7016764" y="1144570"/>
              <a:ext cx="15880" cy="550800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prstDash val="sysDash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6" name="Line 11"/>
            <p:cNvSpPr>
              <a:spLocks noChangeShapeType="1"/>
            </p:cNvSpPr>
            <p:nvPr/>
          </p:nvSpPr>
          <p:spPr bwMode="auto">
            <a:xfrm>
              <a:off x="8572528" y="1144570"/>
              <a:ext cx="15880" cy="550800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prstDash val="sysDash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7" name="Line 14"/>
            <p:cNvSpPr>
              <a:spLocks noChangeShapeType="1"/>
            </p:cNvSpPr>
            <p:nvPr/>
          </p:nvSpPr>
          <p:spPr bwMode="auto">
            <a:xfrm>
              <a:off x="371475" y="1290711"/>
              <a:ext cx="8210550" cy="0"/>
            </a:xfrm>
            <a:prstGeom prst="line">
              <a:avLst/>
            </a:prstGeom>
            <a:ln w="12700">
              <a:headEnd/>
              <a:tailEnd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98" name="Line 32"/>
            <p:cNvSpPr>
              <a:spLocks noChangeShapeType="1"/>
            </p:cNvSpPr>
            <p:nvPr/>
          </p:nvSpPr>
          <p:spPr bwMode="auto">
            <a:xfrm>
              <a:off x="361978" y="3175005"/>
              <a:ext cx="8210550" cy="0"/>
            </a:xfrm>
            <a:prstGeom prst="lin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200">
                <a:solidFill>
                  <a:schemeClr val="accent2">
                    <a:lumMod val="75000"/>
                  </a:schemeClr>
                </a:solidFill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99" name="Line 47"/>
            <p:cNvSpPr>
              <a:spLocks noChangeShapeType="1"/>
            </p:cNvSpPr>
            <p:nvPr/>
          </p:nvSpPr>
          <p:spPr bwMode="auto">
            <a:xfrm>
              <a:off x="361978" y="4427021"/>
              <a:ext cx="8210550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0" name="Rectangle 12"/>
            <p:cNvSpPr>
              <a:spLocks noChangeArrowheads="1"/>
            </p:cNvSpPr>
            <p:nvPr/>
          </p:nvSpPr>
          <p:spPr bwMode="auto">
            <a:xfrm>
              <a:off x="1914629" y="1376110"/>
              <a:ext cx="4320000" cy="21431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6350"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100" dirty="0" err="1" smtClean="0">
                  <a:solidFill>
                    <a:schemeClr val="accent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탄소저감형</a:t>
              </a:r>
              <a:r>
                <a:rPr kumimoji="1" lang="ko-KR" altLang="en-US" sz="1100" dirty="0" smtClean="0">
                  <a:solidFill>
                    <a:schemeClr val="accent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 건설재료</a:t>
              </a:r>
              <a:endParaRPr kumimoji="1" lang="ko-KR" altLang="en-US" sz="1100" dirty="0">
                <a:solidFill>
                  <a:schemeClr val="accent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01" name="Line 47"/>
            <p:cNvSpPr>
              <a:spLocks noChangeShapeType="1"/>
            </p:cNvSpPr>
            <p:nvPr/>
          </p:nvSpPr>
          <p:spPr bwMode="auto">
            <a:xfrm>
              <a:off x="361978" y="4740025"/>
              <a:ext cx="8210550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2" name="Line 47"/>
            <p:cNvSpPr>
              <a:spLocks noChangeShapeType="1"/>
            </p:cNvSpPr>
            <p:nvPr/>
          </p:nvSpPr>
          <p:spPr bwMode="auto">
            <a:xfrm>
              <a:off x="361978" y="5053029"/>
              <a:ext cx="8210550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3" name="Line 47"/>
            <p:cNvSpPr>
              <a:spLocks noChangeShapeType="1"/>
            </p:cNvSpPr>
            <p:nvPr/>
          </p:nvSpPr>
          <p:spPr bwMode="auto">
            <a:xfrm>
              <a:off x="361978" y="5366033"/>
              <a:ext cx="8210550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" name="Line 47"/>
            <p:cNvSpPr>
              <a:spLocks noChangeShapeType="1"/>
            </p:cNvSpPr>
            <p:nvPr/>
          </p:nvSpPr>
          <p:spPr bwMode="auto">
            <a:xfrm>
              <a:off x="361978" y="5992041"/>
              <a:ext cx="8210550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5" name="Line 47"/>
            <p:cNvSpPr>
              <a:spLocks noChangeShapeType="1"/>
            </p:cNvSpPr>
            <p:nvPr/>
          </p:nvSpPr>
          <p:spPr bwMode="auto">
            <a:xfrm>
              <a:off x="361978" y="5679037"/>
              <a:ext cx="8210550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6" name="Line 47"/>
            <p:cNvSpPr>
              <a:spLocks noChangeShapeType="1"/>
            </p:cNvSpPr>
            <p:nvPr/>
          </p:nvSpPr>
          <p:spPr bwMode="auto">
            <a:xfrm>
              <a:off x="361978" y="6305045"/>
              <a:ext cx="8210550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7" name="Rectangle 12"/>
            <p:cNvSpPr>
              <a:spLocks noChangeArrowheads="1"/>
            </p:cNvSpPr>
            <p:nvPr/>
          </p:nvSpPr>
          <p:spPr bwMode="auto">
            <a:xfrm>
              <a:off x="1928794" y="1686498"/>
              <a:ext cx="4320000" cy="21431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6350"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100" dirty="0" err="1" smtClean="0">
                  <a:solidFill>
                    <a:schemeClr val="accent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하천관리 선진화 기술</a:t>
              </a:r>
            </a:p>
          </p:txBody>
        </p:sp>
        <p:sp>
          <p:nvSpPr>
            <p:cNvPr id="108" name="Rectangle 12"/>
            <p:cNvSpPr>
              <a:spLocks noChangeArrowheads="1"/>
            </p:cNvSpPr>
            <p:nvPr/>
          </p:nvSpPr>
          <p:spPr bwMode="auto">
            <a:xfrm>
              <a:off x="1928794" y="1996886"/>
              <a:ext cx="4320000" cy="21431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6350"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100" dirty="0" err="1" smtClean="0">
                  <a:solidFill>
                    <a:schemeClr val="accent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능동형 녹색빌딩</a:t>
              </a:r>
              <a:r>
                <a:rPr kumimoji="1" lang="en-US" altLang="ko-KR" sz="1100" dirty="0" err="1" smtClean="0">
                  <a:solidFill>
                    <a:schemeClr val="accent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kumimoji="1" lang="ko-KR" altLang="en-US" sz="1100" dirty="0" err="1" smtClean="0">
                  <a:solidFill>
                    <a:schemeClr val="accent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기술</a:t>
              </a:r>
            </a:p>
          </p:txBody>
        </p:sp>
        <p:sp>
          <p:nvSpPr>
            <p:cNvPr id="109" name="Rectangle 12"/>
            <p:cNvSpPr>
              <a:spLocks noChangeArrowheads="1"/>
            </p:cNvSpPr>
            <p:nvPr/>
          </p:nvSpPr>
          <p:spPr bwMode="auto">
            <a:xfrm>
              <a:off x="1928794" y="2307274"/>
              <a:ext cx="4320000" cy="21431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6350"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100" dirty="0" err="1" smtClean="0">
                  <a:solidFill>
                    <a:schemeClr val="accent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첨단무탄소도시</a:t>
              </a:r>
              <a:r>
                <a:rPr kumimoji="1" lang="ko-KR" altLang="en-US" sz="1100" dirty="0" smtClean="0">
                  <a:solidFill>
                    <a:schemeClr val="accent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 조성 기술</a:t>
              </a:r>
            </a:p>
          </p:txBody>
        </p:sp>
        <p:sp>
          <p:nvSpPr>
            <p:cNvPr id="110" name="Rectangle 12"/>
            <p:cNvSpPr>
              <a:spLocks noChangeArrowheads="1"/>
            </p:cNvSpPr>
            <p:nvPr/>
          </p:nvSpPr>
          <p:spPr bwMode="auto">
            <a:xfrm>
              <a:off x="1928794" y="2617662"/>
              <a:ext cx="4320000" cy="21431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6350"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100" dirty="0" err="1" smtClean="0">
                  <a:solidFill>
                    <a:schemeClr val="accent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탄소중립형 도로</a:t>
              </a:r>
            </a:p>
          </p:txBody>
        </p:sp>
        <p:sp>
          <p:nvSpPr>
            <p:cNvPr id="111" name="Rectangle 12"/>
            <p:cNvSpPr>
              <a:spLocks noChangeArrowheads="1"/>
            </p:cNvSpPr>
            <p:nvPr/>
          </p:nvSpPr>
          <p:spPr bwMode="auto">
            <a:xfrm>
              <a:off x="1928794" y="2928050"/>
              <a:ext cx="4320000" cy="21431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6350"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100" dirty="0" smtClean="0">
                  <a:solidFill>
                    <a:schemeClr val="accent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차세대 녹색도로교통운영 기술</a:t>
              </a:r>
            </a:p>
          </p:txBody>
        </p:sp>
        <p:sp>
          <p:nvSpPr>
            <p:cNvPr id="112" name="Rectangle 12"/>
            <p:cNvSpPr>
              <a:spLocks noChangeArrowheads="1"/>
            </p:cNvSpPr>
            <p:nvPr/>
          </p:nvSpPr>
          <p:spPr bwMode="auto">
            <a:xfrm>
              <a:off x="1928794" y="3238438"/>
              <a:ext cx="4320000" cy="21431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6350"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100" dirty="0" err="1" smtClean="0">
                  <a:solidFill>
                    <a:schemeClr val="accent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차세대 국토해양 공간정보 기술</a:t>
              </a:r>
            </a:p>
          </p:txBody>
        </p:sp>
        <p:sp>
          <p:nvSpPr>
            <p:cNvPr id="113" name="Rectangle 12"/>
            <p:cNvSpPr>
              <a:spLocks noChangeArrowheads="1"/>
            </p:cNvSpPr>
            <p:nvPr/>
          </p:nvSpPr>
          <p:spPr bwMode="auto">
            <a:xfrm>
              <a:off x="1928794" y="3548826"/>
              <a:ext cx="4320000" cy="21431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6350"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100" dirty="0" err="1" smtClean="0">
                  <a:solidFill>
                    <a:schemeClr val="accent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첨단 수자원 관리 기술</a:t>
              </a:r>
            </a:p>
          </p:txBody>
        </p:sp>
        <p:sp>
          <p:nvSpPr>
            <p:cNvPr id="114" name="Rectangle 12"/>
            <p:cNvSpPr>
              <a:spLocks noChangeArrowheads="1"/>
            </p:cNvSpPr>
            <p:nvPr/>
          </p:nvSpPr>
          <p:spPr bwMode="auto">
            <a:xfrm>
              <a:off x="1928794" y="3859214"/>
              <a:ext cx="4320000" cy="21431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6350"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100" dirty="0" err="1" smtClean="0">
                  <a:solidFill>
                    <a:schemeClr val="accent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미래형 개인용항공기종합운영체계 기술</a:t>
              </a:r>
            </a:p>
          </p:txBody>
        </p:sp>
        <p:sp>
          <p:nvSpPr>
            <p:cNvPr id="115" name="Rectangle 58"/>
            <p:cNvSpPr>
              <a:spLocks noChangeArrowheads="1"/>
            </p:cNvSpPr>
            <p:nvPr/>
          </p:nvSpPr>
          <p:spPr bwMode="auto">
            <a:xfrm>
              <a:off x="4214810" y="4144966"/>
              <a:ext cx="4356000" cy="216000"/>
            </a:xfrm>
            <a:prstGeom prst="rect">
              <a:avLst/>
            </a:prstGeom>
            <a:solidFill>
              <a:srgbClr val="F8F68E"/>
            </a:solidFill>
            <a:ln w="6350">
              <a:solidFill>
                <a:srgbClr val="FFD85D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100" dirty="0" err="1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하이브리드 담수화 플랜트기술</a:t>
              </a:r>
            </a:p>
          </p:txBody>
        </p:sp>
        <p:sp>
          <p:nvSpPr>
            <p:cNvPr id="116" name="Rectangle 58"/>
            <p:cNvSpPr>
              <a:spLocks noChangeArrowheads="1"/>
            </p:cNvSpPr>
            <p:nvPr/>
          </p:nvSpPr>
          <p:spPr bwMode="auto">
            <a:xfrm>
              <a:off x="4214810" y="4447726"/>
              <a:ext cx="4356000" cy="216000"/>
            </a:xfrm>
            <a:prstGeom prst="rect">
              <a:avLst/>
            </a:prstGeom>
            <a:solidFill>
              <a:srgbClr val="F8F68E"/>
            </a:solidFill>
            <a:ln w="6350">
              <a:solidFill>
                <a:srgbClr val="FFD85D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1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철도운영 효율화를 위한 차량개발 및 친환경 인프라구축 기술</a:t>
              </a:r>
              <a:endParaRPr kumimoji="1" lang="ko-KR" altLang="en-US" sz="11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pic>
          <p:nvPicPr>
            <p:cNvPr id="117" name="그림 116" descr="담수화플랜트기술(11).JPG"/>
            <p:cNvPicPr preferRelativeResize="0">
              <a:picLocks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31990" y="4144966"/>
              <a:ext cx="324000" cy="216000"/>
            </a:xfrm>
            <a:prstGeom prst="rect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</p:pic>
        <p:sp>
          <p:nvSpPr>
            <p:cNvPr id="118" name="Rectangle 58"/>
            <p:cNvSpPr>
              <a:spLocks noChangeArrowheads="1"/>
            </p:cNvSpPr>
            <p:nvPr/>
          </p:nvSpPr>
          <p:spPr bwMode="auto">
            <a:xfrm>
              <a:off x="4219573" y="4769538"/>
              <a:ext cx="4356000" cy="216000"/>
            </a:xfrm>
            <a:prstGeom prst="rect">
              <a:avLst/>
            </a:prstGeom>
            <a:solidFill>
              <a:srgbClr val="F8F68E"/>
            </a:solidFill>
            <a:ln w="6350">
              <a:solidFill>
                <a:srgbClr val="FFD85D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1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지능형 친환경 교량</a:t>
              </a:r>
              <a:r>
                <a:rPr kumimoji="1" lang="en-US" altLang="ko-KR" sz="11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(Intelligent Green Bridge)</a:t>
              </a:r>
              <a:endParaRPr kumimoji="1" lang="ko-KR" altLang="en-US" sz="11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pic>
          <p:nvPicPr>
            <p:cNvPr id="119" name="그림 118" descr="철도운영효율화(21).JPG"/>
            <p:cNvPicPr preferRelativeResize="0">
              <a:picLocks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934407" y="4461334"/>
              <a:ext cx="324000" cy="216000"/>
            </a:xfrm>
            <a:prstGeom prst="rect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</p:pic>
        <p:pic>
          <p:nvPicPr>
            <p:cNvPr id="120" name="그림 119" descr="친환경교량(7).JPG"/>
            <p:cNvPicPr preferRelativeResize="0">
              <a:picLocks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29058" y="4777702"/>
              <a:ext cx="324000" cy="216000"/>
            </a:xfrm>
            <a:prstGeom prst="rect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</p:pic>
        <p:sp>
          <p:nvSpPr>
            <p:cNvPr id="121" name="Rectangle 58"/>
            <p:cNvSpPr>
              <a:spLocks noChangeArrowheads="1"/>
            </p:cNvSpPr>
            <p:nvPr/>
          </p:nvSpPr>
          <p:spPr bwMode="auto">
            <a:xfrm>
              <a:off x="4251327" y="5095782"/>
              <a:ext cx="4320000" cy="216000"/>
            </a:xfrm>
            <a:prstGeom prst="rect">
              <a:avLst/>
            </a:prstGeom>
            <a:solidFill>
              <a:srgbClr val="F8F68E"/>
            </a:solidFill>
            <a:ln w="6350">
              <a:solidFill>
                <a:srgbClr val="FFD85D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1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네트워크 기반 </a:t>
              </a:r>
              <a:r>
                <a:rPr kumimoji="1" lang="en-US" altLang="ko-KR" sz="11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SOC</a:t>
              </a:r>
              <a:r>
                <a:rPr kumimoji="1" lang="ko-KR" altLang="en-US" sz="11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시설물 관리기술</a:t>
              </a:r>
              <a:endParaRPr kumimoji="1" lang="ko-KR" altLang="en-US" sz="11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22" name="Rectangle 58"/>
            <p:cNvSpPr>
              <a:spLocks noChangeArrowheads="1"/>
            </p:cNvSpPr>
            <p:nvPr/>
          </p:nvSpPr>
          <p:spPr bwMode="auto">
            <a:xfrm>
              <a:off x="4249863" y="5402279"/>
              <a:ext cx="4320000" cy="216000"/>
            </a:xfrm>
            <a:prstGeom prst="rect">
              <a:avLst/>
            </a:prstGeom>
            <a:solidFill>
              <a:srgbClr val="F8F68E"/>
            </a:solidFill>
            <a:ln w="6350">
              <a:solidFill>
                <a:srgbClr val="FFD85D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1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해저터널 기술</a:t>
              </a:r>
              <a:endParaRPr kumimoji="1" lang="ko-KR" altLang="en-US" sz="11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pic>
          <p:nvPicPr>
            <p:cNvPr id="123" name="그림 122" descr="SOC(8).JPG"/>
            <p:cNvPicPr preferRelativeResize="0">
              <a:picLocks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929058" y="5094070"/>
              <a:ext cx="324000" cy="216000"/>
            </a:xfrm>
            <a:prstGeom prst="rect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</p:pic>
        <p:sp>
          <p:nvSpPr>
            <p:cNvPr id="124" name="Rectangle 58"/>
            <p:cNvSpPr>
              <a:spLocks noChangeArrowheads="1"/>
            </p:cNvSpPr>
            <p:nvPr/>
          </p:nvSpPr>
          <p:spPr bwMode="auto">
            <a:xfrm>
              <a:off x="4249733" y="5715922"/>
              <a:ext cx="4320000" cy="216000"/>
            </a:xfrm>
            <a:prstGeom prst="rect">
              <a:avLst/>
            </a:prstGeom>
            <a:solidFill>
              <a:srgbClr val="F8F68E"/>
            </a:solidFill>
            <a:ln w="6350">
              <a:solidFill>
                <a:srgbClr val="FFD85D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1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친환경 화물운송수단</a:t>
              </a:r>
              <a:endParaRPr kumimoji="1" lang="ko-KR" altLang="en-US" sz="11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pic>
          <p:nvPicPr>
            <p:cNvPr id="125" name="그림 124" descr="해저터널기술(6).JPG"/>
            <p:cNvPicPr preferRelativeResize="0">
              <a:picLocks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929058" y="5410438"/>
              <a:ext cx="324000" cy="216000"/>
            </a:xfrm>
            <a:prstGeom prst="rect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</p:pic>
        <p:pic>
          <p:nvPicPr>
            <p:cNvPr id="126" name="그림 125" descr="화물운송수단(16).JPG"/>
            <p:cNvPicPr preferRelativeResize="0">
              <a:picLocks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929058" y="5726806"/>
              <a:ext cx="324000" cy="216000"/>
            </a:xfrm>
            <a:prstGeom prst="rect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</p:pic>
        <p:sp>
          <p:nvSpPr>
            <p:cNvPr id="127" name="Rectangle 58"/>
            <p:cNvSpPr>
              <a:spLocks noChangeArrowheads="1"/>
            </p:cNvSpPr>
            <p:nvPr/>
          </p:nvSpPr>
          <p:spPr bwMode="auto">
            <a:xfrm>
              <a:off x="4251321" y="6037734"/>
              <a:ext cx="4320000" cy="216000"/>
            </a:xfrm>
            <a:prstGeom prst="rect">
              <a:avLst/>
            </a:prstGeom>
            <a:solidFill>
              <a:srgbClr val="F8F68E"/>
            </a:solidFill>
            <a:ln w="6350">
              <a:solidFill>
                <a:srgbClr val="FFD85D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1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대도심 교통물류 네트워크 구축 기술</a:t>
              </a:r>
            </a:p>
          </p:txBody>
        </p:sp>
        <p:sp>
          <p:nvSpPr>
            <p:cNvPr id="129" name="Rectangle 58"/>
            <p:cNvSpPr>
              <a:spLocks noChangeArrowheads="1"/>
            </p:cNvSpPr>
            <p:nvPr/>
          </p:nvSpPr>
          <p:spPr bwMode="auto">
            <a:xfrm>
              <a:off x="4254496" y="6359544"/>
              <a:ext cx="4320000" cy="216000"/>
            </a:xfrm>
            <a:prstGeom prst="rect">
              <a:avLst/>
            </a:prstGeom>
            <a:solidFill>
              <a:srgbClr val="F8F68E"/>
            </a:solidFill>
            <a:ln w="6350">
              <a:solidFill>
                <a:srgbClr val="FFD85D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1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차세대 항공시스템 친환경 선도기술</a:t>
              </a:r>
              <a:endParaRPr kumimoji="1" lang="ko-KR" altLang="en-US" sz="11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pic>
          <p:nvPicPr>
            <p:cNvPr id="130" name="그림 129" descr="교통물류 네트워크(18).JPG"/>
            <p:cNvPicPr preferRelativeResize="0">
              <a:picLocks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929058" y="6043174"/>
              <a:ext cx="324000" cy="216000"/>
            </a:xfrm>
            <a:prstGeom prst="rect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</p:pic>
        <p:pic>
          <p:nvPicPr>
            <p:cNvPr id="131" name="그림 130" descr="차세대항공시스템(19).JPG"/>
            <p:cNvPicPr preferRelativeResize="0">
              <a:picLocks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929058" y="6359544"/>
              <a:ext cx="324000" cy="216000"/>
            </a:xfrm>
            <a:prstGeom prst="rect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</p:pic>
        <p:sp>
          <p:nvSpPr>
            <p:cNvPr id="132" name="Line 11"/>
            <p:cNvSpPr>
              <a:spLocks noChangeShapeType="1"/>
            </p:cNvSpPr>
            <p:nvPr/>
          </p:nvSpPr>
          <p:spPr bwMode="auto">
            <a:xfrm>
              <a:off x="3127364" y="1144570"/>
              <a:ext cx="15880" cy="5508000"/>
            </a:xfrm>
            <a:prstGeom prst="lin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200" dirty="0" err="1" smtClean="0">
                <a:solidFill>
                  <a:schemeClr val="accent2">
                    <a:lumMod val="75000"/>
                  </a:schemeClr>
                </a:solidFill>
                <a:latin typeface="가는각진제목체" pitchFamily="18" charset="-127"/>
                <a:ea typeface="가는각진제목체" pitchFamily="18" charset="-127"/>
              </a:endParaRPr>
            </a:p>
          </p:txBody>
        </p:sp>
        <p:sp>
          <p:nvSpPr>
            <p:cNvPr id="133" name="Line 11"/>
            <p:cNvSpPr>
              <a:spLocks noChangeShapeType="1"/>
            </p:cNvSpPr>
            <p:nvPr/>
          </p:nvSpPr>
          <p:spPr bwMode="auto">
            <a:xfrm>
              <a:off x="4357686" y="1144570"/>
              <a:ext cx="15880" cy="5508000"/>
            </a:xfrm>
            <a:prstGeom prst="lin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00">
                <a:solidFill>
                  <a:schemeClr val="accent2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899592" y="1054892"/>
              <a:ext cx="746870" cy="28575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200" dirty="0" smtClean="0">
                  <a:solidFill>
                    <a:schemeClr val="tx1"/>
                  </a:solidFill>
                  <a:latin typeface="+mn-ea"/>
                </a:rPr>
                <a:t>’</a:t>
              </a:r>
              <a:r>
                <a:rPr kumimoji="1" lang="en-US" altLang="ko-KR" sz="12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10.12</a:t>
              </a:r>
              <a:endParaRPr kumimoji="1" lang="ko-KR" altLang="en-US" sz="12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1770043" y="1067592"/>
              <a:ext cx="746870" cy="28575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200" dirty="0" smtClean="0">
                  <a:solidFill>
                    <a:schemeClr val="tx1"/>
                  </a:solidFill>
                  <a:latin typeface="+mn-ea"/>
                </a:rPr>
                <a:t>’</a:t>
              </a:r>
              <a:r>
                <a:rPr kumimoji="1" lang="en-US" altLang="ko-KR" sz="12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11. 1</a:t>
              </a:r>
              <a:endParaRPr kumimoji="1" lang="ko-KR" altLang="en-US" sz="12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36" name="TextBox 135"/>
            <p:cNvSpPr txBox="1"/>
            <p:nvPr/>
          </p:nvSpPr>
          <p:spPr>
            <a:xfrm>
              <a:off x="2745010" y="1054892"/>
              <a:ext cx="746870" cy="28575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2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kumimoji="1" lang="ko-KR" altLang="en-US" sz="12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37" name="TextBox 136"/>
            <p:cNvSpPr txBox="1"/>
            <p:nvPr/>
          </p:nvSpPr>
          <p:spPr>
            <a:xfrm>
              <a:off x="3465090" y="1073132"/>
              <a:ext cx="746870" cy="28575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2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kumimoji="1" lang="ko-KR" altLang="en-US" sz="12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4257178" y="1073132"/>
              <a:ext cx="746870" cy="28575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2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kumimoji="1" lang="ko-KR" altLang="en-US" sz="12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5004048" y="1073132"/>
              <a:ext cx="746870" cy="28575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2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5</a:t>
              </a:r>
              <a:endParaRPr kumimoji="1" lang="ko-KR" altLang="en-US" sz="12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5805661" y="1073132"/>
              <a:ext cx="746870" cy="28575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2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6</a:t>
              </a:r>
              <a:endParaRPr kumimoji="1" lang="ko-KR" altLang="en-US" sz="12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6580484" y="1073132"/>
              <a:ext cx="746870" cy="28575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2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7</a:t>
              </a:r>
              <a:endParaRPr kumimoji="1" lang="ko-KR" altLang="en-US" sz="12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7353522" y="1073132"/>
              <a:ext cx="746870" cy="28575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2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8</a:t>
              </a:r>
              <a:endParaRPr kumimoji="1" lang="ko-KR" altLang="en-US" sz="12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8145610" y="1073132"/>
              <a:ext cx="746870" cy="28575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2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9</a:t>
              </a:r>
              <a:endParaRPr kumimoji="1" lang="ko-KR" altLang="en-US" sz="12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45" name="Line 14"/>
            <p:cNvSpPr>
              <a:spLocks noChangeShapeType="1"/>
            </p:cNvSpPr>
            <p:nvPr/>
          </p:nvSpPr>
          <p:spPr bwMode="auto">
            <a:xfrm>
              <a:off x="371475" y="6643836"/>
              <a:ext cx="8210550" cy="0"/>
            </a:xfrm>
            <a:prstGeom prst="line">
              <a:avLst/>
            </a:prstGeom>
            <a:ln w="12700">
              <a:headEnd/>
              <a:tailEnd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pic>
          <p:nvPicPr>
            <p:cNvPr id="146" name="그림 145" descr="탄소저감형건설재료(5).JPG"/>
            <p:cNvPicPr preferRelativeResize="0">
              <a:picLocks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587282" y="1373562"/>
              <a:ext cx="324000" cy="21600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</p:pic>
        <p:pic>
          <p:nvPicPr>
            <p:cNvPr id="147" name="그림 146" descr="하천관리선진화기술(10).JPG"/>
            <p:cNvPicPr preferRelativeResize="0">
              <a:picLocks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583704" y="1684058"/>
              <a:ext cx="324000" cy="216000"/>
            </a:xfrm>
            <a:prstGeom prst="rect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</p:pic>
        <p:pic>
          <p:nvPicPr>
            <p:cNvPr id="148" name="그림 147" descr="능동형녹색빌딩(4).JPG"/>
            <p:cNvPicPr preferRelativeResize="0">
              <a:picLocks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583704" y="1994554"/>
              <a:ext cx="324000" cy="216000"/>
            </a:xfrm>
            <a:prstGeom prst="rect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</p:pic>
        <p:pic>
          <p:nvPicPr>
            <p:cNvPr id="149" name="그림 148" descr="첨단 무탄소 도시(1).JPG"/>
            <p:cNvPicPr preferRelativeResize="0">
              <a:picLocks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583704" y="2305050"/>
              <a:ext cx="324000" cy="216000"/>
            </a:xfrm>
            <a:prstGeom prst="rect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</p:pic>
        <p:pic>
          <p:nvPicPr>
            <p:cNvPr id="150" name="그림 149" descr="탄소중립형도로(15).JPG"/>
            <p:cNvPicPr preferRelativeResize="0">
              <a:picLocks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583704" y="2615546"/>
              <a:ext cx="324000" cy="216000"/>
            </a:xfrm>
            <a:prstGeom prst="rect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</p:pic>
        <p:pic>
          <p:nvPicPr>
            <p:cNvPr id="151" name="그림 150" descr="녹색도로교통운영(13).JPG"/>
            <p:cNvPicPr preferRelativeResize="0">
              <a:picLocks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583704" y="2926042"/>
              <a:ext cx="324000" cy="216000"/>
            </a:xfrm>
            <a:prstGeom prst="rect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</p:pic>
        <p:pic>
          <p:nvPicPr>
            <p:cNvPr id="152" name="그림 151" descr="공간정보기술(3).JPG"/>
            <p:cNvPicPr preferRelativeResize="0">
              <a:picLocks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583704" y="3236538"/>
              <a:ext cx="324000" cy="216000"/>
            </a:xfrm>
            <a:prstGeom prst="rect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</p:pic>
        <p:pic>
          <p:nvPicPr>
            <p:cNvPr id="153" name="그림 152" descr="첨단수자원관리(9).JPG"/>
            <p:cNvPicPr preferRelativeResize="0">
              <a:picLocks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583704" y="3547034"/>
              <a:ext cx="324000" cy="216000"/>
            </a:xfrm>
            <a:prstGeom prst="rect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</p:pic>
        <p:pic>
          <p:nvPicPr>
            <p:cNvPr id="154" name="그림 153" descr="미래형개인항공기(20).JPG"/>
            <p:cNvPicPr preferRelativeResize="0">
              <a:picLocks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589192" y="3857528"/>
              <a:ext cx="324000" cy="216000"/>
            </a:xfrm>
            <a:prstGeom prst="rect">
              <a:avLst/>
            </a:prstGeom>
            <a:ln>
              <a:solidFill>
                <a:schemeClr val="tx2">
                  <a:lumMod val="75000"/>
                </a:schemeClr>
              </a:solidFill>
            </a:ln>
          </p:spPr>
        </p:pic>
        <p:sp>
          <p:nvSpPr>
            <p:cNvPr id="155" name="Line 47"/>
            <p:cNvSpPr>
              <a:spLocks noChangeShapeType="1"/>
            </p:cNvSpPr>
            <p:nvPr/>
          </p:nvSpPr>
          <p:spPr bwMode="auto">
            <a:xfrm>
              <a:off x="361978" y="4148956"/>
              <a:ext cx="8210550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6" name="Line 47"/>
            <p:cNvSpPr>
              <a:spLocks noChangeShapeType="1"/>
            </p:cNvSpPr>
            <p:nvPr/>
          </p:nvSpPr>
          <p:spPr bwMode="auto">
            <a:xfrm>
              <a:off x="361978" y="3860924"/>
              <a:ext cx="8210550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7" name="Line 47"/>
            <p:cNvSpPr>
              <a:spLocks noChangeShapeType="1"/>
            </p:cNvSpPr>
            <p:nvPr/>
          </p:nvSpPr>
          <p:spPr bwMode="auto">
            <a:xfrm>
              <a:off x="361978" y="3500884"/>
              <a:ext cx="8210550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8" name="Line 47"/>
            <p:cNvSpPr>
              <a:spLocks noChangeShapeType="1"/>
            </p:cNvSpPr>
            <p:nvPr/>
          </p:nvSpPr>
          <p:spPr bwMode="auto">
            <a:xfrm>
              <a:off x="361978" y="3200152"/>
              <a:ext cx="8210550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9" name="Line 47"/>
            <p:cNvSpPr>
              <a:spLocks noChangeShapeType="1"/>
            </p:cNvSpPr>
            <p:nvPr/>
          </p:nvSpPr>
          <p:spPr bwMode="auto">
            <a:xfrm>
              <a:off x="361978" y="2912120"/>
              <a:ext cx="8210550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0" name="Line 47"/>
            <p:cNvSpPr>
              <a:spLocks noChangeShapeType="1"/>
            </p:cNvSpPr>
            <p:nvPr/>
          </p:nvSpPr>
          <p:spPr bwMode="auto">
            <a:xfrm>
              <a:off x="361978" y="2590180"/>
              <a:ext cx="8210550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1" name="Line 47"/>
            <p:cNvSpPr>
              <a:spLocks noChangeShapeType="1"/>
            </p:cNvSpPr>
            <p:nvPr/>
          </p:nvSpPr>
          <p:spPr bwMode="auto">
            <a:xfrm>
              <a:off x="361978" y="2276748"/>
              <a:ext cx="8210550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2" name="Line 47"/>
            <p:cNvSpPr>
              <a:spLocks noChangeShapeType="1"/>
            </p:cNvSpPr>
            <p:nvPr/>
          </p:nvSpPr>
          <p:spPr bwMode="auto">
            <a:xfrm>
              <a:off x="361978" y="1954808"/>
              <a:ext cx="8210550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3" name="Line 47"/>
            <p:cNvSpPr>
              <a:spLocks noChangeShapeType="1"/>
            </p:cNvSpPr>
            <p:nvPr/>
          </p:nvSpPr>
          <p:spPr bwMode="auto">
            <a:xfrm>
              <a:off x="361978" y="1638201"/>
              <a:ext cx="8210550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8" name="Rectangle 46"/>
            <p:cNvSpPr>
              <a:spLocks noChangeArrowheads="1"/>
            </p:cNvSpPr>
            <p:nvPr/>
          </p:nvSpPr>
          <p:spPr bwMode="auto">
            <a:xfrm>
              <a:off x="237082" y="1287446"/>
              <a:ext cx="1334522" cy="535785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9525" algn="ctr">
              <a:solidFill>
                <a:schemeClr val="accent4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indent="-174625" algn="ctr" defTabSz="1279525">
                <a:defRPr/>
              </a:pPr>
              <a:r>
                <a:rPr lang="ko-KR" altLang="en-US" sz="1400" dirty="0" smtClean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j-lt"/>
                  <a:ea typeface="HY울릉도M" pitchFamily="18" charset="-127"/>
                </a:rPr>
                <a:t>미래핵심</a:t>
              </a:r>
              <a:endPara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HY울릉도M" pitchFamily="18" charset="-127"/>
              </a:endParaRPr>
            </a:p>
            <a:p>
              <a:pPr indent="-174625" algn="ctr" defTabSz="1279525">
                <a:defRPr/>
              </a:pPr>
              <a:r>
                <a:rPr lang="ko-KR" altLang="en-US" sz="1400" dirty="0" smtClean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j-lt"/>
                  <a:ea typeface="HY울릉도M" pitchFamily="18" charset="-127"/>
                </a:rPr>
                <a:t>기술</a:t>
              </a:r>
              <a:endPara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HY울릉도M" pitchFamily="18" charset="-127"/>
              </a:endParaRPr>
            </a:p>
            <a:p>
              <a:pPr indent="-174625" algn="ctr" defTabSz="1279525">
                <a:defRPr/>
              </a:pPr>
              <a:r>
                <a:rPr lang="en-US" altLang="ko-KR" sz="1400" dirty="0" smtClean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j-lt"/>
                  <a:ea typeface="HY울릉도M" pitchFamily="18" charset="-127"/>
                </a:rPr>
                <a:t>(Green-up 30)</a:t>
              </a:r>
            </a:p>
            <a:p>
              <a:pPr indent="-174625" algn="ctr" defTabSz="1279525">
                <a:defRPr/>
              </a:pPr>
              <a:r>
                <a:rPr lang="ko-KR" altLang="en-US" sz="1400" dirty="0" smtClean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j-lt"/>
                  <a:ea typeface="HY울릉도M" pitchFamily="18" charset="-127"/>
                </a:rPr>
                <a:t>기획연구</a:t>
              </a:r>
              <a:endPara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HY울릉도M" pitchFamily="18" charset="-127"/>
              </a:endParaRPr>
            </a:p>
            <a:p>
              <a:pPr indent="-174625" algn="ctr" defTabSz="1279525">
                <a:defRPr/>
              </a:pPr>
              <a:endPara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HY울릉도M" pitchFamily="18" charset="-127"/>
              </a:endParaRPr>
            </a:p>
            <a:p>
              <a:pPr indent="-174625" algn="ctr" defTabSz="1279525">
                <a:defRPr/>
              </a:pPr>
              <a:r>
                <a:rPr lang="ko-KR" altLang="en-US" sz="1400" dirty="0" smtClean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j-lt"/>
                  <a:ea typeface="HY울릉도M" pitchFamily="18" charset="-127"/>
                </a:rPr>
                <a:t>추진</a:t>
              </a:r>
              <a:endPara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HY울릉도M" pitchFamily="18" charset="-127"/>
              </a:endParaRPr>
            </a:p>
            <a:p>
              <a:pPr indent="-174625" algn="ctr" defTabSz="1279525">
                <a:defRPr/>
              </a:pPr>
              <a:r>
                <a:rPr lang="ko-KR" altLang="en-US" sz="1400" dirty="0" err="1" smtClean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j-lt"/>
                  <a:ea typeface="HY울릉도M" pitchFamily="18" charset="-127"/>
                </a:rPr>
                <a:t>로드맵</a:t>
              </a:r>
              <a:endPara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HY울릉도M" pitchFamily="18" charset="-127"/>
              </a:endParaRPr>
            </a:p>
          </p:txBody>
        </p:sp>
      </p:grpSp>
      <p:sp>
        <p:nvSpPr>
          <p:cNvPr id="82" name="제목 2"/>
          <p:cNvSpPr txBox="1">
            <a:spLocks/>
          </p:cNvSpPr>
          <p:nvPr/>
        </p:nvSpPr>
        <p:spPr>
          <a:xfrm>
            <a:off x="214282" y="142852"/>
            <a:ext cx="835824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2.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선도적인 </a:t>
            </a: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R&amp;D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기획 추진</a:t>
            </a:r>
          </a:p>
        </p:txBody>
      </p:sp>
      <p:sp>
        <p:nvSpPr>
          <p:cNvPr id="87" name="모서리가 둥근 직사각형 86"/>
          <p:cNvSpPr/>
          <p:nvPr/>
        </p:nvSpPr>
        <p:spPr>
          <a:xfrm>
            <a:off x="357158" y="772231"/>
            <a:ext cx="6000792" cy="505196"/>
          </a:xfrm>
          <a:prstGeom prst="roundRect">
            <a:avLst>
              <a:gd name="adj" fmla="val 50000"/>
            </a:avLst>
          </a:prstGeom>
          <a:solidFill>
            <a:srgbClr val="DBF5F9">
              <a:lumMod val="50000"/>
            </a:srgbClr>
          </a:solidFill>
          <a:ln w="25400" cap="flat" cmpd="sng" algn="ctr">
            <a:solidFill>
              <a:srgbClr val="0757B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2.1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미래핵심기술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(Green-up 30)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기획 추진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(2/3)</a:t>
            </a:r>
            <a:endParaRPr lang="ko-KR" altLang="en-US" sz="2400" kern="0" dirty="0" smtClean="0">
              <a:solidFill>
                <a:sysClr val="window" lastClr="FFFFFF">
                  <a:lumMod val="9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9"/>
          <p:cNvSpPr>
            <a:spLocks/>
          </p:cNvSpPr>
          <p:nvPr/>
        </p:nvSpPr>
        <p:spPr bwMode="auto">
          <a:xfrm>
            <a:off x="4944467" y="2685608"/>
            <a:ext cx="635645" cy="1457325"/>
          </a:xfrm>
          <a:custGeom>
            <a:avLst/>
            <a:gdLst>
              <a:gd name="T0" fmla="*/ 2147483647 w 662"/>
              <a:gd name="T1" fmla="*/ 2147483647 h 765"/>
              <a:gd name="T2" fmla="*/ 2147483647 w 662"/>
              <a:gd name="T3" fmla="*/ 2147483647 h 765"/>
              <a:gd name="T4" fmla="*/ 2147483647 w 662"/>
              <a:gd name="T5" fmla="*/ 0 h 765"/>
              <a:gd name="T6" fmla="*/ 2147483647 w 662"/>
              <a:gd name="T7" fmla="*/ 2147483647 h 765"/>
              <a:gd name="T8" fmla="*/ 2147483647 w 662"/>
              <a:gd name="T9" fmla="*/ 2147483647 h 765"/>
              <a:gd name="T10" fmla="*/ 2147483647 w 662"/>
              <a:gd name="T11" fmla="*/ 2147483647 h 765"/>
              <a:gd name="T12" fmla="*/ 2147483647 w 662"/>
              <a:gd name="T13" fmla="*/ 2147483647 h 765"/>
              <a:gd name="T14" fmla="*/ 2147483647 w 662"/>
              <a:gd name="T15" fmla="*/ 2147483647 h 76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62"/>
              <a:gd name="T25" fmla="*/ 0 h 765"/>
              <a:gd name="T26" fmla="*/ 662 w 662"/>
              <a:gd name="T27" fmla="*/ 765 h 76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62" h="765">
                <a:moveTo>
                  <a:pt x="18" y="24"/>
                </a:moveTo>
                <a:cubicBezTo>
                  <a:pt x="165" y="141"/>
                  <a:pt x="366" y="172"/>
                  <a:pt x="442" y="172"/>
                </a:cubicBezTo>
                <a:lnTo>
                  <a:pt x="444" y="0"/>
                </a:lnTo>
                <a:lnTo>
                  <a:pt x="662" y="371"/>
                </a:lnTo>
                <a:lnTo>
                  <a:pt x="444" y="744"/>
                </a:lnTo>
                <a:lnTo>
                  <a:pt x="444" y="576"/>
                </a:lnTo>
                <a:cubicBezTo>
                  <a:pt x="359" y="592"/>
                  <a:pt x="177" y="639"/>
                  <a:pt x="19" y="765"/>
                </a:cubicBezTo>
                <a:cubicBezTo>
                  <a:pt x="1" y="636"/>
                  <a:pt x="0" y="153"/>
                  <a:pt x="18" y="24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chemeClr val="folHlink">
                  <a:alpha val="79999"/>
                </a:schemeClr>
              </a:gs>
            </a:gsLst>
            <a:lin ang="0" scaled="1"/>
          </a:gradFill>
          <a:ln w="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5" name="Freeform 19"/>
          <p:cNvSpPr>
            <a:spLocks/>
          </p:cNvSpPr>
          <p:nvPr/>
        </p:nvSpPr>
        <p:spPr bwMode="auto">
          <a:xfrm>
            <a:off x="2352179" y="2685608"/>
            <a:ext cx="635645" cy="1457325"/>
          </a:xfrm>
          <a:custGeom>
            <a:avLst/>
            <a:gdLst>
              <a:gd name="T0" fmla="*/ 2147483647 w 662"/>
              <a:gd name="T1" fmla="*/ 2147483647 h 765"/>
              <a:gd name="T2" fmla="*/ 2147483647 w 662"/>
              <a:gd name="T3" fmla="*/ 2147483647 h 765"/>
              <a:gd name="T4" fmla="*/ 2147483647 w 662"/>
              <a:gd name="T5" fmla="*/ 0 h 765"/>
              <a:gd name="T6" fmla="*/ 2147483647 w 662"/>
              <a:gd name="T7" fmla="*/ 2147483647 h 765"/>
              <a:gd name="T8" fmla="*/ 2147483647 w 662"/>
              <a:gd name="T9" fmla="*/ 2147483647 h 765"/>
              <a:gd name="T10" fmla="*/ 2147483647 w 662"/>
              <a:gd name="T11" fmla="*/ 2147483647 h 765"/>
              <a:gd name="T12" fmla="*/ 2147483647 w 662"/>
              <a:gd name="T13" fmla="*/ 2147483647 h 765"/>
              <a:gd name="T14" fmla="*/ 2147483647 w 662"/>
              <a:gd name="T15" fmla="*/ 2147483647 h 76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62"/>
              <a:gd name="T25" fmla="*/ 0 h 765"/>
              <a:gd name="T26" fmla="*/ 662 w 662"/>
              <a:gd name="T27" fmla="*/ 765 h 76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62" h="765">
                <a:moveTo>
                  <a:pt x="18" y="24"/>
                </a:moveTo>
                <a:cubicBezTo>
                  <a:pt x="165" y="141"/>
                  <a:pt x="366" y="172"/>
                  <a:pt x="442" y="172"/>
                </a:cubicBezTo>
                <a:lnTo>
                  <a:pt x="444" y="0"/>
                </a:lnTo>
                <a:lnTo>
                  <a:pt x="662" y="371"/>
                </a:lnTo>
                <a:lnTo>
                  <a:pt x="444" y="744"/>
                </a:lnTo>
                <a:lnTo>
                  <a:pt x="444" y="576"/>
                </a:lnTo>
                <a:cubicBezTo>
                  <a:pt x="359" y="592"/>
                  <a:pt x="177" y="639"/>
                  <a:pt x="19" y="765"/>
                </a:cubicBezTo>
                <a:cubicBezTo>
                  <a:pt x="1" y="636"/>
                  <a:pt x="0" y="153"/>
                  <a:pt x="18" y="24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chemeClr val="folHlink">
                  <a:alpha val="79999"/>
                </a:schemeClr>
              </a:gs>
            </a:gsLst>
            <a:lin ang="0" scaled="1"/>
          </a:gradFill>
          <a:ln w="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6" name="직사각형 5"/>
          <p:cNvSpPr/>
          <p:nvPr/>
        </p:nvSpPr>
        <p:spPr bwMode="auto">
          <a:xfrm>
            <a:off x="1619672" y="5259133"/>
            <a:ext cx="2016224" cy="684000"/>
          </a:xfrm>
          <a:prstGeom prst="rect">
            <a:avLst/>
          </a:prstGeom>
          <a:solidFill>
            <a:schemeClr val="accent4">
              <a:lumMod val="75000"/>
              <a:alpha val="30196"/>
            </a:schemeClr>
          </a:solidFill>
          <a:ln w="9525" algn="ctr">
            <a:solidFill>
              <a:schemeClr val="accent4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1</a:t>
            </a:r>
            <a:r>
              <a:rPr lang="ko-KR" altLang="en-US" sz="1600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차 기획타당성 </a:t>
            </a:r>
            <a:endParaRPr lang="en-US" altLang="ko-KR" sz="1600" b="1" dirty="0" smtClean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indent="-174625" algn="ctr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검토위원회</a:t>
            </a:r>
            <a:endParaRPr lang="ko-KR" altLang="en-US" sz="1600" b="1" dirty="0">
              <a:solidFill>
                <a:srgbClr val="C00000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7" name="직사각형 6"/>
          <p:cNvSpPr/>
          <p:nvPr/>
        </p:nvSpPr>
        <p:spPr bwMode="auto">
          <a:xfrm>
            <a:off x="4211960" y="5259133"/>
            <a:ext cx="2016224" cy="684000"/>
          </a:xfrm>
          <a:prstGeom prst="rect">
            <a:avLst/>
          </a:prstGeom>
          <a:solidFill>
            <a:schemeClr val="accent4">
              <a:lumMod val="75000"/>
              <a:alpha val="30196"/>
            </a:schemeClr>
          </a:solidFill>
          <a:ln w="9525" algn="ctr">
            <a:solidFill>
              <a:schemeClr val="accent4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2</a:t>
            </a:r>
            <a:r>
              <a:rPr lang="ko-KR" altLang="en-US" sz="1600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차 기획타당성</a:t>
            </a:r>
            <a:endParaRPr lang="en-US" altLang="ko-KR" sz="1600" b="1" dirty="0" smtClean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indent="-174625" algn="ctr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검토위원회</a:t>
            </a:r>
            <a:endParaRPr lang="ko-KR" altLang="en-US" sz="1400" b="1" dirty="0" smtClean="0">
              <a:solidFill>
                <a:srgbClr val="C00000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395536" y="2126709"/>
            <a:ext cx="2020416" cy="2440072"/>
            <a:chOff x="323528" y="1484784"/>
            <a:chExt cx="2020416" cy="2440072"/>
          </a:xfrm>
        </p:grpSpPr>
        <p:sp>
          <p:nvSpPr>
            <p:cNvPr id="9" name="직사각형 8"/>
            <p:cNvSpPr/>
            <p:nvPr/>
          </p:nvSpPr>
          <p:spPr bwMode="auto">
            <a:xfrm>
              <a:off x="327720" y="1484784"/>
              <a:ext cx="2016224" cy="792176"/>
            </a:xfrm>
            <a:prstGeom prst="rect">
              <a:avLst/>
            </a:prstGeom>
            <a:solidFill>
              <a:schemeClr val="tx2">
                <a:lumMod val="60000"/>
                <a:lumOff val="40000"/>
                <a:alpha val="30196"/>
              </a:schemeClr>
            </a:solidFill>
            <a:ln w="12700" algn="ctr">
              <a:solidFill>
                <a:schemeClr val="tx2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 indent="-174625" algn="ctr" defTabSz="1279525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600" b="1" dirty="0" smtClean="0"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[1</a:t>
              </a:r>
              <a:r>
                <a:rPr lang="ko-KR" altLang="en-US" sz="1600" b="1" dirty="0" smtClean="0"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단계</a:t>
              </a:r>
              <a:r>
                <a:rPr lang="en-US" altLang="ko-KR" sz="1600" b="1" dirty="0" smtClean="0"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]</a:t>
              </a:r>
            </a:p>
            <a:p>
              <a:pPr indent="-174625" algn="ctr" defTabSz="1279525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600" b="1" dirty="0" smtClean="0"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기술개발전략 수립</a:t>
              </a:r>
              <a:endParaRPr lang="ko-KR" altLang="en-US" sz="1600" b="1" dirty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0" name="직사각형 9"/>
            <p:cNvSpPr/>
            <p:nvPr/>
          </p:nvSpPr>
          <p:spPr bwMode="auto">
            <a:xfrm>
              <a:off x="323528" y="2268488"/>
              <a:ext cx="2016224" cy="1656368"/>
            </a:xfrm>
            <a:prstGeom prst="rect">
              <a:avLst/>
            </a:prstGeom>
            <a:solidFill>
              <a:schemeClr val="accent4">
                <a:lumMod val="20000"/>
                <a:lumOff val="80000"/>
                <a:alpha val="30196"/>
              </a:schemeClr>
            </a:solidFill>
            <a:ln w="12700" algn="ctr">
              <a:solidFill>
                <a:schemeClr val="accent1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indent="-174625" algn="just" defTabSz="1279525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  <a:defRPr/>
              </a:pPr>
              <a:r>
                <a:rPr lang="ko-KR" altLang="en-US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기술개발 동향</a:t>
              </a:r>
              <a:endParaRPr lang="en-US" altLang="ko-KR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pPr indent="-174625" algn="just" defTabSz="1279525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  </a:t>
              </a:r>
              <a:r>
                <a:rPr lang="ko-KR" altLang="en-US" sz="8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  </a:t>
              </a:r>
              <a:r>
                <a:rPr lang="ko-KR" altLang="en-US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및 환경분석</a:t>
              </a:r>
              <a:endParaRPr lang="en-US" altLang="ko-KR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pPr indent="-174625" algn="just" defTabSz="1279525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  <a:defRPr/>
              </a:pPr>
              <a:r>
                <a:rPr lang="ko-KR" altLang="en-US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기술개발방향 설정</a:t>
              </a:r>
              <a:endParaRPr lang="en-US" altLang="ko-KR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pPr indent="-174625" algn="just" defTabSz="1279525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  <a:defRPr/>
              </a:pPr>
              <a:r>
                <a:rPr lang="ko-KR" altLang="en-US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비전 및 목표 설정</a:t>
              </a:r>
              <a:endParaRPr lang="en-US" altLang="ko-KR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pPr indent="-174625" algn="just" defTabSz="1279525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  <a:defRPr/>
              </a:pPr>
              <a:r>
                <a:rPr lang="en-US" altLang="ko-KR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TRM </a:t>
              </a:r>
              <a:r>
                <a:rPr lang="ko-KR" altLang="en-US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작성</a:t>
              </a:r>
              <a:endParaRPr lang="en-US" altLang="ko-KR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</p:grpSp>
      <p:grpSp>
        <p:nvGrpSpPr>
          <p:cNvPr id="11" name="그룹 10"/>
          <p:cNvGrpSpPr/>
          <p:nvPr/>
        </p:nvGrpSpPr>
        <p:grpSpPr>
          <a:xfrm>
            <a:off x="2970932" y="2126709"/>
            <a:ext cx="2020416" cy="2439888"/>
            <a:chOff x="3059832" y="1700808"/>
            <a:chExt cx="2020416" cy="2439888"/>
          </a:xfrm>
        </p:grpSpPr>
        <p:sp>
          <p:nvSpPr>
            <p:cNvPr id="12" name="직사각형 11"/>
            <p:cNvSpPr/>
            <p:nvPr/>
          </p:nvSpPr>
          <p:spPr bwMode="auto">
            <a:xfrm>
              <a:off x="3064024" y="1700808"/>
              <a:ext cx="2016224" cy="792088"/>
            </a:xfrm>
            <a:prstGeom prst="rect">
              <a:avLst/>
            </a:prstGeom>
            <a:solidFill>
              <a:schemeClr val="tx2">
                <a:lumMod val="60000"/>
                <a:lumOff val="40000"/>
                <a:alpha val="30196"/>
              </a:schemeClr>
            </a:solidFill>
            <a:ln w="12700" algn="ctr">
              <a:solidFill>
                <a:schemeClr val="tx2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 indent="-174625" algn="ctr" defTabSz="1279525">
                <a:defRPr/>
              </a:pPr>
              <a:r>
                <a:rPr lang="en-US" altLang="ko-KR" sz="1600" b="1" dirty="0" smtClean="0"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[2</a:t>
              </a:r>
              <a:r>
                <a:rPr lang="ko-KR" altLang="en-US" sz="1600" b="1" dirty="0" smtClean="0"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단계</a:t>
              </a:r>
              <a:r>
                <a:rPr lang="en-US" altLang="ko-KR" sz="1600" b="1" dirty="0" smtClean="0"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]</a:t>
              </a:r>
              <a:r>
                <a:rPr lang="ko-KR" altLang="en-US" sz="1600" b="1" dirty="0" smtClean="0"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 </a:t>
              </a:r>
              <a:endParaRPr lang="en-US" altLang="ko-KR" sz="1600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pPr indent="-174625" algn="ctr" defTabSz="1279525">
                <a:defRPr/>
              </a:pPr>
              <a:r>
                <a:rPr lang="ko-KR" altLang="en-US" sz="1600" b="1" dirty="0" smtClean="0"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우선순위 도출</a:t>
              </a:r>
            </a:p>
          </p:txBody>
        </p:sp>
        <p:sp>
          <p:nvSpPr>
            <p:cNvPr id="13" name="직사각형 12"/>
            <p:cNvSpPr/>
            <p:nvPr/>
          </p:nvSpPr>
          <p:spPr bwMode="auto">
            <a:xfrm>
              <a:off x="3059832" y="2484512"/>
              <a:ext cx="2016224" cy="1656184"/>
            </a:xfrm>
            <a:prstGeom prst="rect">
              <a:avLst/>
            </a:prstGeom>
            <a:solidFill>
              <a:schemeClr val="accent4">
                <a:lumMod val="20000"/>
                <a:lumOff val="80000"/>
                <a:alpha val="30196"/>
              </a:schemeClr>
            </a:solidFill>
            <a:ln w="12700" algn="ctr">
              <a:solidFill>
                <a:schemeClr val="accent1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t"/>
            <a:lstStyle/>
            <a:p>
              <a:pPr indent="-174625" algn="just" defTabSz="1279525">
                <a:lnSpc>
                  <a:spcPct val="120000"/>
                </a:lnSpc>
                <a:buFont typeface="Arial" pitchFamily="34" charset="0"/>
                <a:buChar char="•"/>
                <a:defRPr/>
              </a:pPr>
              <a:r>
                <a:rPr lang="en-US" altLang="ko-KR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QFD</a:t>
              </a:r>
              <a:r>
                <a:rPr lang="en-US" altLang="ko-KR" sz="12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 </a:t>
              </a:r>
              <a:r>
                <a:rPr lang="ko-KR" altLang="en-US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이용한 </a:t>
              </a:r>
              <a:endParaRPr lang="en-US" altLang="ko-KR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pPr indent="-174625" algn="just" defTabSz="1279525">
                <a:lnSpc>
                  <a:spcPct val="120000"/>
                </a:lnSpc>
                <a:defRPr/>
              </a:pPr>
              <a:r>
                <a:rPr lang="en-US" altLang="ko-KR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  </a:t>
              </a:r>
              <a:r>
                <a:rPr lang="ko-KR" altLang="en-US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우선순위 도출</a:t>
              </a:r>
              <a:endParaRPr lang="en-US" altLang="ko-KR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pPr indent="-174625" algn="just" defTabSz="1279525">
                <a:lnSpc>
                  <a:spcPct val="120000"/>
                </a:lnSpc>
                <a:buFont typeface="Arial" pitchFamily="34" charset="0"/>
                <a:buChar char="•"/>
                <a:defRPr/>
              </a:pPr>
              <a:r>
                <a:rPr lang="ko-KR" altLang="en-US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연구개발 후보과제</a:t>
              </a:r>
              <a:endParaRPr lang="en-US" altLang="ko-KR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pPr indent="-174625" algn="just" defTabSz="1279525">
                <a:lnSpc>
                  <a:spcPct val="120000"/>
                </a:lnSpc>
                <a:defRPr/>
              </a:pPr>
              <a:r>
                <a:rPr lang="en-US" altLang="ko-KR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   </a:t>
              </a:r>
              <a:r>
                <a:rPr lang="ko-KR" altLang="en-US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과제카드 작성</a:t>
              </a: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5575920" y="2126709"/>
            <a:ext cx="2020416" cy="2439888"/>
            <a:chOff x="5796136" y="1700808"/>
            <a:chExt cx="2020416" cy="2439888"/>
          </a:xfrm>
        </p:grpSpPr>
        <p:sp>
          <p:nvSpPr>
            <p:cNvPr id="15" name="직사각형 14"/>
            <p:cNvSpPr/>
            <p:nvPr/>
          </p:nvSpPr>
          <p:spPr bwMode="auto">
            <a:xfrm>
              <a:off x="5800328" y="1700808"/>
              <a:ext cx="2016224" cy="792088"/>
            </a:xfrm>
            <a:prstGeom prst="rect">
              <a:avLst/>
            </a:prstGeom>
            <a:solidFill>
              <a:schemeClr val="tx2">
                <a:lumMod val="60000"/>
                <a:lumOff val="40000"/>
                <a:alpha val="30196"/>
              </a:schemeClr>
            </a:solidFill>
            <a:ln w="12700" algn="ctr">
              <a:solidFill>
                <a:schemeClr val="tx2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 indent="-174625" algn="ctr" defTabSz="1279525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600" b="1" dirty="0" smtClean="0"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[3</a:t>
              </a:r>
              <a:r>
                <a:rPr lang="ko-KR" altLang="en-US" sz="1600" b="1" dirty="0" smtClean="0"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단계</a:t>
              </a:r>
              <a:r>
                <a:rPr lang="en-US" altLang="ko-KR" sz="1600" b="1" dirty="0" smtClean="0"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]</a:t>
              </a:r>
            </a:p>
            <a:p>
              <a:pPr indent="-174625" algn="ctr" defTabSz="1279525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600" b="1" dirty="0" smtClean="0"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연구개발과제별 기획</a:t>
              </a:r>
              <a:endParaRPr lang="ko-KR" altLang="en-US" sz="1600" b="1" dirty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6" name="직사각형 15"/>
            <p:cNvSpPr/>
            <p:nvPr/>
          </p:nvSpPr>
          <p:spPr bwMode="auto">
            <a:xfrm>
              <a:off x="5796136" y="2484512"/>
              <a:ext cx="2016224" cy="1656184"/>
            </a:xfrm>
            <a:prstGeom prst="rect">
              <a:avLst/>
            </a:prstGeom>
            <a:solidFill>
              <a:schemeClr val="accent4">
                <a:lumMod val="20000"/>
                <a:lumOff val="80000"/>
                <a:alpha val="30196"/>
              </a:schemeClr>
            </a:solidFill>
            <a:ln w="12700" algn="ctr">
              <a:solidFill>
                <a:schemeClr val="accent1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t"/>
            <a:lstStyle/>
            <a:p>
              <a:pPr indent="-174625" algn="just" defTabSz="1279525" fontAlgn="auto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  <a:defRPr/>
              </a:pPr>
              <a:r>
                <a:rPr lang="ko-KR" altLang="en-US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연구개발과제별</a:t>
              </a:r>
              <a:endParaRPr lang="en-US" altLang="ko-KR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pPr indent="-174625" algn="just" defTabSz="1279525" fontAlgn="auto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   </a:t>
              </a:r>
              <a:r>
                <a:rPr lang="ko-KR" altLang="en-US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기획</a:t>
              </a:r>
              <a:endParaRPr lang="en-US" altLang="ko-KR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pPr indent="-174625" algn="just" defTabSz="1279525" fontAlgn="auto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   (</a:t>
              </a:r>
              <a:r>
                <a:rPr lang="ko-KR" altLang="en-US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세부기술 도출</a:t>
              </a:r>
              <a:r>
                <a:rPr lang="en-US" altLang="ko-KR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)</a:t>
              </a:r>
            </a:p>
            <a:p>
              <a:pPr indent="-174625" algn="just" defTabSz="1279525" fontAlgn="auto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  <a:defRPr/>
              </a:pPr>
              <a:r>
                <a:rPr lang="ko-KR" altLang="en-US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사전타당성 검토</a:t>
              </a:r>
              <a:endParaRPr lang="en-US" altLang="ko-KR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pPr indent="-174625" algn="just" defTabSz="1279525" fontAlgn="auto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  <a:defRPr/>
              </a:pPr>
              <a:r>
                <a:rPr lang="en-US" altLang="ko-KR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RFP</a:t>
              </a:r>
              <a:r>
                <a:rPr lang="ko-KR" altLang="en-US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작성 및 평가</a:t>
              </a:r>
              <a:endParaRPr lang="en-US" altLang="ko-KR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pPr indent="-174625" algn="just" defTabSz="1279525" fontAlgn="auto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  </a:t>
              </a:r>
              <a:r>
                <a:rPr lang="ko-KR" altLang="en-US" sz="8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 </a:t>
              </a:r>
              <a:r>
                <a:rPr lang="ko-KR" altLang="en-US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기준 설정</a:t>
              </a:r>
              <a:r>
                <a:rPr lang="en-US" altLang="ko-KR" sz="1600" b="1" dirty="0" smtClean="0"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 </a:t>
              </a:r>
              <a:endParaRPr lang="ko-KR" altLang="en-US" sz="1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</p:grpSp>
      <p:sp>
        <p:nvSpPr>
          <p:cNvPr id="17" name="직사각형 16"/>
          <p:cNvSpPr/>
          <p:nvPr/>
        </p:nvSpPr>
        <p:spPr bwMode="auto">
          <a:xfrm>
            <a:off x="6804248" y="5259133"/>
            <a:ext cx="2016224" cy="684000"/>
          </a:xfrm>
          <a:prstGeom prst="rect">
            <a:avLst/>
          </a:prstGeom>
          <a:solidFill>
            <a:schemeClr val="accent4">
              <a:lumMod val="75000"/>
              <a:alpha val="30196"/>
            </a:schemeClr>
          </a:solidFill>
          <a:ln w="9525" algn="ctr">
            <a:solidFill>
              <a:schemeClr val="accent4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최종평가</a:t>
            </a:r>
            <a:endParaRPr lang="en-US" altLang="ko-KR" sz="1600" b="1" dirty="0" smtClean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indent="-174625" algn="ctr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</a:t>
            </a:r>
            <a:r>
              <a:rPr lang="ko-KR" altLang="en-US" sz="1400" b="1" dirty="0" smtClean="0">
                <a:solidFill>
                  <a:srgbClr val="C0000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과제종료 이전</a:t>
            </a:r>
            <a:r>
              <a:rPr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)</a:t>
            </a:r>
            <a:endParaRPr lang="ko-KR" altLang="en-US" sz="1400" b="1" dirty="0" smtClean="0">
              <a:solidFill>
                <a:srgbClr val="C00000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51520" y="1982693"/>
            <a:ext cx="360040" cy="360040"/>
          </a:xfrm>
          <a:prstGeom prst="ellipse">
            <a:avLst/>
          </a:prstGeom>
          <a:solidFill>
            <a:srgbClr val="FFD243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C0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1</a:t>
            </a:r>
            <a:endParaRPr lang="ko-KR" altLang="en-US" b="1" dirty="0">
              <a:solidFill>
                <a:srgbClr val="C000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771800" y="1982693"/>
            <a:ext cx="360040" cy="360040"/>
          </a:xfrm>
          <a:prstGeom prst="ellipse">
            <a:avLst/>
          </a:prstGeom>
          <a:solidFill>
            <a:srgbClr val="FFD243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C0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3</a:t>
            </a:r>
            <a:endParaRPr lang="ko-KR" altLang="en-US" b="1" dirty="0">
              <a:solidFill>
                <a:srgbClr val="C000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5389488" y="1982693"/>
            <a:ext cx="360040" cy="360040"/>
          </a:xfrm>
          <a:prstGeom prst="ellipse">
            <a:avLst/>
          </a:prstGeom>
          <a:solidFill>
            <a:srgbClr val="FFD243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C0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5</a:t>
            </a:r>
            <a:endParaRPr lang="ko-KR" altLang="en-US" b="1" dirty="0">
              <a:solidFill>
                <a:srgbClr val="C000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403648" y="5079037"/>
            <a:ext cx="360040" cy="360040"/>
          </a:xfrm>
          <a:prstGeom prst="ellipse">
            <a:avLst/>
          </a:prstGeom>
          <a:solidFill>
            <a:srgbClr val="FFD243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C0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2</a:t>
            </a:r>
            <a:endParaRPr lang="ko-KR" altLang="en-US" b="1" dirty="0">
              <a:solidFill>
                <a:srgbClr val="C000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3995936" y="5079037"/>
            <a:ext cx="360040" cy="360040"/>
          </a:xfrm>
          <a:prstGeom prst="ellipse">
            <a:avLst/>
          </a:prstGeom>
          <a:solidFill>
            <a:srgbClr val="FFD243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C0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4</a:t>
            </a:r>
            <a:endParaRPr lang="ko-KR" altLang="en-US" b="1" dirty="0">
              <a:solidFill>
                <a:srgbClr val="C000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6588224" y="5079037"/>
            <a:ext cx="360040" cy="360040"/>
          </a:xfrm>
          <a:prstGeom prst="ellipse">
            <a:avLst/>
          </a:prstGeom>
          <a:solidFill>
            <a:srgbClr val="FFD243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C0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6</a:t>
            </a:r>
            <a:endParaRPr lang="ko-KR" altLang="en-US" b="1" dirty="0">
              <a:solidFill>
                <a:srgbClr val="C000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4" name="직사각형 23"/>
          <p:cNvSpPr/>
          <p:nvPr/>
        </p:nvSpPr>
        <p:spPr bwMode="auto">
          <a:xfrm>
            <a:off x="1619672" y="5943133"/>
            <a:ext cx="2016224" cy="792000"/>
          </a:xfrm>
          <a:prstGeom prst="rect">
            <a:avLst/>
          </a:prstGeom>
          <a:solidFill>
            <a:srgbClr val="F0ECF4"/>
          </a:solidFill>
          <a:ln w="12700">
            <a:solidFill>
              <a:schemeClr val="accent4">
                <a:lumMod val="60000"/>
                <a:lumOff val="40000"/>
              </a:schemeClr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t"/>
          <a:lstStyle/>
          <a:p>
            <a:pPr indent="-174625" algn="just" defTabSz="12795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ko-KR" sz="1600" b="1" dirty="0" smtClean="0">
              <a:solidFill>
                <a:schemeClr val="tx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indent="-174625" algn="just" defTabSz="12795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1600" b="1" dirty="0" smtClean="0">
                <a:solidFill>
                  <a:schemeClr val="tx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기술개발전략검토</a:t>
            </a:r>
            <a:endParaRPr lang="ko-KR" altLang="en-US" sz="1600" b="1" dirty="0">
              <a:solidFill>
                <a:schemeClr val="tx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5" name="직사각형 24"/>
          <p:cNvSpPr/>
          <p:nvPr/>
        </p:nvSpPr>
        <p:spPr bwMode="auto">
          <a:xfrm>
            <a:off x="4211960" y="5943133"/>
            <a:ext cx="2016224" cy="792000"/>
          </a:xfrm>
          <a:prstGeom prst="rect">
            <a:avLst/>
          </a:prstGeom>
          <a:solidFill>
            <a:srgbClr val="F0ECF4"/>
          </a:solidFill>
          <a:ln w="12700">
            <a:solidFill>
              <a:schemeClr val="accent4">
                <a:lumMod val="60000"/>
                <a:lumOff val="40000"/>
              </a:schemeClr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t"/>
          <a:lstStyle/>
          <a:p>
            <a:pPr indent="-174625" algn="just" defTabSz="12795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ko-KR" sz="1600" b="1" dirty="0" smtClean="0">
              <a:solidFill>
                <a:schemeClr val="tx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indent="-174625" algn="just" defTabSz="12795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1600" b="1" dirty="0" smtClean="0">
                <a:solidFill>
                  <a:schemeClr val="tx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후보과제 결정</a:t>
            </a:r>
            <a:endParaRPr lang="ko-KR" altLang="en-US" sz="1600" b="1" dirty="0">
              <a:solidFill>
                <a:schemeClr val="tx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6" name="직사각형 25"/>
          <p:cNvSpPr/>
          <p:nvPr/>
        </p:nvSpPr>
        <p:spPr bwMode="auto">
          <a:xfrm>
            <a:off x="6804248" y="5943132"/>
            <a:ext cx="2016224" cy="792000"/>
          </a:xfrm>
          <a:prstGeom prst="rect">
            <a:avLst/>
          </a:prstGeom>
          <a:solidFill>
            <a:srgbClr val="F0ECF4"/>
          </a:solidFill>
          <a:ln w="12700">
            <a:solidFill>
              <a:schemeClr val="accent4">
                <a:lumMod val="60000"/>
                <a:lumOff val="40000"/>
              </a:schemeClr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t"/>
          <a:lstStyle/>
          <a:p>
            <a:pPr indent="-174625" algn="just" defTabSz="12795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1600" b="1" dirty="0" smtClean="0">
                <a:solidFill>
                  <a:schemeClr val="tx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경쟁기획의 경우</a:t>
            </a:r>
            <a:endParaRPr lang="en-US" altLang="ko-KR" sz="1600" b="1" dirty="0" smtClean="0">
              <a:solidFill>
                <a:schemeClr val="tx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indent="-174625" algn="just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dirty="0" smtClean="0">
                <a:solidFill>
                  <a:schemeClr val="tx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  </a:t>
            </a:r>
            <a:r>
              <a:rPr lang="ko-KR" altLang="en-US" sz="1600" b="1" dirty="0" smtClean="0">
                <a:solidFill>
                  <a:schemeClr val="tx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한 기관의 결과만</a:t>
            </a:r>
            <a:endParaRPr lang="en-US" altLang="ko-KR" sz="1600" b="1" dirty="0" smtClean="0">
              <a:solidFill>
                <a:schemeClr val="tx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indent="-174625" algn="just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dirty="0" smtClean="0">
                <a:solidFill>
                  <a:schemeClr val="tx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  </a:t>
            </a:r>
            <a:r>
              <a:rPr lang="ko-KR" altLang="en-US" sz="1600" b="1" dirty="0" smtClean="0">
                <a:solidFill>
                  <a:schemeClr val="tx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선정</a:t>
            </a:r>
            <a:endParaRPr lang="ko-KR" altLang="en-US" sz="1600" b="1" dirty="0">
              <a:solidFill>
                <a:schemeClr val="tx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7" name="줄무늬가 있는 오른쪽 화살표 26"/>
          <p:cNvSpPr/>
          <p:nvPr/>
        </p:nvSpPr>
        <p:spPr>
          <a:xfrm rot="16200000">
            <a:off x="2280117" y="4555103"/>
            <a:ext cx="831844" cy="504056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  <a:ln w="635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8" name="줄무늬가 있는 오른쪽 화살표 27"/>
          <p:cNvSpPr/>
          <p:nvPr/>
        </p:nvSpPr>
        <p:spPr>
          <a:xfrm rot="16200000">
            <a:off x="4879910" y="4555103"/>
            <a:ext cx="831844" cy="504056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  <a:ln w="635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9" name="위로 굽은 화살표 28"/>
          <p:cNvSpPr/>
          <p:nvPr/>
        </p:nvSpPr>
        <p:spPr>
          <a:xfrm rot="10800000" flipH="1">
            <a:off x="7609037" y="3206829"/>
            <a:ext cx="576064" cy="2016224"/>
          </a:xfrm>
          <a:prstGeom prst="bentUpArrow">
            <a:avLst>
              <a:gd name="adj1" fmla="val 50000"/>
              <a:gd name="adj2" fmla="val 38977"/>
              <a:gd name="adj3" fmla="val 47795"/>
            </a:avLst>
          </a:prstGeom>
          <a:solidFill>
            <a:schemeClr val="accent4">
              <a:lumMod val="40000"/>
              <a:lumOff val="60000"/>
            </a:schemeClr>
          </a:solidFill>
          <a:ln w="6350"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32" name="직사각형 31"/>
          <p:cNvSpPr/>
          <p:nvPr/>
        </p:nvSpPr>
        <p:spPr bwMode="auto">
          <a:xfrm>
            <a:off x="287734" y="1423153"/>
            <a:ext cx="2284001" cy="504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기획연구 추진 절차</a:t>
            </a:r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357158" y="772231"/>
            <a:ext cx="6000792" cy="505196"/>
          </a:xfrm>
          <a:prstGeom prst="roundRect">
            <a:avLst>
              <a:gd name="adj" fmla="val 50000"/>
            </a:avLst>
          </a:prstGeom>
          <a:solidFill>
            <a:srgbClr val="DBF5F9">
              <a:lumMod val="50000"/>
            </a:srgbClr>
          </a:solidFill>
          <a:ln w="25400" cap="flat" cmpd="sng" algn="ctr">
            <a:solidFill>
              <a:srgbClr val="0757B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2.1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미래핵심기술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(Green-up 30)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기획 추진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(3/3)</a:t>
            </a:r>
            <a:endParaRPr lang="ko-KR" altLang="en-US" sz="2400" kern="0" dirty="0" smtClean="0">
              <a:solidFill>
                <a:sysClr val="window" lastClr="FFFFFF">
                  <a:lumMod val="9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5" name="제목 2"/>
          <p:cNvSpPr txBox="1">
            <a:spLocks/>
          </p:cNvSpPr>
          <p:nvPr/>
        </p:nvSpPr>
        <p:spPr>
          <a:xfrm>
            <a:off x="214282" y="142852"/>
            <a:ext cx="835824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2.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선도적인 </a:t>
            </a: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R&amp;D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기획 추진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323529" y="1498186"/>
            <a:ext cx="1152127" cy="75670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개요</a:t>
            </a:r>
          </a:p>
        </p:txBody>
      </p:sp>
      <p:sp>
        <p:nvSpPr>
          <p:cNvPr id="5" name="직사각형 4"/>
          <p:cNvSpPr/>
          <p:nvPr/>
        </p:nvSpPr>
        <p:spPr bwMode="auto">
          <a:xfrm>
            <a:off x="1691680" y="1542498"/>
            <a:ext cx="7128792" cy="74903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국토해양 지식정보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수집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분석→ 가공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생산 → 제공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공유 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국가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지원을 위한 체계적인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기술정보 유통체제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마련</a:t>
            </a:r>
          </a:p>
        </p:txBody>
      </p:sp>
      <p:sp>
        <p:nvSpPr>
          <p:cNvPr id="6" name="직사각형 5"/>
          <p:cNvSpPr/>
          <p:nvPr/>
        </p:nvSpPr>
        <p:spPr bwMode="auto">
          <a:xfrm>
            <a:off x="323529" y="2380580"/>
            <a:ext cx="1152127" cy="161594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주요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내용</a:t>
            </a:r>
          </a:p>
        </p:txBody>
      </p:sp>
      <p:sp>
        <p:nvSpPr>
          <p:cNvPr id="7" name="직사각형 6"/>
          <p:cNvSpPr/>
          <p:nvPr/>
        </p:nvSpPr>
        <p:spPr bwMode="auto">
          <a:xfrm>
            <a:off x="1691680" y="2422904"/>
            <a:ext cx="7128792" cy="150019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>
              <a:lnSpc>
                <a:spcPct val="14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기술동향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국내외 기술동향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정책동향 및 산업동향을 수집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가공하여 제공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4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학술 및 산업정보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국내외 학위논문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학술논문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특허 및 산업정보 제공</a:t>
            </a:r>
          </a:p>
          <a:p>
            <a:pPr indent="-174625" algn="just" defTabSz="1279525">
              <a:lnSpc>
                <a:spcPct val="14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해외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인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SCOPUS(ELSEVIER), </a:t>
            </a:r>
            <a:r>
              <a:rPr lang="en-US" altLang="ko-KR" sz="1600" b="1" dirty="0" err="1" smtClean="0">
                <a:latin typeface="맑은 고딕" pitchFamily="50" charset="-127"/>
                <a:ea typeface="맑은 고딕" pitchFamily="50" charset="-127"/>
              </a:rPr>
              <a:t>ProQuest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및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EBSCO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연계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lvl="0" indent="-174625" algn="just" defTabSz="1279525">
              <a:lnSpc>
                <a:spcPct val="140000"/>
              </a:lnSpc>
              <a:buClr>
                <a:srgbClr val="C0504D">
                  <a:lumMod val="75000"/>
                </a:srgbClr>
              </a:buClr>
              <a:buFont typeface="Wingdings" pitchFamily="2" charset="2"/>
              <a:buChar char="§"/>
              <a:defRPr/>
            </a:pP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정보분석시스템</a:t>
            </a:r>
            <a:r>
              <a:rPr lang="en-US" altLang="ko-KR" sz="1600" b="1" dirty="0" smtClean="0">
                <a:solidFill>
                  <a:srgbClr val="3149F9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논문 및 특허 계량분석시스템을 구축하여 제공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 bwMode="auto">
          <a:xfrm>
            <a:off x="357158" y="5830766"/>
            <a:ext cx="1152127" cy="96940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기대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효과</a:t>
            </a:r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1691680" y="5830766"/>
            <a:ext cx="7128792" cy="8572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기획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관리 등 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R&amp;D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의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효율적 추진기반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을 제공함으로써 건설교통기술의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경쟁력 강화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 bwMode="auto">
          <a:xfrm>
            <a:off x="1785918" y="1491708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직선 연결선 10"/>
          <p:cNvCxnSpPr/>
          <p:nvPr/>
        </p:nvCxnSpPr>
        <p:spPr bwMode="auto">
          <a:xfrm>
            <a:off x="1785918" y="2332867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직선 연결선 11"/>
          <p:cNvCxnSpPr/>
          <p:nvPr/>
        </p:nvCxnSpPr>
        <p:spPr bwMode="auto">
          <a:xfrm>
            <a:off x="1785918" y="4038386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직선 연결선 12"/>
          <p:cNvCxnSpPr/>
          <p:nvPr/>
        </p:nvCxnSpPr>
        <p:spPr bwMode="auto">
          <a:xfrm>
            <a:off x="1822443" y="6990560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직사각형 15"/>
          <p:cNvSpPr/>
          <p:nvPr/>
        </p:nvSpPr>
        <p:spPr bwMode="auto">
          <a:xfrm>
            <a:off x="357158" y="4116254"/>
            <a:ext cx="1152127" cy="157163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향후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계획</a:t>
            </a:r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직사각형 16"/>
          <p:cNvSpPr/>
          <p:nvPr/>
        </p:nvSpPr>
        <p:spPr bwMode="auto">
          <a:xfrm>
            <a:off x="1714480" y="4187692"/>
            <a:ext cx="7128792" cy="150019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시범운영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(’11.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1)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후 정식 오픈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(‘11.2)</a:t>
            </a:r>
          </a:p>
          <a:p>
            <a:pPr indent="-174625" algn="just" defTabSz="127952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VC-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사업단별 기술동향 자료 구축 및 제공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(‘11.4~)</a:t>
            </a:r>
          </a:p>
          <a:p>
            <a:pPr indent="-174625" algn="just" defTabSz="127952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글로벌 동향 수집 전용시스템 개발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(‘11.6)</a:t>
            </a:r>
          </a:p>
          <a:p>
            <a:pPr indent="-174625" algn="just" defTabSz="127952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계량분석시스템 기능 개선 및 홈페이지 디자인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리뉴얼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(‘11.8)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8" name="직선 연결선 17"/>
          <p:cNvCxnSpPr/>
          <p:nvPr/>
        </p:nvCxnSpPr>
        <p:spPr bwMode="auto">
          <a:xfrm>
            <a:off x="1785918" y="5830766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9" name="직선 연결선 18"/>
          <p:cNvCxnSpPr/>
          <p:nvPr/>
        </p:nvCxnSpPr>
        <p:spPr bwMode="auto">
          <a:xfrm>
            <a:off x="1785918" y="6759460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제목 2"/>
          <p:cNvSpPr txBox="1">
            <a:spLocks/>
          </p:cNvSpPr>
          <p:nvPr/>
        </p:nvSpPr>
        <p:spPr>
          <a:xfrm>
            <a:off x="214282" y="142852"/>
            <a:ext cx="835824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2.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선도적인 </a:t>
            </a: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R&amp;D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기획 추진</a:t>
            </a:r>
          </a:p>
        </p:txBody>
      </p:sp>
      <p:sp>
        <p:nvSpPr>
          <p:cNvPr id="22" name="모서리가 둥근 직사각형 21"/>
          <p:cNvSpPr/>
          <p:nvPr/>
        </p:nvSpPr>
        <p:spPr>
          <a:xfrm>
            <a:off x="357158" y="772231"/>
            <a:ext cx="6357982" cy="505196"/>
          </a:xfrm>
          <a:prstGeom prst="roundRect">
            <a:avLst>
              <a:gd name="adj" fmla="val 50000"/>
            </a:avLst>
          </a:prstGeom>
          <a:solidFill>
            <a:srgbClr val="DBF5F9">
              <a:lumMod val="50000"/>
            </a:srgbClr>
          </a:solidFill>
          <a:ln w="25400" cap="flat" cmpd="sng" algn="ctr">
            <a:solidFill>
              <a:srgbClr val="0757B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2.2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국토해양 지식정보센터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(Landmark)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활성화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(1/3) </a:t>
            </a:r>
            <a:endParaRPr lang="ko-KR" altLang="en-US" sz="2400" kern="0" dirty="0" smtClean="0">
              <a:solidFill>
                <a:sysClr val="window" lastClr="FFFFFF">
                  <a:lumMod val="9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" y="1428736"/>
            <a:ext cx="8509000" cy="5245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 bwMode="auto">
          <a:xfrm>
            <a:off x="285720" y="1357298"/>
            <a:ext cx="8643998" cy="5357850"/>
          </a:xfrm>
          <a:prstGeom prst="rect">
            <a:avLst/>
          </a:prstGeom>
          <a:noFill/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none" anchor="t"/>
          <a:lstStyle/>
          <a:p>
            <a:pPr indent="-174625" algn="just" defTabSz="1279525">
              <a:lnSpc>
                <a:spcPct val="150000"/>
              </a:lnSpc>
              <a:buBlip>
                <a:blip r:embed="rId3"/>
              </a:buBlip>
              <a:defRPr/>
            </a:pPr>
            <a:endParaRPr lang="ko-KR" altLang="en-US" sz="1600" dirty="0" smtClean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357158" y="772231"/>
            <a:ext cx="6357982" cy="505196"/>
          </a:xfrm>
          <a:prstGeom prst="roundRect">
            <a:avLst>
              <a:gd name="adj" fmla="val 50000"/>
            </a:avLst>
          </a:prstGeom>
          <a:solidFill>
            <a:srgbClr val="DBF5F9">
              <a:lumMod val="50000"/>
            </a:srgbClr>
          </a:solidFill>
          <a:ln w="25400" cap="flat" cmpd="sng" algn="ctr">
            <a:solidFill>
              <a:srgbClr val="0757B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2.2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국토해양 지식정보센터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(Landmark)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활성화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(2/3) </a:t>
            </a:r>
            <a:endParaRPr lang="ko-KR" altLang="en-US" sz="2400" kern="0" dirty="0" smtClean="0">
              <a:solidFill>
                <a:sysClr val="window" lastClr="FFFFFF">
                  <a:lumMod val="9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제목 2"/>
          <p:cNvSpPr txBox="1">
            <a:spLocks/>
          </p:cNvSpPr>
          <p:nvPr/>
        </p:nvSpPr>
        <p:spPr>
          <a:xfrm>
            <a:off x="214282" y="142852"/>
            <a:ext cx="835824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2.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선도적인 </a:t>
            </a: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R&amp;D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기획 추진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 bwMode="auto">
          <a:xfrm>
            <a:off x="428596" y="1357298"/>
            <a:ext cx="7784727" cy="504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lvl="0" indent="-174625" algn="ctr" defTabSz="1279525">
              <a:lnSpc>
                <a:spcPct val="150000"/>
              </a:lnSpc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정보분석시스템 차트 항목</a:t>
            </a:r>
            <a:r>
              <a:rPr lang="en-US" altLang="ko-KR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(</a:t>
            </a: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논문분석 예시 </a:t>
            </a:r>
            <a:r>
              <a:rPr lang="en-US" altLang="ko-KR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: </a:t>
            </a: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키워드 </a:t>
            </a:r>
            <a:r>
              <a:rPr lang="en-US" altLang="ko-KR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Sustainable building )</a:t>
            </a:r>
            <a:endParaRPr lang="ko-KR" altLang="en-US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395288" y="1857364"/>
            <a:ext cx="7770840" cy="4924436"/>
            <a:chOff x="395288" y="1477963"/>
            <a:chExt cx="7770840" cy="5303837"/>
          </a:xfrm>
        </p:grpSpPr>
        <p:sp>
          <p:nvSpPr>
            <p:cNvPr id="5" name="직사각형 4"/>
            <p:cNvSpPr/>
            <p:nvPr/>
          </p:nvSpPr>
          <p:spPr bwMode="auto">
            <a:xfrm>
              <a:off x="415896" y="1500174"/>
              <a:ext cx="3643338" cy="2582882"/>
            </a:xfrm>
            <a:prstGeom prst="rect">
              <a:avLst/>
            </a:prstGeom>
            <a:noFill/>
            <a:ln w="9525" algn="ctr">
              <a:solidFill>
                <a:schemeClr val="accent4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t"/>
            <a:lstStyle/>
            <a:p>
              <a:pPr indent="-174625" algn="just" defTabSz="1279525">
                <a:lnSpc>
                  <a:spcPct val="150000"/>
                </a:lnSpc>
                <a:buBlip>
                  <a:blip r:embed="rId2"/>
                </a:buBlip>
                <a:defRPr/>
              </a:pPr>
              <a:endParaRPr lang="ko-KR" altLang="en-US" sz="1600" dirty="0" smtClean="0"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7" name="TextBox 3"/>
            <p:cNvSpPr txBox="1">
              <a:spLocks noChangeArrowheads="1"/>
            </p:cNvSpPr>
            <p:nvPr/>
          </p:nvSpPr>
          <p:spPr bwMode="auto">
            <a:xfrm>
              <a:off x="441325" y="1477963"/>
              <a:ext cx="279916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342900" indent="-342900" latinLnBrk="1">
                <a:spcBef>
                  <a:spcPct val="20000"/>
                </a:spcBef>
                <a:buFont typeface="Arial" pitchFamily="34" charset="0"/>
                <a:buChar char="•"/>
              </a:pPr>
              <a:r>
                <a:rPr lang="ko-KR" altLang="en-US" sz="1600" b="1" dirty="0" smtClean="0">
                  <a:latin typeface="맑은 고딕" pitchFamily="50" charset="-127"/>
                  <a:ea typeface="맑은 고딕" pitchFamily="50" charset="-127"/>
                </a:rPr>
                <a:t>주요국 연도별 특허 현황</a:t>
              </a:r>
            </a:p>
          </p:txBody>
        </p:sp>
        <p:sp>
          <p:nvSpPr>
            <p:cNvPr id="8" name="TextBox 5"/>
            <p:cNvSpPr txBox="1">
              <a:spLocks noChangeArrowheads="1"/>
            </p:cNvSpPr>
            <p:nvPr/>
          </p:nvSpPr>
          <p:spPr bwMode="auto">
            <a:xfrm>
              <a:off x="4511675" y="1477963"/>
              <a:ext cx="287129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342900" indent="-342900" latinLnBrk="1">
                <a:spcBef>
                  <a:spcPct val="20000"/>
                </a:spcBef>
                <a:buFont typeface="Arial" pitchFamily="34" charset="0"/>
                <a:buChar char="•"/>
              </a:pPr>
              <a:r>
                <a:rPr lang="ko-KR" altLang="en-US" sz="1600" b="1" dirty="0" smtClean="0">
                  <a:latin typeface="맑은 고딕" pitchFamily="50" charset="-127"/>
                  <a:ea typeface="맑은 고딕" pitchFamily="50" charset="-127"/>
                </a:rPr>
                <a:t>주요국 분야별 연구 현황 </a:t>
              </a:r>
            </a:p>
          </p:txBody>
        </p:sp>
        <p:sp>
          <p:nvSpPr>
            <p:cNvPr id="9" name="TextBox 9"/>
            <p:cNvSpPr txBox="1">
              <a:spLocks noChangeArrowheads="1"/>
            </p:cNvSpPr>
            <p:nvPr/>
          </p:nvSpPr>
          <p:spPr bwMode="auto">
            <a:xfrm>
              <a:off x="395288" y="4192588"/>
              <a:ext cx="412908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342900" indent="-342900" latinLnBrk="1">
                <a:spcBef>
                  <a:spcPct val="20000"/>
                </a:spcBef>
                <a:buFont typeface="Arial" pitchFamily="34" charset="0"/>
                <a:buChar char="•"/>
              </a:pPr>
              <a:r>
                <a:rPr lang="ko-KR" altLang="en-US" sz="1600" b="1" dirty="0" smtClean="0">
                  <a:latin typeface="맑은 고딕" pitchFamily="50" charset="-127"/>
                  <a:ea typeface="맑은 고딕" pitchFamily="50" charset="-127"/>
                </a:rPr>
                <a:t>국가간 공동연구 네트워크 분석 </a:t>
              </a: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2124075" y="4578351"/>
              <a:ext cx="1943100" cy="13127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rgbClr val="FFFFFF"/>
                </a:solidFill>
                <a:ea typeface="굴림" pitchFamily="50" charset="-127"/>
              </a:endParaRPr>
            </a:p>
          </p:txBody>
        </p:sp>
        <p:pic>
          <p:nvPicPr>
            <p:cNvPr id="11" name="Picture 4" descr="C:\Documents and Settings\user\바탕 화면\캡쳐\국가별 분야별 연구 현황.jpg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15196" y="1797051"/>
              <a:ext cx="3420000" cy="2160000"/>
            </a:xfrm>
            <a:prstGeom prst="rect">
              <a:avLst/>
            </a:prstGeom>
            <a:noFill/>
          </p:spPr>
        </p:pic>
        <p:pic>
          <p:nvPicPr>
            <p:cNvPr id="12" name="Picture 3" descr="C:\Documents and Settings\user\바탕 화면\캡쳐\국가별 연도별 논문수.jpg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24844" y="1806575"/>
              <a:ext cx="3420000" cy="2160000"/>
            </a:xfrm>
            <a:prstGeom prst="rect">
              <a:avLst/>
            </a:prstGeom>
            <a:noFill/>
          </p:spPr>
        </p:pic>
        <p:pic>
          <p:nvPicPr>
            <p:cNvPr id="13" name="Picture 2" descr="C:\Documents and Settings\user\바탕 화면\캡쳐\국가별 네트워크 분석.jpg"/>
            <p:cNvPicPr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61616" y="4517025"/>
              <a:ext cx="3420000" cy="2160000"/>
            </a:xfrm>
            <a:prstGeom prst="rect">
              <a:avLst/>
            </a:prstGeom>
            <a:noFill/>
          </p:spPr>
        </p:pic>
        <p:pic>
          <p:nvPicPr>
            <p:cNvPr id="16" name="Picture 3" descr="C:\Documents and Settings\user\바탕 화면\캡쳐\국가별 네트워크 분석(미국&amp;한국).jpg"/>
            <p:cNvPicPr>
              <a:picLocks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557714" y="4500570"/>
              <a:ext cx="3420000" cy="2160000"/>
            </a:xfrm>
            <a:prstGeom prst="rect">
              <a:avLst/>
            </a:prstGeom>
            <a:noFill/>
          </p:spPr>
        </p:pic>
        <p:sp>
          <p:nvSpPr>
            <p:cNvPr id="17" name="직사각형 16"/>
            <p:cNvSpPr/>
            <p:nvPr/>
          </p:nvSpPr>
          <p:spPr bwMode="auto">
            <a:xfrm>
              <a:off x="4451352" y="1533512"/>
              <a:ext cx="3714776" cy="2525694"/>
            </a:xfrm>
            <a:prstGeom prst="rect">
              <a:avLst/>
            </a:prstGeom>
            <a:noFill/>
            <a:ln w="9525" algn="ctr">
              <a:solidFill>
                <a:schemeClr val="accent4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t"/>
            <a:lstStyle/>
            <a:p>
              <a:pPr indent="-174625" algn="just" defTabSz="1279525">
                <a:lnSpc>
                  <a:spcPct val="150000"/>
                </a:lnSpc>
                <a:buBlip>
                  <a:blip r:embed="rId2"/>
                </a:buBlip>
                <a:defRPr/>
              </a:pPr>
              <a:endParaRPr lang="ko-KR" altLang="en-US" sz="1600" dirty="0" smtClean="0"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18" name="직사각형 17"/>
            <p:cNvSpPr/>
            <p:nvPr/>
          </p:nvSpPr>
          <p:spPr bwMode="auto">
            <a:xfrm>
              <a:off x="428596" y="4205294"/>
              <a:ext cx="7715304" cy="2576506"/>
            </a:xfrm>
            <a:prstGeom prst="rect">
              <a:avLst/>
            </a:prstGeom>
            <a:noFill/>
            <a:ln w="9525" algn="ctr">
              <a:solidFill>
                <a:schemeClr val="accent4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t"/>
            <a:lstStyle/>
            <a:p>
              <a:pPr indent="-174625" algn="just" defTabSz="1279525">
                <a:lnSpc>
                  <a:spcPct val="150000"/>
                </a:lnSpc>
                <a:buBlip>
                  <a:blip r:embed="rId2"/>
                </a:buBlip>
                <a:defRPr/>
              </a:pPr>
              <a:endParaRPr lang="ko-KR" altLang="en-US" sz="1600" dirty="0" smtClean="0">
                <a:latin typeface="HY울릉도M" pitchFamily="18" charset="-127"/>
                <a:ea typeface="HY울릉도M" pitchFamily="18" charset="-127"/>
              </a:endParaRPr>
            </a:p>
          </p:txBody>
        </p:sp>
      </p:grpSp>
      <p:sp>
        <p:nvSpPr>
          <p:cNvPr id="21" name="제목 2"/>
          <p:cNvSpPr txBox="1">
            <a:spLocks/>
          </p:cNvSpPr>
          <p:nvPr/>
        </p:nvSpPr>
        <p:spPr>
          <a:xfrm>
            <a:off x="214282" y="142852"/>
            <a:ext cx="835824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2.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선도적인 </a:t>
            </a: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R&amp;D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기획 추진</a:t>
            </a:r>
          </a:p>
        </p:txBody>
      </p:sp>
      <p:sp>
        <p:nvSpPr>
          <p:cNvPr id="23" name="모서리가 둥근 직사각형 22"/>
          <p:cNvSpPr/>
          <p:nvPr/>
        </p:nvSpPr>
        <p:spPr>
          <a:xfrm>
            <a:off x="357158" y="772231"/>
            <a:ext cx="6357982" cy="505196"/>
          </a:xfrm>
          <a:prstGeom prst="roundRect">
            <a:avLst>
              <a:gd name="adj" fmla="val 50000"/>
            </a:avLst>
          </a:prstGeom>
          <a:solidFill>
            <a:srgbClr val="DBF5F9">
              <a:lumMod val="50000"/>
            </a:srgbClr>
          </a:solidFill>
          <a:ln w="25400" cap="flat" cmpd="sng" algn="ctr">
            <a:solidFill>
              <a:srgbClr val="0757B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2.2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국토해양 지식정보센터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(Landmark)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활성화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(3/3) </a:t>
            </a:r>
            <a:endParaRPr lang="ko-KR" altLang="en-US" sz="2400" kern="0" dirty="0" smtClean="0">
              <a:solidFill>
                <a:sysClr val="window" lastClr="FFFFFF">
                  <a:lumMod val="9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직사각형 33"/>
          <p:cNvSpPr/>
          <p:nvPr/>
        </p:nvSpPr>
        <p:spPr bwMode="auto">
          <a:xfrm>
            <a:off x="287734" y="1625553"/>
            <a:ext cx="3276154" cy="46615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PD(Program Director)</a:t>
            </a: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란</a:t>
            </a:r>
            <a:r>
              <a:rPr lang="en-US" altLang="ko-KR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?</a:t>
            </a:r>
            <a:endParaRPr lang="ko-KR" altLang="en-US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7" name="직사각형 36"/>
          <p:cNvSpPr/>
          <p:nvPr/>
        </p:nvSpPr>
        <p:spPr bwMode="auto">
          <a:xfrm>
            <a:off x="296242" y="2106459"/>
            <a:ext cx="8524230" cy="743099"/>
          </a:xfrm>
          <a:prstGeom prst="rect">
            <a:avLst/>
          </a:prstGeom>
          <a:noFill/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none" anchor="t"/>
          <a:lstStyle/>
          <a:p>
            <a:pPr indent="-174625" algn="just" defTabSz="1279525">
              <a:lnSpc>
                <a:spcPts val="2500"/>
              </a:lnSpc>
              <a:buFont typeface="Wingdings" pitchFamily="2" charset="2"/>
              <a:buChar char="§"/>
              <a:defRPr/>
            </a:pPr>
            <a:r>
              <a:rPr lang="en-US" altLang="ko-KR" sz="1600" b="1" dirty="0" smtClean="0">
                <a:latin typeface="+mn-ea"/>
              </a:rPr>
              <a:t>R&amp;D </a:t>
            </a:r>
            <a:r>
              <a:rPr lang="ko-KR" altLang="en-US" sz="1600" b="1" dirty="0" smtClean="0">
                <a:latin typeface="+mn-ea"/>
              </a:rPr>
              <a:t>과제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기획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평가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성과관리 </a:t>
            </a:r>
            <a:r>
              <a:rPr lang="ko-KR" altLang="en-US" sz="1600" b="1" dirty="0" smtClean="0">
                <a:latin typeface="+mn-ea"/>
              </a:rPr>
              <a:t>과정에서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프로젝트관리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기술정책자문</a:t>
            </a:r>
            <a:r>
              <a:rPr lang="ko-KR" altLang="en-US" sz="1600" b="1" dirty="0" smtClean="0">
                <a:latin typeface="+mn-ea"/>
              </a:rPr>
              <a:t> 등의 형태로 </a:t>
            </a:r>
            <a:endParaRPr lang="en-US" altLang="ko-KR" sz="1600" b="1" dirty="0" smtClean="0">
              <a:latin typeface="+mn-ea"/>
            </a:endParaRPr>
          </a:p>
          <a:p>
            <a:pPr indent="-174625" algn="just" defTabSz="1279525">
              <a:lnSpc>
                <a:spcPts val="2500"/>
              </a:lnSpc>
              <a:defRPr/>
            </a:pPr>
            <a:r>
              <a:rPr lang="en-US" altLang="ko-KR" sz="1600" b="1" dirty="0" smtClean="0">
                <a:latin typeface="+mn-ea"/>
              </a:rPr>
              <a:t>  </a:t>
            </a:r>
            <a:r>
              <a:rPr lang="ko-KR" altLang="en-US" sz="1600" b="1" dirty="0" smtClean="0">
                <a:latin typeface="+mn-ea"/>
              </a:rPr>
              <a:t>전문기관의 보조역할을 수행</a:t>
            </a:r>
            <a:endParaRPr lang="en-US" altLang="ko-KR" sz="1600" b="1" dirty="0" smtClean="0">
              <a:latin typeface="+mn-ea"/>
            </a:endParaRPr>
          </a:p>
        </p:txBody>
      </p:sp>
      <p:sp>
        <p:nvSpPr>
          <p:cNvPr id="39" name="직사각형 38"/>
          <p:cNvSpPr/>
          <p:nvPr/>
        </p:nvSpPr>
        <p:spPr bwMode="auto">
          <a:xfrm>
            <a:off x="287735" y="3060319"/>
            <a:ext cx="1908000" cy="504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en-US" altLang="ko-KR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PD </a:t>
            </a: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기능 및</a:t>
            </a:r>
            <a:r>
              <a:rPr lang="en-US" altLang="ko-KR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역할</a:t>
            </a:r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7" name="직사각형 26"/>
          <p:cNvSpPr/>
          <p:nvPr/>
        </p:nvSpPr>
        <p:spPr bwMode="auto">
          <a:xfrm>
            <a:off x="467544" y="4164004"/>
            <a:ext cx="864000" cy="71712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HeroicExtremeRightFacing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  <a:ea typeface="+mj-ea"/>
              </a:rPr>
              <a:t>기  획</a:t>
            </a:r>
            <a:endParaRPr lang="en-US" altLang="ko-KR" sz="16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45" name="직사각형 44"/>
          <p:cNvSpPr/>
          <p:nvPr/>
        </p:nvSpPr>
        <p:spPr bwMode="auto">
          <a:xfrm>
            <a:off x="467544" y="5046159"/>
            <a:ext cx="864000" cy="44584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HeroicExtremeRightFacing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6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  <a:ea typeface="+mj-ea"/>
              </a:rPr>
              <a:t>진도관리</a:t>
            </a:r>
          </a:p>
        </p:txBody>
      </p:sp>
      <p:sp>
        <p:nvSpPr>
          <p:cNvPr id="48" name="직사각형 47"/>
          <p:cNvSpPr/>
          <p:nvPr/>
        </p:nvSpPr>
        <p:spPr bwMode="auto">
          <a:xfrm>
            <a:off x="467544" y="5657034"/>
            <a:ext cx="864000" cy="4467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HeroicExtremeRightFacing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6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  <a:ea typeface="+mj-ea"/>
              </a:rPr>
              <a:t>성과확산</a:t>
            </a:r>
          </a:p>
        </p:txBody>
      </p:sp>
      <p:sp>
        <p:nvSpPr>
          <p:cNvPr id="52" name="직사각형 51"/>
          <p:cNvSpPr/>
          <p:nvPr/>
        </p:nvSpPr>
        <p:spPr bwMode="auto">
          <a:xfrm>
            <a:off x="467544" y="6268796"/>
            <a:ext cx="864000" cy="36176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HeroicExtremeRightFacing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6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  <a:ea typeface="+mj-ea"/>
              </a:rPr>
              <a:t>정  책</a:t>
            </a:r>
          </a:p>
        </p:txBody>
      </p:sp>
      <p:grpSp>
        <p:nvGrpSpPr>
          <p:cNvPr id="22" name="그룹 21"/>
          <p:cNvGrpSpPr/>
          <p:nvPr/>
        </p:nvGrpSpPr>
        <p:grpSpPr>
          <a:xfrm>
            <a:off x="1475656" y="4029080"/>
            <a:ext cx="7139008" cy="2568272"/>
            <a:chOff x="1475656" y="3738116"/>
            <a:chExt cx="7139008" cy="2973536"/>
          </a:xfrm>
        </p:grpSpPr>
        <p:sp>
          <p:nvSpPr>
            <p:cNvPr id="28" name="직사각형 27"/>
            <p:cNvSpPr/>
            <p:nvPr/>
          </p:nvSpPr>
          <p:spPr bwMode="auto">
            <a:xfrm>
              <a:off x="1475656" y="3738116"/>
              <a:ext cx="3492000" cy="90000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2700" algn="ctr">
              <a:solidFill>
                <a:schemeClr val="accent2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indent="-174625" algn="just" defTabSz="1279525" fontAlgn="auto"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  <a:defRPr/>
              </a:pPr>
              <a:r>
                <a:rPr lang="ko-KR" altLang="en-US" sz="1500" b="1" dirty="0" smtClean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rPr>
                <a:t>기획전문가 구성 및 운영을 통한</a:t>
              </a:r>
              <a:endParaRPr lang="en-US" altLang="ko-KR" sz="1500" b="1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endParaRPr>
            </a:p>
            <a:p>
              <a:pPr indent="-174625" algn="just" defTabSz="1279525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500" b="1" dirty="0" smtClean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rPr>
                <a:t>   </a:t>
              </a:r>
              <a:r>
                <a:rPr lang="ko-KR" altLang="en-US" sz="1500" b="1" dirty="0" smtClean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rPr>
                <a:t>신규과제 도출 및 후보군 선정</a:t>
              </a:r>
              <a:endParaRPr lang="en-US" altLang="ko-KR" sz="1500" b="1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endParaRPr>
            </a:p>
            <a:p>
              <a:pPr indent="-174625" algn="just" defTabSz="1279525" fontAlgn="auto"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  <a:defRPr/>
              </a:pPr>
              <a:r>
                <a:rPr lang="ko-KR" altLang="en-US" sz="1500" b="1" dirty="0" smtClean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rPr>
                <a:t>신규과제 선정 및 예산배분</a:t>
              </a:r>
            </a:p>
          </p:txBody>
        </p:sp>
        <p:sp>
          <p:nvSpPr>
            <p:cNvPr id="44" name="직사각형 43"/>
            <p:cNvSpPr/>
            <p:nvPr/>
          </p:nvSpPr>
          <p:spPr bwMode="auto">
            <a:xfrm>
              <a:off x="5122664" y="3738116"/>
              <a:ext cx="3492000" cy="90000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2700" algn="ctr">
              <a:solidFill>
                <a:schemeClr val="accent2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indent="-174625" algn="just" defTabSz="1279525">
                <a:buFont typeface="Arial" pitchFamily="34" charset="0"/>
                <a:buChar char="•"/>
                <a:defRPr/>
              </a:pPr>
              <a:r>
                <a:rPr lang="ko-KR" altLang="en-US" sz="1500" b="1" dirty="0" smtClean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rPr>
                <a:t>기술분야별 위원장 역할</a:t>
              </a:r>
              <a:endParaRPr lang="en-US" altLang="ko-KR" sz="1500" b="1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endParaRPr>
            </a:p>
            <a:p>
              <a:pPr indent="-174625" algn="just" defTabSz="1279525">
                <a:buFont typeface="Arial" pitchFamily="34" charset="0"/>
                <a:buChar char="•"/>
                <a:defRPr/>
              </a:pPr>
              <a:r>
                <a:rPr lang="ko-KR" altLang="en-US" sz="1500" b="1" dirty="0" smtClean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rPr>
                <a:t>국토해양미래기술위원회 위원</a:t>
              </a:r>
              <a:endParaRPr lang="en-US" altLang="ko-KR" sz="1500" b="1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46" name="직사각형 45"/>
            <p:cNvSpPr/>
            <p:nvPr/>
          </p:nvSpPr>
          <p:spPr bwMode="auto">
            <a:xfrm>
              <a:off x="1475656" y="4764095"/>
              <a:ext cx="3492000" cy="63000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2700" algn="ctr">
              <a:solidFill>
                <a:schemeClr val="accent2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indent="-174625" algn="just" defTabSz="1279525">
                <a:buFont typeface="Arial" pitchFamily="34" charset="0"/>
                <a:buChar char="•"/>
                <a:defRPr/>
              </a:pPr>
              <a:r>
                <a:rPr lang="ko-KR" altLang="en-US" sz="1500" b="1" dirty="0" smtClean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rPr>
                <a:t>연구개발내용의 적절성 및</a:t>
              </a:r>
              <a:endParaRPr lang="en-US" altLang="ko-KR" sz="1500" b="1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endParaRPr>
            </a:p>
            <a:p>
              <a:pPr indent="-174625" algn="just" defTabSz="1279525">
                <a:defRPr/>
              </a:pPr>
              <a:r>
                <a:rPr lang="en-US" altLang="ko-KR" sz="1500" b="1" dirty="0" smtClean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rPr>
                <a:t>   </a:t>
              </a:r>
              <a:r>
                <a:rPr lang="ko-KR" altLang="en-US" sz="1500" b="1" dirty="0" smtClean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rPr>
                <a:t>연구수행과정의 합리성 판단 </a:t>
              </a:r>
            </a:p>
          </p:txBody>
        </p:sp>
        <p:sp>
          <p:nvSpPr>
            <p:cNvPr id="47" name="직사각형 46"/>
            <p:cNvSpPr/>
            <p:nvPr/>
          </p:nvSpPr>
          <p:spPr bwMode="auto">
            <a:xfrm>
              <a:off x="5122664" y="4764095"/>
              <a:ext cx="3492000" cy="63000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2700" algn="ctr">
              <a:solidFill>
                <a:schemeClr val="accent2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indent="-174625" algn="just" defTabSz="1279525">
                <a:buFont typeface="Arial" pitchFamily="34" charset="0"/>
                <a:buChar char="•"/>
                <a:defRPr/>
              </a:pPr>
              <a:r>
                <a:rPr lang="ko-KR" altLang="en-US" sz="1500" b="1" dirty="0" smtClean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rPr>
                <a:t>사전검토 및 선정평가위원회 참관</a:t>
              </a:r>
              <a:endParaRPr lang="en-US" altLang="ko-KR" sz="1500" b="1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endParaRPr>
            </a:p>
            <a:p>
              <a:pPr indent="-174625" algn="just" defTabSz="1279525">
                <a:buFont typeface="Arial" pitchFamily="34" charset="0"/>
                <a:buChar char="•"/>
                <a:defRPr/>
              </a:pPr>
              <a:r>
                <a:rPr lang="ko-KR" altLang="en-US" sz="1500" b="1" dirty="0" smtClean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rPr>
                <a:t>중간</a:t>
              </a:r>
              <a:r>
                <a:rPr lang="en-US" altLang="ko-KR" sz="1500" b="1" dirty="0" smtClean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rPr>
                <a:t>/</a:t>
              </a:r>
              <a:r>
                <a:rPr lang="ko-KR" altLang="en-US" sz="1500" b="1" dirty="0" smtClean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rPr>
                <a:t>최종 평가위원회 위원</a:t>
              </a:r>
              <a:endParaRPr lang="en-US" altLang="ko-KR" sz="1500" b="1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49" name="직사각형 48"/>
            <p:cNvSpPr/>
            <p:nvPr/>
          </p:nvSpPr>
          <p:spPr bwMode="auto">
            <a:xfrm>
              <a:off x="1475656" y="5520074"/>
              <a:ext cx="3492000" cy="63360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2700" algn="ctr">
              <a:solidFill>
                <a:schemeClr val="accent2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indent="-174625" algn="just" defTabSz="1279525">
                <a:buFont typeface="Arial" pitchFamily="34" charset="0"/>
                <a:buChar char="•"/>
                <a:defRPr/>
              </a:pPr>
              <a:r>
                <a:rPr lang="ko-KR" altLang="en-US" sz="1500" b="1" dirty="0" smtClean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rPr>
                <a:t>기술이전 및 사업화 촉진</a:t>
              </a:r>
            </a:p>
          </p:txBody>
        </p:sp>
        <p:sp>
          <p:nvSpPr>
            <p:cNvPr id="50" name="직사각형 49"/>
            <p:cNvSpPr/>
            <p:nvPr/>
          </p:nvSpPr>
          <p:spPr bwMode="auto">
            <a:xfrm>
              <a:off x="5122664" y="5520074"/>
              <a:ext cx="3492000" cy="63360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2700" algn="ctr">
              <a:solidFill>
                <a:schemeClr val="accent2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indent="-174625" algn="just" defTabSz="1279525">
                <a:buFont typeface="Arial" pitchFamily="34" charset="0"/>
                <a:buChar char="•"/>
                <a:defRPr/>
              </a:pPr>
              <a:r>
                <a:rPr lang="ko-KR" altLang="en-US" sz="1500" b="1" dirty="0" smtClean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rPr>
                <a:t>전문기관과 공동 수행하여 </a:t>
              </a:r>
              <a:endParaRPr lang="en-US" altLang="ko-KR" sz="1500" b="1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endParaRPr>
            </a:p>
            <a:p>
              <a:pPr indent="-174625" algn="just" defTabSz="1279525">
                <a:defRPr/>
              </a:pPr>
              <a:r>
                <a:rPr lang="en-US" altLang="ko-KR" sz="1500" b="1" dirty="0" smtClean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rPr>
                <a:t>   </a:t>
              </a:r>
              <a:r>
                <a:rPr lang="ko-KR" altLang="en-US" sz="1500" b="1" dirty="0" smtClean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rPr>
                <a:t>분석보고서 작성</a:t>
              </a:r>
              <a:endParaRPr lang="en-US" altLang="ko-KR" sz="1500" b="1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53" name="직사각형 52"/>
            <p:cNvSpPr/>
            <p:nvPr/>
          </p:nvSpPr>
          <p:spPr bwMode="auto">
            <a:xfrm>
              <a:off x="1475656" y="6279652"/>
              <a:ext cx="3492000" cy="43200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2700" algn="ctr">
              <a:solidFill>
                <a:schemeClr val="accent2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indent="-174625" algn="just" defTabSz="1279525">
                <a:buFont typeface="Arial" pitchFamily="34" charset="0"/>
                <a:buChar char="•"/>
                <a:defRPr/>
              </a:pPr>
              <a:r>
                <a:rPr lang="ko-KR" altLang="en-US" sz="1500" b="1" dirty="0" err="1" smtClean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rPr>
                <a:t>국토해양부</a:t>
              </a:r>
              <a:r>
                <a:rPr lang="ko-KR" altLang="en-US" sz="1500" b="1" dirty="0" smtClean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rPr>
                <a:t> 및 전문기관 정책자문</a:t>
              </a:r>
            </a:p>
          </p:txBody>
        </p:sp>
        <p:sp>
          <p:nvSpPr>
            <p:cNvPr id="54" name="직사각형 53"/>
            <p:cNvSpPr/>
            <p:nvPr/>
          </p:nvSpPr>
          <p:spPr bwMode="auto">
            <a:xfrm>
              <a:off x="5122664" y="6279652"/>
              <a:ext cx="3492000" cy="43200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2700" algn="ctr">
              <a:solidFill>
                <a:schemeClr val="accent2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indent="-174625" algn="just" defTabSz="1279525">
                <a:buFont typeface="Arial" pitchFamily="34" charset="0"/>
                <a:buChar char="•"/>
                <a:defRPr/>
              </a:pPr>
              <a:r>
                <a:rPr lang="ko-KR" altLang="en-US" sz="1500" b="1" dirty="0" smtClean="0">
                  <a:solidFill>
                    <a:schemeClr val="tx2">
                      <a:lumMod val="50000"/>
                    </a:schemeClr>
                  </a:solidFill>
                  <a:latin typeface="+mj-ea"/>
                  <a:ea typeface="+mj-ea"/>
                </a:rPr>
                <a:t>국토해양미래기술위원회 위원</a:t>
              </a:r>
              <a:endParaRPr lang="en-US" altLang="ko-KR" sz="1500" b="1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0" name="직사각형 19"/>
          <p:cNvSpPr/>
          <p:nvPr/>
        </p:nvSpPr>
        <p:spPr bwMode="auto">
          <a:xfrm>
            <a:off x="1474766" y="3617638"/>
            <a:ext cx="3492000" cy="3266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2700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  <a:ea typeface="+mj-ea"/>
              </a:rPr>
              <a:t>기   능</a:t>
            </a:r>
          </a:p>
        </p:txBody>
      </p:sp>
      <p:sp>
        <p:nvSpPr>
          <p:cNvPr id="21" name="직사각형 20"/>
          <p:cNvSpPr/>
          <p:nvPr/>
        </p:nvSpPr>
        <p:spPr bwMode="auto">
          <a:xfrm>
            <a:off x="5118104" y="3617638"/>
            <a:ext cx="3492000" cy="33144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2700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  <a:ea typeface="+mj-ea"/>
              </a:rPr>
              <a:t>역  할</a:t>
            </a:r>
          </a:p>
        </p:txBody>
      </p:sp>
      <p:sp>
        <p:nvSpPr>
          <p:cNvPr id="24" name="모서리가 둥근 직사각형 23"/>
          <p:cNvSpPr/>
          <p:nvPr/>
        </p:nvSpPr>
        <p:spPr>
          <a:xfrm>
            <a:off x="509558" y="924631"/>
            <a:ext cx="6357982" cy="505196"/>
          </a:xfrm>
          <a:prstGeom prst="roundRect">
            <a:avLst>
              <a:gd name="adj" fmla="val 50000"/>
            </a:avLst>
          </a:prstGeom>
          <a:solidFill>
            <a:srgbClr val="DBF5F9">
              <a:lumMod val="50000"/>
            </a:srgbClr>
          </a:solidFill>
          <a:ln w="25400" cap="flat" cmpd="sng" algn="ctr">
            <a:solidFill>
              <a:srgbClr val="0757B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2.3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전문기관의 프로그램 </a:t>
            </a:r>
            <a:r>
              <a:rPr lang="ko-KR" altLang="en-US" sz="2000" kern="0" dirty="0" err="1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디렉터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(PD)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제도 도입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(1/2)</a:t>
            </a:r>
            <a:endParaRPr lang="ko-KR" altLang="en-US" sz="2400" kern="0" dirty="0" smtClean="0">
              <a:solidFill>
                <a:sysClr val="window" lastClr="FFFFFF">
                  <a:lumMod val="9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6" name="제목 2"/>
          <p:cNvSpPr txBox="1">
            <a:spLocks/>
          </p:cNvSpPr>
          <p:nvPr/>
        </p:nvSpPr>
        <p:spPr>
          <a:xfrm>
            <a:off x="214282" y="142852"/>
            <a:ext cx="835824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2.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선도적인 </a:t>
            </a: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R&amp;D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기획 추진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_x62086920" descr="EMB000006bcbf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3714752"/>
            <a:ext cx="5256584" cy="2714644"/>
          </a:xfrm>
          <a:prstGeom prst="rect">
            <a:avLst/>
          </a:prstGeom>
          <a:noFill/>
        </p:spPr>
      </p:pic>
      <p:sp>
        <p:nvSpPr>
          <p:cNvPr id="8" name="직사각형 7"/>
          <p:cNvSpPr/>
          <p:nvPr/>
        </p:nvSpPr>
        <p:spPr bwMode="auto">
          <a:xfrm>
            <a:off x="287735" y="1501603"/>
            <a:ext cx="1908000" cy="504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PD </a:t>
            </a: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구성 및 운영</a:t>
            </a:r>
            <a:endParaRPr lang="ko-KR" altLang="en-US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296242" y="2005659"/>
            <a:ext cx="8524230" cy="1584176"/>
          </a:xfrm>
          <a:prstGeom prst="rect">
            <a:avLst/>
          </a:prstGeom>
          <a:noFill/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none" anchor="t"/>
          <a:lstStyle/>
          <a:p>
            <a:pPr indent="-174625" algn="just" defTabSz="1279525">
              <a:lnSpc>
                <a:spcPct val="150000"/>
              </a:lnSpc>
              <a:buBlip>
                <a:blip r:embed="rId3"/>
              </a:buBlip>
              <a:defRPr/>
            </a:pP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가시적 효과가 기대되는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대 분야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개 세부기술분야에 단계적으로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PD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임명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50000"/>
              </a:lnSpc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(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융복합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분야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IT(ITS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등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en-US" altLang="ko-KR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미래형 도시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빌딩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첨단건설재료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50000"/>
              </a:lnSpc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(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시스템 통합 분야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플랜트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철도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항공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50000"/>
              </a:lnSpc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(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공공기반 분야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수자원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SOC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교통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물류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 bwMode="auto">
          <a:xfrm>
            <a:off x="296242" y="3886884"/>
            <a:ext cx="2547566" cy="2113884"/>
          </a:xfrm>
          <a:prstGeom prst="rect">
            <a:avLst/>
          </a:prstGeom>
          <a:noFill/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none" anchor="t"/>
          <a:lstStyle/>
          <a:p>
            <a:pPr indent="-174625" algn="just" defTabSz="1279525">
              <a:lnSpc>
                <a:spcPct val="200000"/>
              </a:lnSpc>
              <a:buBlip>
                <a:blip r:embed="rId3"/>
              </a:buBlip>
              <a:defRPr/>
            </a:pP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PD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지원팀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운영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80000" algn="just" defTabSz="1279525">
              <a:lnSpc>
                <a:spcPct val="120000"/>
              </a:lnSpc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en-US" altLang="ko-KR" sz="1600" b="1" spc="10" dirty="0" smtClean="0">
                <a:latin typeface="맑은 고딕" pitchFamily="50" charset="-127"/>
                <a:ea typeface="맑은 고딕" pitchFamily="50" charset="-127"/>
              </a:rPr>
              <a:t>PD </a:t>
            </a:r>
            <a:r>
              <a:rPr lang="ko-KR" altLang="en-US" sz="1600" b="1" spc="10" dirty="0" smtClean="0">
                <a:latin typeface="맑은 고딕" pitchFamily="50" charset="-127"/>
                <a:ea typeface="맑은 고딕" pitchFamily="50" charset="-127"/>
              </a:rPr>
              <a:t>실무지원 위해</a:t>
            </a:r>
            <a:endParaRPr lang="en-US" altLang="ko-KR" sz="1600" b="1" spc="10" dirty="0" smtClean="0">
              <a:latin typeface="맑은 고딕" pitchFamily="50" charset="-127"/>
              <a:ea typeface="맑은 고딕" pitchFamily="50" charset="-127"/>
            </a:endParaRPr>
          </a:p>
          <a:p>
            <a:pPr indent="-180000" algn="just" defTabSz="1279525">
              <a:lnSpc>
                <a:spcPct val="120000"/>
              </a:lnSpc>
              <a:defRPr/>
            </a:pPr>
            <a:r>
              <a:rPr lang="en-US" altLang="ko-KR" sz="1600" b="1" spc="10" dirty="0" smtClean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600" b="1" spc="10" dirty="0" smtClean="0">
                <a:latin typeface="맑은 고딕" pitchFamily="50" charset="-127"/>
                <a:ea typeface="맑은 고딕" pitchFamily="50" charset="-127"/>
              </a:rPr>
              <a:t>전문기관의 해당분야</a:t>
            </a:r>
            <a:endParaRPr lang="en-US" altLang="ko-KR" sz="1600" b="1" spc="10" dirty="0" smtClean="0">
              <a:latin typeface="맑은 고딕" pitchFamily="50" charset="-127"/>
              <a:ea typeface="맑은 고딕" pitchFamily="50" charset="-127"/>
            </a:endParaRPr>
          </a:p>
          <a:p>
            <a:pPr indent="-180000" algn="just" defTabSz="1279525">
              <a:lnSpc>
                <a:spcPct val="120000"/>
              </a:lnSpc>
              <a:defRPr/>
            </a:pPr>
            <a:r>
              <a:rPr lang="en-US" altLang="ko-KR" sz="1600" b="1" spc="10" dirty="0" smtClean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600" b="1" spc="10" dirty="0" smtClean="0">
                <a:latin typeface="맑은 고딕" pitchFamily="50" charset="-127"/>
                <a:ea typeface="맑은 고딕" pitchFamily="50" charset="-127"/>
              </a:rPr>
              <a:t>석</a:t>
            </a:r>
            <a:r>
              <a:rPr lang="en-US" altLang="ko-KR" sz="1600" b="1" spc="10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600" b="1" spc="10" dirty="0" err="1" smtClean="0">
                <a:latin typeface="맑은 고딕" pitchFamily="50" charset="-127"/>
                <a:ea typeface="맑은 고딕" pitchFamily="50" charset="-127"/>
              </a:rPr>
              <a:t>박사급</a:t>
            </a:r>
            <a:r>
              <a:rPr lang="ko-KR" altLang="en-US" sz="1600" b="1" spc="10" dirty="0" smtClean="0">
                <a:latin typeface="맑은 고딕" pitchFamily="50" charset="-127"/>
                <a:ea typeface="맑은 고딕" pitchFamily="50" charset="-127"/>
              </a:rPr>
              <a:t> 인력으로</a:t>
            </a:r>
            <a:endParaRPr lang="en-US" altLang="ko-KR" sz="1600" b="1" spc="10" dirty="0" smtClean="0">
              <a:latin typeface="맑은 고딕" pitchFamily="50" charset="-127"/>
              <a:ea typeface="맑은 고딕" pitchFamily="50" charset="-127"/>
            </a:endParaRPr>
          </a:p>
          <a:p>
            <a:pPr indent="-180000" algn="just" defTabSz="1279525">
              <a:lnSpc>
                <a:spcPct val="120000"/>
              </a:lnSpc>
              <a:defRPr/>
            </a:pPr>
            <a:r>
              <a:rPr lang="en-US" altLang="ko-KR" sz="1600" b="1" spc="10" dirty="0" smtClean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600" b="1" spc="10" dirty="0" smtClean="0">
                <a:latin typeface="맑은 고딕" pitchFamily="50" charset="-127"/>
                <a:ea typeface="맑은 고딕" pitchFamily="50" charset="-127"/>
              </a:rPr>
              <a:t>구성 및 운영</a:t>
            </a:r>
            <a:endParaRPr lang="en-US" altLang="ko-KR" sz="1600" b="1" spc="10" dirty="0" smtClean="0">
              <a:latin typeface="맑은 고딕" pitchFamily="50" charset="-127"/>
              <a:ea typeface="맑은 고딕" pitchFamily="50" charset="-127"/>
            </a:endParaRPr>
          </a:p>
          <a:p>
            <a:pPr indent="-180000" algn="just" defTabSz="1279525">
              <a:lnSpc>
                <a:spcPct val="120000"/>
              </a:lnSpc>
              <a:defRPr/>
            </a:pPr>
            <a:r>
              <a:rPr lang="en-US" altLang="ko-KR" sz="1600" b="1" spc="10" dirty="0" smtClean="0">
                <a:latin typeface="맑은 고딕" pitchFamily="50" charset="-127"/>
                <a:ea typeface="맑은 고딕" pitchFamily="50" charset="-127"/>
              </a:rPr>
              <a:t>     (PD</a:t>
            </a:r>
            <a:r>
              <a:rPr lang="ko-KR" altLang="en-US" sz="1600" b="1" spc="10" dirty="0" smtClean="0">
                <a:latin typeface="맑은 고딕" pitchFamily="50" charset="-127"/>
                <a:ea typeface="맑은 고딕" pitchFamily="50" charset="-127"/>
              </a:rPr>
              <a:t>당 </a:t>
            </a:r>
            <a:r>
              <a:rPr lang="en-US" altLang="ko-KR" sz="1600" b="1" spc="10" dirty="0" smtClean="0">
                <a:latin typeface="맑은 고딕" pitchFamily="50" charset="-127"/>
                <a:ea typeface="맑은 고딕" pitchFamily="50" charset="-127"/>
              </a:rPr>
              <a:t>1~2</a:t>
            </a:r>
            <a:r>
              <a:rPr lang="ko-KR" altLang="en-US" sz="1600" b="1" spc="10" dirty="0" smtClean="0">
                <a:latin typeface="맑은 고딕" pitchFamily="50" charset="-127"/>
                <a:ea typeface="맑은 고딕" pitchFamily="50" charset="-127"/>
              </a:rPr>
              <a:t>명 내외</a:t>
            </a:r>
            <a:r>
              <a:rPr lang="en-US" altLang="ko-KR" sz="1600" b="1" spc="1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72000" y="6443246"/>
            <a:ext cx="32403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&lt;PD</a:t>
            </a:r>
            <a:r>
              <a:rPr lang="ko-KR" altLang="en-US" sz="1600" dirty="0" smtClean="0">
                <a:latin typeface="HY울릉도M" pitchFamily="18" charset="-127"/>
                <a:ea typeface="HY울릉도M" pitchFamily="18" charset="-127"/>
              </a:rPr>
              <a:t>제도</a:t>
            </a: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sz="1600" dirty="0" smtClean="0">
                <a:latin typeface="HY울릉도M" pitchFamily="18" charset="-127"/>
                <a:ea typeface="HY울릉도M" pitchFamily="18" charset="-127"/>
              </a:rPr>
              <a:t>운영체계</a:t>
            </a: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&gt;</a:t>
            </a:r>
            <a:endParaRPr lang="ko-KR" altLang="en-US" sz="16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3" name="직사각형 12"/>
          <p:cNvSpPr/>
          <p:nvPr/>
        </p:nvSpPr>
        <p:spPr bwMode="auto">
          <a:xfrm>
            <a:off x="406350" y="6172219"/>
            <a:ext cx="3051622" cy="5408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Left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lnSpc>
                <a:spcPts val="1800"/>
              </a:lnSpc>
              <a:defRPr/>
            </a:pPr>
            <a:r>
              <a: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’</a:t>
            </a:r>
            <a:r>
              <a: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11</a:t>
            </a:r>
            <a:r>
              <a:rPr lang="ko-KR" altLang="en-US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년 </a:t>
            </a:r>
            <a:r>
              <a: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PD(3</a:t>
            </a:r>
            <a:r>
              <a:rPr lang="ko-KR" altLang="en-US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명</a:t>
            </a:r>
            <a:r>
              <a: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)</a:t>
            </a:r>
            <a:r>
              <a:rPr lang="ko-KR" altLang="en-US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 </a:t>
            </a:r>
            <a:r>
              <a: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PD</a:t>
            </a:r>
            <a:r>
              <a:rPr lang="ko-KR" altLang="en-US" sz="1400" dirty="0" err="1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지원팀</a:t>
            </a:r>
            <a:r>
              <a: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(5</a:t>
            </a:r>
            <a:r>
              <a:rPr lang="ko-KR" altLang="en-US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명</a:t>
            </a:r>
            <a:r>
              <a:rPr lang="en-US" altLang="ko-KR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)</a:t>
            </a:r>
            <a:r>
              <a:rPr lang="ko-KR" altLang="en-US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 </a:t>
            </a:r>
            <a:endParaRPr lang="en-US" altLang="ko-KR" sz="14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lnSpc>
                <a:spcPts val="1800"/>
              </a:lnSpc>
              <a:defRPr/>
            </a:pPr>
            <a:r>
              <a:rPr lang="ko-KR" altLang="en-US" sz="1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구성 예정</a:t>
            </a:r>
            <a:endParaRPr lang="en-US" altLang="ko-KR" sz="14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5" name="포인트가 5개인 별 14"/>
          <p:cNvSpPr/>
          <p:nvPr/>
        </p:nvSpPr>
        <p:spPr>
          <a:xfrm>
            <a:off x="72008" y="6011735"/>
            <a:ext cx="395536" cy="395536"/>
          </a:xfrm>
          <a:prstGeom prst="star5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모서리가 둥근 직사각형 13"/>
          <p:cNvSpPr/>
          <p:nvPr/>
        </p:nvSpPr>
        <p:spPr>
          <a:xfrm>
            <a:off x="509558" y="924631"/>
            <a:ext cx="6357982" cy="505196"/>
          </a:xfrm>
          <a:prstGeom prst="roundRect">
            <a:avLst>
              <a:gd name="adj" fmla="val 50000"/>
            </a:avLst>
          </a:prstGeom>
          <a:solidFill>
            <a:srgbClr val="DBF5F9">
              <a:lumMod val="50000"/>
            </a:srgbClr>
          </a:solidFill>
          <a:ln w="25400" cap="flat" cmpd="sng" algn="ctr">
            <a:solidFill>
              <a:srgbClr val="0757B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2.3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전문기관의 프로그램 </a:t>
            </a:r>
            <a:r>
              <a:rPr lang="ko-KR" altLang="en-US" sz="2000" kern="0" dirty="0" err="1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디렉터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(PD)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제도 도입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(2/2)</a:t>
            </a:r>
            <a:endParaRPr lang="ko-KR" altLang="en-US" sz="2400" kern="0" dirty="0" smtClean="0">
              <a:solidFill>
                <a:sysClr val="window" lastClr="FFFFFF">
                  <a:lumMod val="9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8" name="제목 2"/>
          <p:cNvSpPr txBox="1">
            <a:spLocks/>
          </p:cNvSpPr>
          <p:nvPr/>
        </p:nvSpPr>
        <p:spPr>
          <a:xfrm>
            <a:off x="214282" y="142852"/>
            <a:ext cx="835824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2.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선도적인 </a:t>
            </a: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R&amp;D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기획 추진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323529" y="1648308"/>
            <a:ext cx="1152127" cy="99487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개요</a:t>
            </a:r>
          </a:p>
        </p:txBody>
      </p:sp>
      <p:sp>
        <p:nvSpPr>
          <p:cNvPr id="5" name="직사각형 4"/>
          <p:cNvSpPr/>
          <p:nvPr/>
        </p:nvSpPr>
        <p:spPr bwMode="auto">
          <a:xfrm>
            <a:off x="1691680" y="1733309"/>
            <a:ext cx="7128792" cy="83843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>
              <a:lnSpc>
                <a:spcPts val="2100"/>
              </a:lnSpc>
              <a:buClr>
                <a:schemeClr val="accent2">
                  <a:lumMod val="50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solidFill>
                  <a:srgbClr val="091625"/>
                </a:solidFill>
                <a:latin typeface="맑은 고딕" pitchFamily="50" charset="-127"/>
                <a:ea typeface="맑은 고딕" pitchFamily="50" charset="-127"/>
              </a:rPr>
              <a:t>사업특성에 따른 평가제도 개선</a:t>
            </a:r>
            <a:r>
              <a:rPr lang="en-US" altLang="ko-KR" sz="1600" b="1" dirty="0" smtClean="0">
                <a:solidFill>
                  <a:srgbClr val="091625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091625"/>
                </a:solidFill>
                <a:latin typeface="맑은 고딕" pitchFamily="50" charset="-127"/>
                <a:ea typeface="맑은 고딕" pitchFamily="50" charset="-127"/>
              </a:rPr>
              <a:t>평가의 공정성과 신뢰성 확보</a:t>
            </a:r>
            <a:endParaRPr lang="en-US" altLang="ko-KR" sz="1600" b="1" dirty="0" smtClean="0">
              <a:solidFill>
                <a:srgbClr val="091625"/>
              </a:solidFill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chemeClr val="accent2">
                  <a:lumMod val="50000"/>
                </a:schemeClr>
              </a:buClr>
              <a:defRPr/>
            </a:pPr>
            <a:r>
              <a:rPr lang="en-US" altLang="ko-KR" sz="1600" b="1" dirty="0" smtClean="0">
                <a:solidFill>
                  <a:srgbClr val="091625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300" b="1" dirty="0" smtClean="0">
                <a:solidFill>
                  <a:srgbClr val="091625"/>
                </a:solidFill>
                <a:latin typeface="맑은 고딕" pitchFamily="50" charset="-127"/>
                <a:ea typeface="맑은 고딕" pitchFamily="50" charset="-127"/>
              </a:rPr>
              <a:t>※ ‘</a:t>
            </a:r>
            <a:r>
              <a:rPr lang="ko-KR" altLang="en-US" sz="1300" b="1" dirty="0" smtClean="0">
                <a:solidFill>
                  <a:srgbClr val="091625"/>
                </a:solidFill>
                <a:latin typeface="맑은 고딕" pitchFamily="50" charset="-127"/>
                <a:ea typeface="맑은 고딕" pitchFamily="50" charset="-127"/>
              </a:rPr>
              <a:t>연구개발사업 성과계획수립 및 실적평가 모델구축 연구</a:t>
            </a:r>
            <a:r>
              <a:rPr lang="en-US" altLang="ko-KR" sz="1300" b="1" dirty="0" smtClean="0">
                <a:solidFill>
                  <a:srgbClr val="091625"/>
                </a:solidFill>
                <a:latin typeface="맑은 고딕" pitchFamily="50" charset="-127"/>
                <a:ea typeface="맑은 고딕" pitchFamily="50" charset="-127"/>
              </a:rPr>
              <a:t>’(‘09.12~’10.11)</a:t>
            </a:r>
            <a:r>
              <a:rPr lang="ko-KR" altLang="en-US" sz="1300" b="1" dirty="0" smtClean="0">
                <a:solidFill>
                  <a:srgbClr val="091625"/>
                </a:solidFill>
                <a:latin typeface="맑은 고딕" pitchFamily="50" charset="-127"/>
                <a:ea typeface="맑은 고딕" pitchFamily="50" charset="-127"/>
              </a:rPr>
              <a:t>를 통한 개선과제 </a:t>
            </a:r>
            <a:endParaRPr lang="en-US" altLang="ko-KR" sz="1300" b="1" dirty="0" smtClean="0">
              <a:solidFill>
                <a:srgbClr val="091625"/>
              </a:solidFill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chemeClr val="accent2">
                  <a:lumMod val="50000"/>
                </a:schemeClr>
              </a:buClr>
              <a:defRPr/>
            </a:pPr>
            <a:r>
              <a:rPr lang="en-US" altLang="ko-KR" sz="1300" b="1" dirty="0" smtClean="0">
                <a:solidFill>
                  <a:srgbClr val="091625"/>
                </a:solidFill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300" b="1" dirty="0" smtClean="0">
                <a:solidFill>
                  <a:srgbClr val="091625"/>
                </a:solidFill>
                <a:latin typeface="맑은 고딕" pitchFamily="50" charset="-127"/>
                <a:ea typeface="맑은 고딕" pitchFamily="50" charset="-127"/>
              </a:rPr>
              <a:t>도출</a:t>
            </a:r>
            <a:endParaRPr lang="en-US" altLang="ko-KR" sz="1300" b="1" dirty="0" smtClean="0">
              <a:solidFill>
                <a:srgbClr val="091625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 bwMode="auto">
          <a:xfrm>
            <a:off x="323529" y="2786058"/>
            <a:ext cx="1152127" cy="268354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주요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내용</a:t>
            </a:r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7" name="직사각형 6"/>
          <p:cNvSpPr/>
          <p:nvPr/>
        </p:nvSpPr>
        <p:spPr bwMode="auto">
          <a:xfrm>
            <a:off x="1691680" y="2786057"/>
            <a:ext cx="7309476" cy="271464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평가의 공정성 강화</a:t>
            </a:r>
          </a:p>
          <a:p>
            <a:pPr lvl="0"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De-briefing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제도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운영을 통해 탈락사유 등에 대한 명시화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사업단 및 연구단 최종평가 시 공개평가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사업단장 선정평가 시 토론평가 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순차적 도입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맞춤형 평가모델 적용</a:t>
            </a:r>
          </a:p>
          <a:p>
            <a:pPr lvl="0" indent="-174625" algn="just" defTabSz="1279525">
              <a:lnSpc>
                <a:spcPct val="14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(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선정평가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경쟁과제의 경우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순위평가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방식을 시범 도입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lvl="0"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             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사업단 </a:t>
            </a:r>
            <a:r>
              <a:rPr lang="en-US" altLang="ko-KR" sz="1600" b="1" dirty="0" smtClean="0">
                <a:latin typeface="굴림"/>
                <a:ea typeface="굴림"/>
              </a:rPr>
              <a:t>·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연구단은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정량평가와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토론평가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도입</a:t>
            </a:r>
          </a:p>
          <a:p>
            <a:pPr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(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중간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최종평가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사업단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단계평가시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외부기관을 활용한 사전조사를 실시하여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3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평가의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컨설팅</a:t>
            </a:r>
            <a:r>
              <a:rPr lang="ko-KR" altLang="en-US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기능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을 강화하고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최종평가는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현장검증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을 통해 성공여부 판정</a:t>
            </a:r>
          </a:p>
        </p:txBody>
      </p:sp>
      <p:sp>
        <p:nvSpPr>
          <p:cNvPr id="8" name="직사각형 7"/>
          <p:cNvSpPr/>
          <p:nvPr/>
        </p:nvSpPr>
        <p:spPr bwMode="auto">
          <a:xfrm>
            <a:off x="323529" y="5612476"/>
            <a:ext cx="1152127" cy="10312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향후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계획</a:t>
            </a:r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1691680" y="5631126"/>
            <a:ext cx="7128792" cy="92869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>
              <a:lnSpc>
                <a:spcPct val="13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과제유형별 평가절차 개선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안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및 표준평가표 확정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(‘11.3)</a:t>
            </a:r>
          </a:p>
          <a:p>
            <a:pPr indent="-174625" algn="just" defTabSz="1279525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단계평가를 위한 컨설팅 사전검토 등 일부 제도 시범적용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(’11.6)</a:t>
            </a:r>
          </a:p>
        </p:txBody>
      </p:sp>
      <p:cxnSp>
        <p:nvCxnSpPr>
          <p:cNvPr id="10" name="직선 연결선 9"/>
          <p:cNvCxnSpPr/>
          <p:nvPr/>
        </p:nvCxnSpPr>
        <p:spPr bwMode="auto">
          <a:xfrm>
            <a:off x="1822443" y="1652121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직선 연결선 10"/>
          <p:cNvCxnSpPr/>
          <p:nvPr/>
        </p:nvCxnSpPr>
        <p:spPr bwMode="auto">
          <a:xfrm>
            <a:off x="1822443" y="2725567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직선 연결선 11"/>
          <p:cNvCxnSpPr/>
          <p:nvPr/>
        </p:nvCxnSpPr>
        <p:spPr bwMode="auto">
          <a:xfrm>
            <a:off x="1822443" y="5608900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직선 연결선 12"/>
          <p:cNvCxnSpPr/>
          <p:nvPr/>
        </p:nvCxnSpPr>
        <p:spPr bwMode="auto">
          <a:xfrm>
            <a:off x="1822443" y="6638666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5" name="제목 2"/>
          <p:cNvSpPr txBox="1">
            <a:spLocks/>
          </p:cNvSpPr>
          <p:nvPr/>
        </p:nvSpPr>
        <p:spPr>
          <a:xfrm>
            <a:off x="214282" y="142852"/>
            <a:ext cx="835824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3.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평가체제 정비</a:t>
            </a:r>
          </a:p>
        </p:txBody>
      </p:sp>
      <p:sp>
        <p:nvSpPr>
          <p:cNvPr id="17" name="모서리가 둥근 직사각형 16"/>
          <p:cNvSpPr/>
          <p:nvPr/>
        </p:nvSpPr>
        <p:spPr>
          <a:xfrm>
            <a:off x="509558" y="924631"/>
            <a:ext cx="4205318" cy="505196"/>
          </a:xfrm>
          <a:prstGeom prst="roundRect">
            <a:avLst>
              <a:gd name="adj" fmla="val 50000"/>
            </a:avLst>
          </a:prstGeom>
          <a:solidFill>
            <a:srgbClr val="DBF5F9">
              <a:lumMod val="50000"/>
            </a:srgbClr>
          </a:solidFill>
          <a:ln w="25400" cap="flat" cmpd="sng" algn="ctr">
            <a:solidFill>
              <a:srgbClr val="0757B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3.1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건설교통 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R&amp;D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평가제도 개선</a:t>
            </a:r>
            <a:endParaRPr lang="ko-KR" altLang="en-US" sz="2400" kern="0" dirty="0" smtClean="0">
              <a:solidFill>
                <a:sysClr val="window" lastClr="FFFFFF">
                  <a:lumMod val="9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323529" y="1668769"/>
            <a:ext cx="1152127" cy="104585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개요</a:t>
            </a:r>
          </a:p>
        </p:txBody>
      </p:sp>
      <p:sp>
        <p:nvSpPr>
          <p:cNvPr id="5" name="직사각형 4"/>
          <p:cNvSpPr/>
          <p:nvPr/>
        </p:nvSpPr>
        <p:spPr bwMode="auto">
          <a:xfrm>
            <a:off x="1691680" y="1829624"/>
            <a:ext cx="7128792" cy="87549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>
              <a:lnSpc>
                <a:spcPct val="150000"/>
              </a:lnSpc>
              <a:buClr>
                <a:schemeClr val="accent2">
                  <a:lumMod val="50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평가위원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Pool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조정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약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6,500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→2000~3000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하되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우수 평가위원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확보</a:t>
            </a:r>
            <a:endParaRPr lang="en-US" altLang="ko-KR" sz="1600" b="1" dirty="0" smtClean="0">
              <a:solidFill>
                <a:srgbClr val="3149F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50000"/>
              </a:lnSpc>
              <a:buClr>
                <a:schemeClr val="accent2">
                  <a:lumMod val="50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불성실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불공정 위원들을 제외시킬 수 있는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모니터링 기능 강화</a:t>
            </a:r>
            <a:endParaRPr lang="en-US" altLang="ko-KR" sz="1600" b="1" dirty="0" smtClean="0">
              <a:solidFill>
                <a:srgbClr val="3149F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 bwMode="auto">
          <a:xfrm>
            <a:off x="323529" y="2816996"/>
            <a:ext cx="1152127" cy="218364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주요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내용</a:t>
            </a:r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7" name="직사각형 6"/>
          <p:cNvSpPr/>
          <p:nvPr/>
        </p:nvSpPr>
        <p:spPr bwMode="auto">
          <a:xfrm>
            <a:off x="1691680" y="2770430"/>
            <a:ext cx="7309476" cy="242889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평가위원 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Pool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신규 구축 및 관리 체계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구축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및 갱신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sz="1600" b="1" dirty="0" smtClean="0">
              <a:solidFill>
                <a:srgbClr val="3149F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  <a:p>
            <a:pPr lvl="0"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자격검증절차를 거쳐 신규 평가위원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Pool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구축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학회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협회 추천을 받은 전문가 등재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endParaRPr lang="en-US" altLang="ko-KR" sz="800" b="1" dirty="0" smtClean="0">
              <a:latin typeface="맑은 고딕" pitchFamily="50" charset="-127"/>
              <a:ea typeface="맑은 고딕" pitchFamily="50" charset="-127"/>
            </a:endParaRPr>
          </a:p>
          <a:p>
            <a:pPr lvl="0" indent="-174625" algn="just" defTabSz="1279525">
              <a:lnSpc>
                <a:spcPts val="2100"/>
              </a:lnSpc>
              <a:buClr>
                <a:srgbClr val="C0504D">
                  <a:lumMod val="75000"/>
                </a:srgb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평가위원 등급제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실시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평가위원의 이력과 실적을 이용하여 평가위원에 대한 평가등급을 부여하고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등급 결과를 평가위원 선정 시 활용 </a:t>
            </a:r>
          </a:p>
        </p:txBody>
      </p:sp>
      <p:sp>
        <p:nvSpPr>
          <p:cNvPr id="8" name="직사각형 7"/>
          <p:cNvSpPr/>
          <p:nvPr/>
        </p:nvSpPr>
        <p:spPr bwMode="auto">
          <a:xfrm>
            <a:off x="322433" y="5286388"/>
            <a:ext cx="1152127" cy="110466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향후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계획</a:t>
            </a:r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1691680" y="5286388"/>
            <a:ext cx="7452320" cy="10001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평가위원 모니터링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추진 시범적용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평가위원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Pool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갱신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연 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회 정례화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추진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 bwMode="auto">
          <a:xfrm>
            <a:off x="1822443" y="1682021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직선 연결선 10"/>
          <p:cNvCxnSpPr/>
          <p:nvPr/>
        </p:nvCxnSpPr>
        <p:spPr bwMode="auto">
          <a:xfrm>
            <a:off x="1822443" y="2826692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직선 연결선 11"/>
          <p:cNvCxnSpPr/>
          <p:nvPr/>
        </p:nvCxnSpPr>
        <p:spPr bwMode="auto">
          <a:xfrm>
            <a:off x="1822443" y="5191400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직선 연결선 12"/>
          <p:cNvCxnSpPr/>
          <p:nvPr/>
        </p:nvCxnSpPr>
        <p:spPr bwMode="auto">
          <a:xfrm>
            <a:off x="1822443" y="6367616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제목 2"/>
          <p:cNvSpPr txBox="1">
            <a:spLocks/>
          </p:cNvSpPr>
          <p:nvPr/>
        </p:nvSpPr>
        <p:spPr>
          <a:xfrm>
            <a:off x="214282" y="142852"/>
            <a:ext cx="835824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3.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평가체제 정비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09558" y="924631"/>
            <a:ext cx="4205318" cy="505196"/>
          </a:xfrm>
          <a:prstGeom prst="roundRect">
            <a:avLst>
              <a:gd name="adj" fmla="val 50000"/>
            </a:avLst>
          </a:prstGeom>
          <a:solidFill>
            <a:srgbClr val="DBF5F9">
              <a:lumMod val="50000"/>
            </a:srgbClr>
          </a:solidFill>
          <a:ln w="25400" cap="flat" cmpd="sng" algn="ctr">
            <a:solidFill>
              <a:srgbClr val="0757B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3.2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평가위원  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Pool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정비</a:t>
            </a:r>
            <a:endParaRPr lang="ko-KR" altLang="en-US" sz="2400" kern="0" dirty="0" smtClean="0">
              <a:solidFill>
                <a:sysClr val="window" lastClr="FFFFFF">
                  <a:lumMod val="9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323529" y="1531319"/>
            <a:ext cx="1152127" cy="10612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개요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5" name="직사각형 4"/>
          <p:cNvSpPr/>
          <p:nvPr/>
        </p:nvSpPr>
        <p:spPr bwMode="auto">
          <a:xfrm>
            <a:off x="1691680" y="1531319"/>
            <a:ext cx="7128792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buFont typeface="Wingdings" pitchFamily="2" charset="2"/>
              <a:buChar char="§"/>
              <a:defRPr/>
            </a:pPr>
            <a:endParaRPr lang="en-US" altLang="ko-KR" sz="1600" b="1" i="1" dirty="0" smtClean="0">
              <a:solidFill>
                <a:schemeClr val="bg1">
                  <a:lumMod val="6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 bwMode="auto">
          <a:xfrm>
            <a:off x="323529" y="2878305"/>
            <a:ext cx="1152127" cy="128759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방향</a:t>
            </a:r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7" name="직사각형 6"/>
          <p:cNvSpPr/>
          <p:nvPr/>
        </p:nvSpPr>
        <p:spPr bwMode="auto">
          <a:xfrm>
            <a:off x="1691680" y="2653731"/>
            <a:ext cx="7309476" cy="164763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/>
              <a:t>일반과제</a:t>
            </a:r>
            <a:endParaRPr lang="en-US" altLang="ko-KR" sz="1600" b="1" dirty="0" smtClean="0"/>
          </a:p>
          <a:p>
            <a:pPr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상대평가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를 통해 하위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10%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과제를 탈락시키되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시급성과 중요성이 있는 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과제는 정책적 판단에 따라 계속 지원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50000"/>
              </a:lnSpc>
              <a:buClr>
                <a:srgbClr val="C0504D">
                  <a:lumMod val="75000"/>
                </a:srgb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/>
              <a:t>사업단</a:t>
            </a:r>
            <a:r>
              <a:rPr lang="en-US" altLang="ko-KR" sz="1600" b="1" dirty="0" smtClean="0"/>
              <a:t>/</a:t>
            </a:r>
            <a:r>
              <a:rPr lang="ko-KR" altLang="en-US" sz="1600" b="1" dirty="0" smtClean="0"/>
              <a:t>연구단 과제</a:t>
            </a:r>
            <a:endParaRPr lang="ko-KR" altLang="en-US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rgbClr val="C0504D">
                  <a:lumMod val="75000"/>
                </a:srgb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세부과제 또는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세세부과제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10%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범위 내에서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과제중단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/>
                <a:ea typeface="굴림"/>
              </a:rPr>
              <a:t>·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통폐합 및 예산조정</a:t>
            </a:r>
          </a:p>
        </p:txBody>
      </p:sp>
      <p:sp>
        <p:nvSpPr>
          <p:cNvPr id="8" name="직사각형 7"/>
          <p:cNvSpPr/>
          <p:nvPr/>
        </p:nvSpPr>
        <p:spPr bwMode="auto">
          <a:xfrm>
            <a:off x="323529" y="4286255"/>
            <a:ext cx="1152127" cy="245007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향후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계획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1691680" y="4357693"/>
            <a:ext cx="7128792" cy="228601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일반과제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47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개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indent="-174625" algn="just" defTabSz="1279525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연구과제 성과에 대한 중간평가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정밀실사 등을 통해 과제의 지속여부 결정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사업단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연구단 과제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사업단 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11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개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연구단 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30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개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indent="-174625" algn="just" defTabSz="1279525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중간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·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단계 평가를 통해 사업단 및 연구단의 목표에 부합되지 않거나 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성과부진 과제는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과제중단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·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통폐합 및 예산조정 시행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후속조치</a:t>
            </a:r>
          </a:p>
          <a:p>
            <a:pPr indent="-174625" algn="just" defTabSz="1279525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과제중단 및 예산조정 결과 잔여예산에 대해서는 연구비가 부족한 과제 및 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상시제안과제에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우선 지원토록 하고 시행계획 변경 후 추진</a:t>
            </a:r>
          </a:p>
        </p:txBody>
      </p:sp>
      <p:cxnSp>
        <p:nvCxnSpPr>
          <p:cNvPr id="10" name="직선 연결선 9"/>
          <p:cNvCxnSpPr/>
          <p:nvPr/>
        </p:nvCxnSpPr>
        <p:spPr bwMode="auto">
          <a:xfrm>
            <a:off x="1822443" y="1602446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직선 연결선 10"/>
          <p:cNvCxnSpPr/>
          <p:nvPr/>
        </p:nvCxnSpPr>
        <p:spPr bwMode="auto">
          <a:xfrm>
            <a:off x="1822443" y="2620917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직선 연결선 11"/>
          <p:cNvCxnSpPr/>
          <p:nvPr/>
        </p:nvCxnSpPr>
        <p:spPr bwMode="auto">
          <a:xfrm>
            <a:off x="1822443" y="4253698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직선 연결선 12"/>
          <p:cNvCxnSpPr/>
          <p:nvPr/>
        </p:nvCxnSpPr>
        <p:spPr bwMode="auto">
          <a:xfrm>
            <a:off x="1822443" y="6714866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직사각형 16"/>
          <p:cNvSpPr/>
          <p:nvPr/>
        </p:nvSpPr>
        <p:spPr bwMode="auto">
          <a:xfrm>
            <a:off x="1691680" y="1659752"/>
            <a:ext cx="7128792" cy="87549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공정하고 엄격한 평가를 바탕으로 성과부진과제는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중단 및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과제조정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을 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시행하고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예산절감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방안 등을 강구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과제추진의 내실화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도모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09558" y="924631"/>
            <a:ext cx="4205318" cy="505196"/>
          </a:xfrm>
          <a:prstGeom prst="roundRect">
            <a:avLst>
              <a:gd name="adj" fmla="val 50000"/>
            </a:avLst>
          </a:prstGeom>
          <a:solidFill>
            <a:srgbClr val="DBF5F9">
              <a:lumMod val="50000"/>
            </a:srgbClr>
          </a:solidFill>
          <a:ln w="25400" cap="flat" cmpd="sng" algn="ctr">
            <a:solidFill>
              <a:srgbClr val="0757B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3.3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과제 조정 및 점검 체계 구축</a:t>
            </a:r>
          </a:p>
        </p:txBody>
      </p:sp>
      <p:sp>
        <p:nvSpPr>
          <p:cNvPr id="18" name="제목 2"/>
          <p:cNvSpPr txBox="1">
            <a:spLocks/>
          </p:cNvSpPr>
          <p:nvPr/>
        </p:nvSpPr>
        <p:spPr>
          <a:xfrm>
            <a:off x="214282" y="142852"/>
            <a:ext cx="835824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3.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평가체제 정비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357158" y="1801124"/>
            <a:ext cx="1152127" cy="114300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개요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5" name="직사각형 4"/>
          <p:cNvSpPr/>
          <p:nvPr/>
        </p:nvSpPr>
        <p:spPr bwMode="auto">
          <a:xfrm>
            <a:off x="1714480" y="1928802"/>
            <a:ext cx="4643470" cy="9227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기술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인력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마케팅 시장의 수요자와 공급자의 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 실질적인 교류의 장 마련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기술이전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투자 유치 행사 개최 </a:t>
            </a:r>
          </a:p>
        </p:txBody>
      </p:sp>
      <p:sp>
        <p:nvSpPr>
          <p:cNvPr id="6" name="직사각형 5"/>
          <p:cNvSpPr/>
          <p:nvPr/>
        </p:nvSpPr>
        <p:spPr bwMode="auto">
          <a:xfrm>
            <a:off x="323529" y="3144834"/>
            <a:ext cx="1152127" cy="168752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추진일정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및 내용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7" name="직사각형 6"/>
          <p:cNvSpPr/>
          <p:nvPr/>
        </p:nvSpPr>
        <p:spPr bwMode="auto">
          <a:xfrm>
            <a:off x="1714480" y="3094034"/>
            <a:ext cx="7809542" cy="17145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일시 및 장소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: 2011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7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12~14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COEX </a:t>
            </a:r>
          </a:p>
          <a:p>
            <a:pPr indent="-174625" algn="just" defTabSz="1279525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기술이전 설명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600" b="1" dirty="0" err="1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상담회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우수 건설교통 기술에 대한 기술이전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설명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상담회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학술세미나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기술사업화 명사 초청 강연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우수사례 발표 및 의견 개진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우수기술 투자설명회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창투자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증권사 등을 대상으로 투자설명회 개최</a:t>
            </a:r>
          </a:p>
        </p:txBody>
      </p:sp>
      <p:sp>
        <p:nvSpPr>
          <p:cNvPr id="8" name="직사각형 7"/>
          <p:cNvSpPr/>
          <p:nvPr/>
        </p:nvSpPr>
        <p:spPr bwMode="auto">
          <a:xfrm>
            <a:off x="323529" y="5097760"/>
            <a:ext cx="1152127" cy="13586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기대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효과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1691680" y="5097760"/>
            <a:ext cx="7128792" cy="12961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기술정보 교류 확대 및 건설교통분야 기술혁신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선순환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구조 확립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투자유치설명회 등으로 기업에게 사업화 기회제공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기술이전설명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상담회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개최를 통해 우수기술의 판로 제공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 bwMode="auto">
          <a:xfrm>
            <a:off x="1783930" y="1765251"/>
            <a:ext cx="43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직선 연결선 10"/>
          <p:cNvCxnSpPr/>
          <p:nvPr/>
        </p:nvCxnSpPr>
        <p:spPr bwMode="auto">
          <a:xfrm>
            <a:off x="1785918" y="3046767"/>
            <a:ext cx="43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직선 연결선 11"/>
          <p:cNvCxnSpPr/>
          <p:nvPr/>
        </p:nvCxnSpPr>
        <p:spPr bwMode="auto">
          <a:xfrm>
            <a:off x="1785918" y="5026032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직선 연결선 12"/>
          <p:cNvCxnSpPr/>
          <p:nvPr/>
        </p:nvCxnSpPr>
        <p:spPr bwMode="auto">
          <a:xfrm>
            <a:off x="1822443" y="6468416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16" name="그룹 15"/>
          <p:cNvGrpSpPr/>
          <p:nvPr/>
        </p:nvGrpSpPr>
        <p:grpSpPr>
          <a:xfrm>
            <a:off x="6286512" y="1142984"/>
            <a:ext cx="2643206" cy="2161776"/>
            <a:chOff x="1714480" y="1571612"/>
            <a:chExt cx="2643206" cy="2447528"/>
          </a:xfrm>
        </p:grpSpPr>
        <p:pic>
          <p:nvPicPr>
            <p:cNvPr id="17" name="Picture 2" descr="3 copy"/>
            <p:cNvPicPr>
              <a:picLocks noChangeAspect="1" noChangeArrowheads="1"/>
            </p:cNvPicPr>
            <p:nvPr/>
          </p:nvPicPr>
          <p:blipFill>
            <a:blip r:embed="rId2" cstate="print"/>
            <a:srcRect t="50000"/>
            <a:stretch>
              <a:fillRect/>
            </a:stretch>
          </p:blipFill>
          <p:spPr bwMode="auto">
            <a:xfrm>
              <a:off x="1797824" y="1571612"/>
              <a:ext cx="2559862" cy="2447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직사각형 17"/>
            <p:cNvSpPr/>
            <p:nvPr/>
          </p:nvSpPr>
          <p:spPr>
            <a:xfrm>
              <a:off x="2167367" y="1571612"/>
              <a:ext cx="1861407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ko-KR" altLang="en-US" sz="1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건설교통 </a:t>
              </a:r>
              <a:r>
                <a:rPr lang="en-US" altLang="ko-KR" sz="1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Technology Fair</a:t>
              </a:r>
              <a:endParaRPr lang="ko-KR" altLang="en-US" sz="1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9" name="Text Box 10"/>
            <p:cNvSpPr txBox="1">
              <a:spLocks noChangeArrowheads="1"/>
            </p:cNvSpPr>
            <p:nvPr/>
          </p:nvSpPr>
          <p:spPr bwMode="auto">
            <a:xfrm>
              <a:off x="2428860" y="2643182"/>
              <a:ext cx="1308430" cy="55399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342900" indent="-342900" algn="ctr">
                <a:buFont typeface="Wingdings" pitchFamily="2" charset="2"/>
                <a:buNone/>
              </a:pPr>
              <a:r>
                <a:rPr lang="ko-KR" altLang="en-US" sz="1000" dirty="0" smtClean="0">
                  <a:latin typeface="HY견고딕" pitchFamily="18" charset="-127"/>
                  <a:ea typeface="HY견고딕" pitchFamily="18" charset="-127"/>
                </a:rPr>
                <a:t>건설교통</a:t>
              </a:r>
              <a:endParaRPr lang="en-US" altLang="ko-KR" sz="1000" dirty="0" smtClean="0">
                <a:latin typeface="HY견고딕" pitchFamily="18" charset="-127"/>
                <a:ea typeface="HY견고딕" pitchFamily="18" charset="-127"/>
              </a:endParaRPr>
            </a:p>
            <a:p>
              <a:pPr marL="342900" indent="-342900" algn="ctr">
                <a:buFont typeface="Wingdings" pitchFamily="2" charset="2"/>
                <a:buNone/>
              </a:pPr>
              <a:r>
                <a:rPr lang="ko-KR" altLang="en-US" sz="1000" dirty="0" smtClean="0">
                  <a:latin typeface="HY견고딕" pitchFamily="18" charset="-127"/>
                  <a:ea typeface="HY견고딕" pitchFamily="18" charset="-127"/>
                </a:rPr>
                <a:t>기술</a:t>
              </a:r>
              <a:r>
                <a:rPr lang="en-US" altLang="ko-KR" sz="10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000" dirty="0" smtClean="0">
                  <a:latin typeface="HY견고딕" pitchFamily="18" charset="-127"/>
                  <a:ea typeface="HY견고딕" pitchFamily="18" charset="-127"/>
                </a:rPr>
                <a:t>인력</a:t>
              </a:r>
              <a:r>
                <a:rPr lang="en-US" altLang="ko-KR" sz="1000" dirty="0" smtClean="0">
                  <a:latin typeface="HY견고딕" pitchFamily="18" charset="-127"/>
                  <a:ea typeface="HY견고딕" pitchFamily="18" charset="-127"/>
                </a:rPr>
                <a:t>,</a:t>
              </a:r>
              <a:r>
                <a:rPr lang="ko-KR" altLang="en-US" sz="1000" dirty="0" smtClean="0">
                  <a:latin typeface="HY견고딕" pitchFamily="18" charset="-127"/>
                  <a:ea typeface="HY견고딕" pitchFamily="18" charset="-127"/>
                </a:rPr>
                <a:t>마케팅</a:t>
              </a:r>
              <a:endParaRPr lang="en-US" altLang="ko-KR" sz="1000" dirty="0" smtClean="0">
                <a:latin typeface="HY견고딕" pitchFamily="18" charset="-127"/>
                <a:ea typeface="HY견고딕" pitchFamily="18" charset="-127"/>
              </a:endParaRPr>
            </a:p>
            <a:p>
              <a:pPr marL="342900" indent="-342900" algn="ctr">
                <a:buFont typeface="Wingdings" pitchFamily="2" charset="2"/>
                <a:buNone/>
              </a:pPr>
              <a:r>
                <a:rPr lang="ko-KR" altLang="en-US" sz="1000" dirty="0" smtClean="0">
                  <a:latin typeface="HY견고딕" pitchFamily="18" charset="-127"/>
                  <a:ea typeface="HY견고딕" pitchFamily="18" charset="-127"/>
                </a:rPr>
                <a:t>활성화</a:t>
              </a:r>
              <a:endParaRPr lang="ko-KR" altLang="en-US" sz="1000" dirty="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0" name="Text Box 11"/>
            <p:cNvSpPr txBox="1">
              <a:spLocks noChangeArrowheads="1"/>
            </p:cNvSpPr>
            <p:nvPr/>
          </p:nvSpPr>
          <p:spPr bwMode="auto">
            <a:xfrm>
              <a:off x="1714480" y="2571744"/>
              <a:ext cx="1160359" cy="40011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342900" indent="-342900">
                <a:buFont typeface="Wingdings" pitchFamily="2" charset="2"/>
                <a:buNone/>
              </a:pPr>
              <a:r>
                <a:rPr lang="ko-KR" altLang="en-US" sz="1000" dirty="0" smtClean="0">
                  <a:solidFill>
                    <a:srgbClr val="993300"/>
                  </a:solidFill>
                  <a:latin typeface="HY견고딕" pitchFamily="18" charset="-127"/>
                  <a:ea typeface="HY견고딕" pitchFamily="18" charset="-127"/>
                </a:rPr>
                <a:t>기술이전</a:t>
              </a:r>
              <a:r>
                <a:rPr lang="en-US" altLang="ko-KR" sz="1000" dirty="0" smtClean="0">
                  <a:solidFill>
                    <a:srgbClr val="993300"/>
                  </a:solidFill>
                  <a:latin typeface="HY견고딕" pitchFamily="18" charset="-127"/>
                  <a:ea typeface="HY견고딕" pitchFamily="18" charset="-127"/>
                </a:rPr>
                <a:t>/</a:t>
              </a:r>
              <a:r>
                <a:rPr lang="ko-KR" altLang="en-US" sz="1000" dirty="0" smtClean="0">
                  <a:solidFill>
                    <a:srgbClr val="993300"/>
                  </a:solidFill>
                  <a:latin typeface="HY견고딕" pitchFamily="18" charset="-127"/>
                  <a:ea typeface="HY견고딕" pitchFamily="18" charset="-127"/>
                </a:rPr>
                <a:t>설명</a:t>
              </a:r>
              <a:endParaRPr lang="en-US" altLang="ko-KR" sz="1000" dirty="0" smtClean="0">
                <a:solidFill>
                  <a:srgbClr val="993300"/>
                </a:solidFill>
                <a:latin typeface="HY견고딕" pitchFamily="18" charset="-127"/>
                <a:ea typeface="HY견고딕" pitchFamily="18" charset="-127"/>
              </a:endParaRPr>
            </a:p>
            <a:p>
              <a:pPr marL="342900" indent="-342900" algn="ctr">
                <a:buFont typeface="Wingdings" pitchFamily="2" charset="2"/>
                <a:buNone/>
              </a:pPr>
              <a:r>
                <a:rPr lang="ko-KR" altLang="en-US" sz="1000" dirty="0" err="1" smtClean="0">
                  <a:solidFill>
                    <a:srgbClr val="993300"/>
                  </a:solidFill>
                  <a:latin typeface="HY견고딕" pitchFamily="18" charset="-127"/>
                  <a:ea typeface="HY견고딕" pitchFamily="18" charset="-127"/>
                </a:rPr>
                <a:t>상담회</a:t>
              </a:r>
              <a:endParaRPr lang="en-US" altLang="ko-KR" sz="1000" dirty="0">
                <a:solidFill>
                  <a:srgbClr val="993300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1" name="Text Box 12"/>
            <p:cNvSpPr txBox="1">
              <a:spLocks noChangeArrowheads="1"/>
            </p:cNvSpPr>
            <p:nvPr/>
          </p:nvSpPr>
          <p:spPr bwMode="auto">
            <a:xfrm>
              <a:off x="3500430" y="2143116"/>
              <a:ext cx="746004" cy="40011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342900" indent="-342900" algn="ctr">
                <a:buFont typeface="Wingdings" pitchFamily="2" charset="2"/>
                <a:buNone/>
              </a:pPr>
              <a:r>
                <a:rPr lang="ko-KR" altLang="en-US" sz="1000" dirty="0" smtClean="0">
                  <a:solidFill>
                    <a:srgbClr val="333399"/>
                  </a:solidFill>
                  <a:latin typeface="HY견고딕" pitchFamily="18" charset="-127"/>
                  <a:ea typeface="HY견고딕" pitchFamily="18" charset="-127"/>
                </a:rPr>
                <a:t>투자유치</a:t>
              </a:r>
              <a:endParaRPr lang="en-US" altLang="ko-KR" sz="1000" dirty="0" smtClean="0">
                <a:solidFill>
                  <a:srgbClr val="333399"/>
                </a:solidFill>
                <a:latin typeface="HY견고딕" pitchFamily="18" charset="-127"/>
                <a:ea typeface="HY견고딕" pitchFamily="18" charset="-127"/>
              </a:endParaRPr>
            </a:p>
            <a:p>
              <a:pPr marL="342900" indent="-342900" algn="ctr">
                <a:buFont typeface="Wingdings" pitchFamily="2" charset="2"/>
                <a:buNone/>
              </a:pPr>
              <a:r>
                <a:rPr lang="ko-KR" altLang="en-US" sz="1000" dirty="0" smtClean="0">
                  <a:solidFill>
                    <a:srgbClr val="333399"/>
                  </a:solidFill>
                  <a:latin typeface="HY견고딕" pitchFamily="18" charset="-127"/>
                  <a:ea typeface="HY견고딕" pitchFamily="18" charset="-127"/>
                </a:rPr>
                <a:t>설명회 </a:t>
              </a:r>
              <a:endParaRPr lang="ko-KR" altLang="en-US" sz="1000" dirty="0">
                <a:solidFill>
                  <a:srgbClr val="333399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2" name="Text Box 13"/>
            <p:cNvSpPr txBox="1">
              <a:spLocks noChangeArrowheads="1"/>
            </p:cNvSpPr>
            <p:nvPr/>
          </p:nvSpPr>
          <p:spPr bwMode="auto">
            <a:xfrm>
              <a:off x="3444272" y="3143248"/>
              <a:ext cx="853373" cy="40011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342900" indent="-342900" algn="ctr">
                <a:buFont typeface="Wingdings" pitchFamily="2" charset="2"/>
                <a:buNone/>
              </a:pPr>
              <a:r>
                <a:rPr lang="ko-KR" altLang="en-US" sz="1000" dirty="0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</a:rPr>
                <a:t>기술이전 </a:t>
              </a:r>
              <a:endParaRPr lang="en-US" altLang="ko-KR" sz="1000" dirty="0" smtClean="0">
                <a:solidFill>
                  <a:srgbClr val="6600CC"/>
                </a:solidFill>
                <a:latin typeface="HY견고딕" pitchFamily="18" charset="-127"/>
                <a:ea typeface="HY견고딕" pitchFamily="18" charset="-127"/>
              </a:endParaRPr>
            </a:p>
            <a:p>
              <a:pPr marL="342900" indent="-342900" algn="ctr">
                <a:buFont typeface="Wingdings" pitchFamily="2" charset="2"/>
                <a:buNone/>
              </a:pPr>
              <a:r>
                <a:rPr lang="ko-KR" altLang="en-US" sz="1000" dirty="0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</a:rPr>
                <a:t>학술세미나</a:t>
              </a:r>
              <a:endParaRPr lang="en-US" altLang="ko-KR" sz="1000" dirty="0">
                <a:solidFill>
                  <a:srgbClr val="6600CC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23" name="모서리가 둥근 직사각형 22"/>
          <p:cNvSpPr/>
          <p:nvPr/>
        </p:nvSpPr>
        <p:spPr>
          <a:xfrm>
            <a:off x="509558" y="924631"/>
            <a:ext cx="4491070" cy="505196"/>
          </a:xfrm>
          <a:prstGeom prst="roundRect">
            <a:avLst>
              <a:gd name="adj" fmla="val 50000"/>
            </a:avLst>
          </a:prstGeom>
          <a:solidFill>
            <a:srgbClr val="DBF5F9">
              <a:lumMod val="50000"/>
            </a:srgbClr>
          </a:solidFill>
          <a:ln w="25400" cap="flat" cmpd="sng" algn="ctr">
            <a:solidFill>
              <a:srgbClr val="0757B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4.1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건설교통 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Technology Fair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개최</a:t>
            </a:r>
          </a:p>
        </p:txBody>
      </p:sp>
      <p:sp>
        <p:nvSpPr>
          <p:cNvPr id="25" name="제목 2"/>
          <p:cNvSpPr txBox="1">
            <a:spLocks/>
          </p:cNvSpPr>
          <p:nvPr/>
        </p:nvSpPr>
        <p:spPr>
          <a:xfrm>
            <a:off x="214282" y="142852"/>
            <a:ext cx="835824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4.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연구개발 성과활용 및 확산체계 구축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 bwMode="auto">
          <a:xfrm>
            <a:off x="1691680" y="1685374"/>
            <a:ext cx="7128792" cy="7273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indent="-174625" algn="just" defTabSz="1279525">
              <a:lnSpc>
                <a:spcPct val="120000"/>
              </a:lnSpc>
              <a:buClr>
                <a:srgbClr val="C0504D">
                  <a:lumMod val="50000"/>
                </a:srgb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저탄소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녹색성장 패러다임 제시 및 지속가능 도시 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indent="-174625" algn="just" defTabSz="1279525">
              <a:lnSpc>
                <a:spcPct val="120000"/>
              </a:lnSpc>
              <a:buClr>
                <a:srgbClr val="C0504D">
                  <a:lumMod val="50000"/>
                </a:srgbClr>
              </a:buClr>
              <a:defRPr/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구현을 위한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원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생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의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창의적 아이디어 공모</a:t>
            </a:r>
            <a:endParaRPr lang="en-US" altLang="ko-KR" sz="1600" b="1" dirty="0" smtClean="0">
              <a:solidFill>
                <a:srgbClr val="3149F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 bwMode="auto">
          <a:xfrm>
            <a:off x="323529" y="4114266"/>
            <a:ext cx="1152127" cy="25003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일정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7" name="직사각형 6"/>
          <p:cNvSpPr/>
          <p:nvPr/>
        </p:nvSpPr>
        <p:spPr bwMode="auto">
          <a:xfrm>
            <a:off x="1691680" y="4106667"/>
            <a:ext cx="7309476" cy="225267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indent="-174625" algn="just" defTabSz="1279525">
              <a:lnSpc>
                <a:spcPct val="130000"/>
              </a:lnSpc>
              <a:buClr>
                <a:srgbClr val="C0504D">
                  <a:lumMod val="50000"/>
                </a:srgbClr>
              </a:buClr>
              <a:defRPr/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공모공지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2011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14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예정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신청서 접수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2011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14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~ 4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금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예정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공개설명회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2011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23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수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10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- 1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차 심사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접수 및 요건 심사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: 2011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온라인 접수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- 2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차 심사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판넬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및 시작품 접수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: 2011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현장 접수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시상 및 발표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2011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7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  <a:defRPr/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※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전시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시상식 당일 및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Technology Fair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개최시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(2011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7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cxnSp>
        <p:nvCxnSpPr>
          <p:cNvPr id="11" name="직선 연결선 10"/>
          <p:cNvCxnSpPr/>
          <p:nvPr/>
        </p:nvCxnSpPr>
        <p:spPr bwMode="auto">
          <a:xfrm>
            <a:off x="1771934" y="2581992"/>
            <a:ext cx="504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직선 연결선 11"/>
          <p:cNvCxnSpPr/>
          <p:nvPr/>
        </p:nvCxnSpPr>
        <p:spPr bwMode="auto">
          <a:xfrm>
            <a:off x="1771934" y="6650775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직선 연결선 17"/>
          <p:cNvCxnSpPr/>
          <p:nvPr/>
        </p:nvCxnSpPr>
        <p:spPr bwMode="auto">
          <a:xfrm>
            <a:off x="1771934" y="1631391"/>
            <a:ext cx="504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21" name="직사각형 20"/>
          <p:cNvSpPr/>
          <p:nvPr/>
        </p:nvSpPr>
        <p:spPr bwMode="auto">
          <a:xfrm>
            <a:off x="1643042" y="2577699"/>
            <a:ext cx="7128792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indent="-174625" algn="just" defTabSz="1279525">
              <a:lnSpc>
                <a:spcPct val="200000"/>
              </a:lnSpc>
              <a:buClr>
                <a:srgbClr val="C0504D">
                  <a:lumMod val="50000"/>
                </a:srgbClr>
              </a:buClr>
              <a:buFont typeface="Wingdings" pitchFamily="2" charset="2"/>
              <a:buChar char="§"/>
              <a:defRPr/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주제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‘ Imagine our  Green Future!’</a:t>
            </a:r>
          </a:p>
          <a:p>
            <a:pPr lvl="0" indent="-174625" algn="just" defTabSz="1279525">
              <a:lnSpc>
                <a:spcPct val="150000"/>
              </a:lnSpc>
              <a:buClr>
                <a:srgbClr val="C0504D">
                  <a:lumMod val="50000"/>
                </a:srgbClr>
              </a:buClr>
              <a:buFont typeface="Wingdings" pitchFamily="2" charset="2"/>
              <a:buChar char="§"/>
              <a:defRPr/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분야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녹색도시에 포함되는 디자인 관련 분야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indent="-174625" algn="just" defTabSz="1279525">
              <a:buClr>
                <a:srgbClr val="C0504D">
                  <a:lumMod val="50000"/>
                </a:srgbClr>
              </a:buClr>
              <a:defRPr/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       (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도시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건축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토목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조경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주거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pic>
        <p:nvPicPr>
          <p:cNvPr id="24" name="Picture 4" descr="C:\Documents and Settings\user\바탕 화면\사본 -포스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92" y="1561556"/>
            <a:ext cx="1906436" cy="2596278"/>
          </a:xfrm>
          <a:prstGeom prst="rect">
            <a:avLst/>
          </a:prstGeom>
          <a:noFill/>
        </p:spPr>
      </p:pic>
      <p:sp>
        <p:nvSpPr>
          <p:cNvPr id="25" name="직사각형 24"/>
          <p:cNvSpPr/>
          <p:nvPr/>
        </p:nvSpPr>
        <p:spPr bwMode="auto">
          <a:xfrm>
            <a:off x="6929454" y="1561556"/>
            <a:ext cx="2011212" cy="2595708"/>
          </a:xfrm>
          <a:prstGeom prst="rect">
            <a:avLst/>
          </a:prstGeom>
          <a:noFill/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none" anchor="t"/>
          <a:lstStyle/>
          <a:p>
            <a:pPr indent="-174625" algn="just" defTabSz="1279525">
              <a:lnSpc>
                <a:spcPct val="150000"/>
              </a:lnSpc>
              <a:buBlip>
                <a:blip r:embed="rId3"/>
              </a:buBlip>
              <a:defRPr/>
            </a:pPr>
            <a:endParaRPr lang="ko-KR" altLang="en-US" sz="1600" dirty="0" smtClean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6" name="직사각형 25"/>
          <p:cNvSpPr/>
          <p:nvPr/>
        </p:nvSpPr>
        <p:spPr bwMode="auto">
          <a:xfrm>
            <a:off x="285720" y="1669823"/>
            <a:ext cx="1152127" cy="8572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배경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7" name="직사각형 26"/>
          <p:cNvSpPr/>
          <p:nvPr/>
        </p:nvSpPr>
        <p:spPr bwMode="auto">
          <a:xfrm>
            <a:off x="285720" y="2685506"/>
            <a:ext cx="1152127" cy="128588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주제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및 분야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cxnSp>
        <p:nvCxnSpPr>
          <p:cNvPr id="29" name="직선 연결선 28"/>
          <p:cNvCxnSpPr/>
          <p:nvPr/>
        </p:nvCxnSpPr>
        <p:spPr bwMode="auto">
          <a:xfrm>
            <a:off x="1785918" y="3971390"/>
            <a:ext cx="504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모서리가 둥근 직사각형 15"/>
          <p:cNvSpPr/>
          <p:nvPr/>
        </p:nvSpPr>
        <p:spPr>
          <a:xfrm>
            <a:off x="509558" y="924631"/>
            <a:ext cx="6419896" cy="505196"/>
          </a:xfrm>
          <a:prstGeom prst="roundRect">
            <a:avLst>
              <a:gd name="adj" fmla="val 50000"/>
            </a:avLst>
          </a:prstGeom>
          <a:solidFill>
            <a:srgbClr val="DBF5F9">
              <a:lumMod val="50000"/>
            </a:srgbClr>
          </a:solidFill>
          <a:ln w="25400" cap="flat" cmpd="sng" algn="ctr">
            <a:solidFill>
              <a:srgbClr val="0757B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4.2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녹색도시대전</a:t>
            </a: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(Green Design Award)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공모전 추진</a:t>
            </a:r>
          </a:p>
        </p:txBody>
      </p:sp>
      <p:sp>
        <p:nvSpPr>
          <p:cNvPr id="17" name="제목 2"/>
          <p:cNvSpPr txBox="1">
            <a:spLocks/>
          </p:cNvSpPr>
          <p:nvPr/>
        </p:nvSpPr>
        <p:spPr>
          <a:xfrm>
            <a:off x="214282" y="142852"/>
            <a:ext cx="835824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4.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연구개발 성과활용 및 확산체계 구축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323529" y="1728094"/>
            <a:ext cx="1152127" cy="115212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추진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개요</a:t>
            </a:r>
            <a:endParaRPr lang="en-US" altLang="ko-KR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5" name="직사각형 4"/>
          <p:cNvSpPr/>
          <p:nvPr/>
        </p:nvSpPr>
        <p:spPr bwMode="auto">
          <a:xfrm>
            <a:off x="1643042" y="1731321"/>
            <a:ext cx="7128792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-174625" algn="just" defTabSz="1279525">
              <a:lnSpc>
                <a:spcPts val="2100"/>
              </a:lnSpc>
              <a:buClr>
                <a:schemeClr val="accent2">
                  <a:lumMod val="50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/>
                <a:ea typeface="굴림"/>
              </a:rPr>
              <a:t>·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협회와의 업무협력</a:t>
            </a:r>
            <a:r>
              <a:rPr lang="ko-KR" altLang="en-US" sz="1600" b="1" dirty="0" smtClean="0"/>
              <a:t>을 통해 건설교통 </a:t>
            </a:r>
            <a:r>
              <a:rPr lang="en-US" altLang="ko-KR" sz="1600" b="1" dirty="0" smtClean="0"/>
              <a:t>R&amp;D </a:t>
            </a:r>
            <a:r>
              <a:rPr lang="ko-KR" altLang="en-US" sz="1600" b="1" dirty="0" err="1" smtClean="0"/>
              <a:t>효과성</a:t>
            </a:r>
            <a:r>
              <a:rPr lang="ko-KR" altLang="en-US" sz="1600" b="1" dirty="0" smtClean="0"/>
              <a:t> 제고</a:t>
            </a:r>
            <a:endParaRPr lang="en-US" altLang="ko-KR" sz="1600" b="1" dirty="0" smtClean="0"/>
          </a:p>
          <a:p>
            <a:pPr indent="-174625" algn="just" defTabSz="127952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buFont typeface="Wingdings" pitchFamily="2" charset="2"/>
              <a:buChar char="§"/>
              <a:defRPr/>
            </a:pPr>
            <a:r>
              <a:rPr lang="en-US" altLang="ko-KR" sz="1600" b="1" dirty="0" smtClean="0"/>
              <a:t>R&amp;D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사업의 투자효율성</a:t>
            </a:r>
            <a:r>
              <a:rPr lang="ko-KR" altLang="en-US" sz="8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및 성과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활용성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제고를 위한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유관기관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네트워크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인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공공기술협의체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구성</a:t>
            </a:r>
            <a:endParaRPr lang="ko-KR" altLang="en-US" sz="1600" dirty="0" smtClean="0"/>
          </a:p>
        </p:txBody>
      </p:sp>
      <p:cxnSp>
        <p:nvCxnSpPr>
          <p:cNvPr id="10" name="직선 연결선 9"/>
          <p:cNvCxnSpPr/>
          <p:nvPr/>
        </p:nvCxnSpPr>
        <p:spPr bwMode="auto">
          <a:xfrm>
            <a:off x="1822443" y="1666271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5" name="직사각형 14"/>
          <p:cNvSpPr/>
          <p:nvPr/>
        </p:nvSpPr>
        <p:spPr bwMode="auto">
          <a:xfrm>
            <a:off x="361920" y="3057053"/>
            <a:ext cx="2138378" cy="50006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학 </a:t>
            </a:r>
            <a:r>
              <a:rPr lang="en-US" altLang="ko-KR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굴림"/>
                <a:ea typeface="굴림"/>
              </a:rPr>
              <a:t>·</a:t>
            </a:r>
            <a:r>
              <a:rPr lang="en-US" altLang="ko-KR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협회 교류협력</a:t>
            </a:r>
            <a:endParaRPr lang="ko-KR" altLang="en-US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4" name="직사각형 23"/>
          <p:cNvSpPr/>
          <p:nvPr/>
        </p:nvSpPr>
        <p:spPr bwMode="auto">
          <a:xfrm>
            <a:off x="366682" y="3557120"/>
            <a:ext cx="8524230" cy="1638312"/>
          </a:xfrm>
          <a:prstGeom prst="rect">
            <a:avLst/>
          </a:prstGeom>
          <a:noFill/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none" anchor="t"/>
          <a:lstStyle/>
          <a:p>
            <a:pPr indent="-174625" algn="just" defTabSz="1279525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ko-KR" altLang="en-US" sz="1600" b="1" dirty="0" smtClean="0"/>
              <a:t>학</a:t>
            </a:r>
            <a:r>
              <a:rPr lang="en-US" altLang="ko-KR" sz="1600" b="1" dirty="0" smtClean="0">
                <a:latin typeface="굴림"/>
                <a:ea typeface="굴림"/>
              </a:rPr>
              <a:t>·</a:t>
            </a:r>
            <a:r>
              <a:rPr lang="ko-KR" altLang="en-US" sz="1600" b="1" dirty="0" smtClean="0"/>
              <a:t>협회와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연계한 연구자 교육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인적자원 공유 및 기술∙정책 자문 실시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5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교육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국가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관련 연구자윤리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연구비 집행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․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관리 등</a:t>
            </a:r>
          </a:p>
          <a:p>
            <a:pPr indent="-174625" algn="just" defTabSz="1279525">
              <a:lnSpc>
                <a:spcPct val="15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인적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학술자원 공유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학회소속 연구인력 및 학술정보 공유 및 활용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ct val="15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자문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건설교통기술 관련 기술 및 정책적 자문</a:t>
            </a:r>
          </a:p>
        </p:txBody>
      </p:sp>
      <p:cxnSp>
        <p:nvCxnSpPr>
          <p:cNvPr id="25" name="직선 연결선 24"/>
          <p:cNvCxnSpPr/>
          <p:nvPr/>
        </p:nvCxnSpPr>
        <p:spPr bwMode="auto">
          <a:xfrm>
            <a:off x="1822443" y="2912396"/>
            <a:ext cx="7020000" cy="1588"/>
          </a:xfrm>
          <a:prstGeom prst="line">
            <a:avLst/>
          </a:prstGeom>
          <a:noFill/>
          <a:ln w="28575" cap="flat" cmpd="sng" algn="ctr">
            <a:solidFill>
              <a:schemeClr val="accent4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26" name="직사각형 25"/>
          <p:cNvSpPr/>
          <p:nvPr/>
        </p:nvSpPr>
        <p:spPr bwMode="auto">
          <a:xfrm>
            <a:off x="357158" y="5316483"/>
            <a:ext cx="1785950" cy="50006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 wrap="none" anchor="ctr"/>
          <a:lstStyle/>
          <a:p>
            <a:pPr indent="-174625" algn="ctr" defTabSz="127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울릉도M" pitchFamily="18" charset="-127"/>
                <a:ea typeface="HY울릉도M" pitchFamily="18" charset="-127"/>
              </a:rPr>
              <a:t>공공기술협의체</a:t>
            </a:r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7" name="직사각형 26"/>
          <p:cNvSpPr/>
          <p:nvPr/>
        </p:nvSpPr>
        <p:spPr bwMode="auto">
          <a:xfrm>
            <a:off x="361920" y="5816550"/>
            <a:ext cx="8524230" cy="919407"/>
          </a:xfrm>
          <a:prstGeom prst="rect">
            <a:avLst/>
          </a:prstGeom>
          <a:noFill/>
          <a:ln w="9525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none" anchor="t"/>
          <a:lstStyle/>
          <a:p>
            <a:pPr indent="-174625" algn="just" defTabSz="1279525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  <a:defRPr/>
            </a:pP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주요 임무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기술개발 성과의 활용 및 촉진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성과 및 연구 인프라 공유 등에 관한 사항 협의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lvl="0" indent="-174625" algn="just" defTabSz="1279525">
              <a:lnSpc>
                <a:spcPct val="150000"/>
              </a:lnSpc>
              <a:buClr>
                <a:srgbClr val="C0504D">
                  <a:lumMod val="75000"/>
                </a:srgbClr>
              </a:buClr>
              <a:buFont typeface="Wingdings" pitchFamily="2" charset="2"/>
              <a:buChar char="§"/>
              <a:defRPr/>
            </a:pP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구성</a:t>
            </a:r>
            <a:r>
              <a:rPr lang="en-US" altLang="ko-KR" sz="1600" b="1" dirty="0" smtClean="0">
                <a:solidFill>
                  <a:srgbClr val="3149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국토해양연구개발사업과 관련된 관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산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학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연으로 구성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indent="-174625" algn="just" defTabSz="1279525">
              <a:lnSpc>
                <a:spcPts val="21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endParaRPr lang="ko-KR" altLang="en-US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제목 2"/>
          <p:cNvSpPr txBox="1">
            <a:spLocks/>
          </p:cNvSpPr>
          <p:nvPr/>
        </p:nvSpPr>
        <p:spPr>
          <a:xfrm>
            <a:off x="214282" y="142852"/>
            <a:ext cx="835824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4. </a:t>
            </a:r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rPr>
              <a:t>연구개발 성과활용 및 확산체계 구축</a:t>
            </a:r>
          </a:p>
        </p:txBody>
      </p:sp>
      <p:sp>
        <p:nvSpPr>
          <p:cNvPr id="14" name="모서리가 둥근 직사각형 13"/>
          <p:cNvSpPr/>
          <p:nvPr/>
        </p:nvSpPr>
        <p:spPr>
          <a:xfrm>
            <a:off x="509558" y="924631"/>
            <a:ext cx="3562376" cy="505196"/>
          </a:xfrm>
          <a:prstGeom prst="roundRect">
            <a:avLst>
              <a:gd name="adj" fmla="val 50000"/>
            </a:avLst>
          </a:prstGeom>
          <a:solidFill>
            <a:srgbClr val="DBF5F9">
              <a:lumMod val="50000"/>
            </a:srgbClr>
          </a:solidFill>
          <a:ln w="25400" cap="flat" cmpd="sng" algn="ctr">
            <a:solidFill>
              <a:srgbClr val="0757B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rible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4.3 </a:t>
            </a:r>
            <a:r>
              <a:rPr lang="ko-KR" altLang="en-US" sz="2000" kern="0" dirty="0" smtClean="0">
                <a:solidFill>
                  <a:sysClr val="window" lastClr="FFFFFF">
                    <a:lumMod val="9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유관기관 협력체계 구축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돋움체" pitchFamily="49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500307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72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감사합니다</a:t>
            </a:r>
            <a:r>
              <a:rPr lang="en-US" altLang="ko-KR" sz="72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ko-KR" altLang="en-US" sz="72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/>
      <a:bodyPr wrap="none" fromWordArt="1">
        <a:prstTxWarp prst="textPlain">
          <a:avLst>
            <a:gd name="adj" fmla="val 50000"/>
          </a:avLst>
        </a:prstTxWarp>
      </a:bodyPr>
      <a:lstStyle>
        <a:defPPr algn="ctr">
          <a:defRPr sz="3600" b="1" cap="all" dirty="0" smtClean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solidFill>
              <a:schemeClr val="tx2">
                <a:lumMod val="75000"/>
              </a:schemeClr>
            </a:solidFill>
            <a:effectLst>
              <a:reflection blurRad="12700" stA="28000" endPos="45000" dist="1000" dir="5400000" sy="-100000" algn="bl" rotWithShape="0"/>
            </a:effectLst>
            <a:latin typeface="+mj-ea"/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 name="Template">
  <a:themeElements>
    <a:clrScheme name="Template 1">
      <a:dk1>
        <a:srgbClr val="004785"/>
      </a:dk1>
      <a:lt1>
        <a:srgbClr val="FFFFFF"/>
      </a:lt1>
      <a:dk2>
        <a:srgbClr val="004785"/>
      </a:dk2>
      <a:lt2>
        <a:srgbClr val="808080"/>
      </a:lt2>
      <a:accent1>
        <a:srgbClr val="3E7898"/>
      </a:accent1>
      <a:accent2>
        <a:srgbClr val="C0D8E6"/>
      </a:accent2>
      <a:accent3>
        <a:srgbClr val="FFFFFF"/>
      </a:accent3>
      <a:accent4>
        <a:srgbClr val="003B71"/>
      </a:accent4>
      <a:accent5>
        <a:srgbClr val="AFBECA"/>
      </a:accent5>
      <a:accent6>
        <a:srgbClr val="AEC4D0"/>
      </a:accent6>
      <a:hlink>
        <a:srgbClr val="6EA5C4"/>
      </a:hlink>
      <a:folHlink>
        <a:srgbClr val="C0C0C0"/>
      </a:folHlink>
    </a:clrScheme>
    <a:fontScheme name="Template">
      <a:majorFont>
        <a:latin typeface="Arial"/>
        <a:ea typeface="HY견고딕"/>
        <a:cs typeface=""/>
      </a:majorFont>
      <a:minorFont>
        <a:latin typeface="Arial"/>
        <a:ea typeface="HY견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HY견고딕" pitchFamily="18" charset="-127"/>
          </a:defRPr>
        </a:defPPr>
      </a:lstStyle>
    </a:spDef>
    <a:lnDef>
      <a:spPr bwMode="auto">
        <a:noFill/>
        <a:ln w="9525" algn="ctr">
          <a:solidFill>
            <a:schemeClr val="bg2"/>
          </a:solidFill>
          <a:round/>
          <a:headEnd/>
          <a:tailEnd/>
        </a:ln>
        <a:effectLst/>
      </a:spPr>
      <a:bodyPr/>
      <a:lstStyle/>
    </a:lnDef>
  </a:objectDefaults>
  <a:extraClrSchemeLst>
    <a:extraClrScheme>
      <a:clrScheme name="Template 1">
        <a:dk1>
          <a:srgbClr val="004785"/>
        </a:dk1>
        <a:lt1>
          <a:srgbClr val="FFFFFF"/>
        </a:lt1>
        <a:dk2>
          <a:srgbClr val="004785"/>
        </a:dk2>
        <a:lt2>
          <a:srgbClr val="808080"/>
        </a:lt2>
        <a:accent1>
          <a:srgbClr val="3E7898"/>
        </a:accent1>
        <a:accent2>
          <a:srgbClr val="C0D8E6"/>
        </a:accent2>
        <a:accent3>
          <a:srgbClr val="FFFFFF"/>
        </a:accent3>
        <a:accent4>
          <a:srgbClr val="003B71"/>
        </a:accent4>
        <a:accent5>
          <a:srgbClr val="AFBECA"/>
        </a:accent5>
        <a:accent6>
          <a:srgbClr val="AEC4D0"/>
        </a:accent6>
        <a:hlink>
          <a:srgbClr val="6EA5C4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3846</TotalTime>
  <Words>3080</Words>
  <Application>Microsoft Office PowerPoint</Application>
  <PresentationFormat>화면 슬라이드 쇼(4:3)</PresentationFormat>
  <Paragraphs>700</Paragraphs>
  <Slides>33</Slides>
  <Notes>6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33</vt:i4>
      </vt:variant>
    </vt:vector>
  </HeadingPairs>
  <TitlesOfParts>
    <vt:vector size="35" baseType="lpstr">
      <vt:lpstr>Office 테마</vt:lpstr>
      <vt:lpstr>Template</vt:lpstr>
      <vt:lpstr>슬라이드 1</vt:lpstr>
      <vt:lpstr>슬라이드 2</vt:lpstr>
      <vt:lpstr>슬라이드 3</vt:lpstr>
      <vt:lpstr>1. 국토해양 미래 시나리오</vt:lpstr>
      <vt:lpstr>1. 국토해양 미래 시나리오 – Green Innovation</vt:lpstr>
      <vt:lpstr>슬라이드 6</vt:lpstr>
      <vt:lpstr>슬라이드 7</vt:lpstr>
      <vt:lpstr>슬라이드 8</vt:lpstr>
      <vt:lpstr>슬라이드 9</vt:lpstr>
      <vt:lpstr>슬라이드 10</vt:lpstr>
      <vt:lpstr>4. R&amp;D 사업체계 변경(기존 23개 → 변경 19개)</vt:lpstr>
      <vt:lpstr>5. 미래핵심기술(Green-up 30)</vt:lpstr>
      <vt:lpstr>슬라이드 13</vt:lpstr>
      <vt:lpstr>슬라이드 14</vt:lpstr>
      <vt:lpstr>1. 건설교통 R&amp;D 제도정책 기반 강화</vt:lpstr>
      <vt:lpstr>1. 건설교통 R&amp;D 제도정책 기반 강화</vt:lpstr>
      <vt:lpstr>1. 건설교통 R&amp;D 제도정책 기반 강화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SEC</cp:lastModifiedBy>
  <cp:revision>383</cp:revision>
  <dcterms:created xsi:type="dcterms:W3CDTF">2011-01-06T09:38:23Z</dcterms:created>
  <dcterms:modified xsi:type="dcterms:W3CDTF">2011-02-09T06:10:22Z</dcterms:modified>
</cp:coreProperties>
</file>