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 varScale="1">
        <p:scale>
          <a:sx n="158" d="100"/>
          <a:sy n="158" d="100"/>
        </p:scale>
        <p:origin x="34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699BD-F934-49FE-90D7-295B8ECF3310}" type="datetimeFigureOut">
              <a:rPr lang="ko-KR" altLang="en-US" smtClean="0"/>
              <a:t>2022-02-12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D47D-FA77-4FAD-B9B4-143771C870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6495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699BD-F934-49FE-90D7-295B8ECF3310}" type="datetimeFigureOut">
              <a:rPr lang="ko-KR" altLang="en-US" smtClean="0"/>
              <a:t>2022-02-12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D47D-FA77-4FAD-B9B4-143771C870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117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699BD-F934-49FE-90D7-295B8ECF3310}" type="datetimeFigureOut">
              <a:rPr lang="ko-KR" altLang="en-US" smtClean="0"/>
              <a:t>2022-02-12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D47D-FA77-4FAD-B9B4-143771C870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1916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699BD-F934-49FE-90D7-295B8ECF3310}" type="datetimeFigureOut">
              <a:rPr lang="ko-KR" altLang="en-US" smtClean="0"/>
              <a:t>2022-02-12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D47D-FA77-4FAD-B9B4-143771C870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1440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699BD-F934-49FE-90D7-295B8ECF3310}" type="datetimeFigureOut">
              <a:rPr lang="ko-KR" altLang="en-US" smtClean="0"/>
              <a:t>2022-02-12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D47D-FA77-4FAD-B9B4-143771C870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8843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699BD-F934-49FE-90D7-295B8ECF3310}" type="datetimeFigureOut">
              <a:rPr lang="ko-KR" altLang="en-US" smtClean="0"/>
              <a:t>2022-02-12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D47D-FA77-4FAD-B9B4-143771C870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473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699BD-F934-49FE-90D7-295B8ECF3310}" type="datetimeFigureOut">
              <a:rPr lang="ko-KR" altLang="en-US" smtClean="0"/>
              <a:t>2022-02-12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D47D-FA77-4FAD-B9B4-143771C870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583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699BD-F934-49FE-90D7-295B8ECF3310}" type="datetimeFigureOut">
              <a:rPr lang="ko-KR" altLang="en-US" smtClean="0"/>
              <a:t>2022-02-12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D47D-FA77-4FAD-B9B4-143771C870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3146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699BD-F934-49FE-90D7-295B8ECF3310}" type="datetimeFigureOut">
              <a:rPr lang="ko-KR" altLang="en-US" smtClean="0"/>
              <a:t>2022-02-12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D47D-FA77-4FAD-B9B4-143771C870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7516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699BD-F934-49FE-90D7-295B8ECF3310}" type="datetimeFigureOut">
              <a:rPr lang="ko-KR" altLang="en-US" smtClean="0"/>
              <a:t>2022-02-12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D47D-FA77-4FAD-B9B4-143771C870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2926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699BD-F934-49FE-90D7-295B8ECF3310}" type="datetimeFigureOut">
              <a:rPr lang="ko-KR" altLang="en-US" smtClean="0"/>
              <a:t>2022-02-12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3D47D-FA77-4FAD-B9B4-143771C870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0379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699BD-F934-49FE-90D7-295B8ECF3310}" type="datetimeFigureOut">
              <a:rPr lang="ko-KR" altLang="en-US" smtClean="0"/>
              <a:t>2022-02-12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73D47D-FA77-4FAD-B9B4-143771C870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5357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012990" y="935469"/>
            <a:ext cx="1804577" cy="216185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정부지원금</a:t>
            </a:r>
            <a:endParaRPr lang="en-US" altLang="ko-KR" dirty="0" smtClean="0"/>
          </a:p>
          <a:p>
            <a:pPr algn="ctr"/>
            <a:endParaRPr lang="en-US" altLang="ko-KR" dirty="0"/>
          </a:p>
          <a:p>
            <a:pPr algn="ctr"/>
            <a:endParaRPr lang="en-US" altLang="ko-KR" dirty="0" smtClean="0"/>
          </a:p>
          <a:p>
            <a:pPr algn="ctr"/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4817567" y="935469"/>
            <a:ext cx="1804577" cy="21618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/>
              <a:t>기관부담금</a:t>
            </a:r>
            <a:endParaRPr lang="en-US" altLang="ko-KR" dirty="0" smtClean="0"/>
          </a:p>
          <a:p>
            <a:pPr algn="ctr"/>
            <a:r>
              <a:rPr lang="en-US" altLang="ko-KR" dirty="0" smtClean="0"/>
              <a:t>[</a:t>
            </a:r>
            <a:r>
              <a:rPr lang="ko-KR" altLang="en-US" dirty="0" err="1" smtClean="0"/>
              <a:t>현물부담</a:t>
            </a:r>
            <a:r>
              <a:rPr lang="en-US" altLang="ko-KR" dirty="0" smtClean="0"/>
              <a:t>]</a:t>
            </a:r>
          </a:p>
          <a:p>
            <a:pPr algn="ctr"/>
            <a:endParaRPr lang="en-US" altLang="ko-KR" dirty="0" smtClean="0"/>
          </a:p>
          <a:p>
            <a:pPr algn="ctr"/>
            <a:endParaRPr lang="en-US" altLang="ko-KR" dirty="0" smtClean="0"/>
          </a:p>
          <a:p>
            <a:pPr algn="ctr"/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3620193" y="547547"/>
            <a:ext cx="70724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ko-KR" sz="2000" b="1" cap="none" spc="0" dirty="0" smtClean="0">
                <a:ln/>
                <a:solidFill>
                  <a:schemeClr val="accent4"/>
                </a:solidFill>
                <a:effectLst/>
              </a:rPr>
              <a:t>50%</a:t>
            </a:r>
            <a:endParaRPr lang="en-US" altLang="ko-KR" sz="20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455048" y="547547"/>
            <a:ext cx="70724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altLang="ko-KR" sz="2000" b="1" cap="none" spc="0" dirty="0" smtClean="0">
                <a:ln/>
                <a:solidFill>
                  <a:schemeClr val="accent4"/>
                </a:solidFill>
                <a:effectLst/>
              </a:rPr>
              <a:t>50%</a:t>
            </a:r>
            <a:endParaRPr lang="en-US" altLang="ko-KR" sz="20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817567" y="2472690"/>
            <a:ext cx="1804577" cy="62463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[</a:t>
            </a:r>
            <a:r>
              <a:rPr lang="ko-KR" altLang="en-US" dirty="0" err="1" smtClean="0"/>
              <a:t>현금부담</a:t>
            </a:r>
            <a:r>
              <a:rPr lang="en-US" altLang="ko-KR" dirty="0" smtClean="0"/>
              <a:t>]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6758650" y="2578288"/>
            <a:ext cx="70724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15%</a:t>
            </a:r>
            <a:endParaRPr lang="en-US" altLang="ko-K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747936" y="1510119"/>
            <a:ext cx="70724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85%</a:t>
            </a:r>
            <a:endParaRPr lang="en-US" altLang="ko-K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121847" y="2198318"/>
            <a:ext cx="1332239" cy="484451"/>
          </a:xfrm>
          <a:prstGeom prst="roundRect">
            <a:avLst/>
          </a:prstGeom>
          <a:solidFill>
            <a:schemeClr val="accent6">
              <a:alpha val="8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간접비</a:t>
            </a:r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4151447" y="3308917"/>
            <a:ext cx="70724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10%</a:t>
            </a:r>
            <a:endParaRPr lang="en-US" altLang="ko-K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cxnSp>
        <p:nvCxnSpPr>
          <p:cNvPr id="14" name="직선 화살표 연결선 13"/>
          <p:cNvCxnSpPr/>
          <p:nvPr/>
        </p:nvCxnSpPr>
        <p:spPr>
          <a:xfrm>
            <a:off x="4327438" y="2582600"/>
            <a:ext cx="30883" cy="70855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707301" y="3381441"/>
            <a:ext cx="19055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200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흡수 불가</a:t>
            </a:r>
            <a:r>
              <a:rPr lang="en-US" altLang="ko-KR" sz="1200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1200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정산해야 함</a:t>
            </a:r>
            <a:r>
              <a:rPr lang="en-US" altLang="ko-KR" sz="1200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200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060236" y="4143441"/>
            <a:ext cx="19055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※ </a:t>
            </a:r>
            <a:r>
              <a:rPr lang="ko-KR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예시</a:t>
            </a:r>
            <a:endParaRPr lang="ko-KR" alt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사다리꼴 1"/>
          <p:cNvSpPr/>
          <p:nvPr/>
        </p:nvSpPr>
        <p:spPr>
          <a:xfrm rot="5400000">
            <a:off x="6004299" y="1652297"/>
            <a:ext cx="1525034" cy="115755"/>
          </a:xfrm>
          <a:prstGeom prst="trapezoid">
            <a:avLst>
              <a:gd name="adj" fmla="val 5866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사다리꼴 15"/>
          <p:cNvSpPr/>
          <p:nvPr/>
        </p:nvSpPr>
        <p:spPr>
          <a:xfrm rot="5400000">
            <a:off x="6460372" y="2733009"/>
            <a:ext cx="612887" cy="115755"/>
          </a:xfrm>
          <a:prstGeom prst="trapezoid">
            <a:avLst>
              <a:gd name="adj" fmla="val 5866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833113"/>
              </p:ext>
            </p:extLst>
          </p:nvPr>
        </p:nvGraphicFramePr>
        <p:xfrm>
          <a:off x="1902917" y="4554085"/>
          <a:ext cx="5829300" cy="838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62025">
                  <a:extLst>
                    <a:ext uri="{9D8B030D-6E8A-4147-A177-3AD203B41FA5}">
                      <a16:colId xmlns:a16="http://schemas.microsoft.com/office/drawing/2014/main" val="2288040289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395315746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1447134454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1126988538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693909879"/>
                    </a:ext>
                  </a:extLst>
                </a:gridCol>
                <a:gridCol w="828675">
                  <a:extLst>
                    <a:ext uri="{9D8B030D-6E8A-4147-A177-3AD203B41FA5}">
                      <a16:colId xmlns:a16="http://schemas.microsoft.com/office/drawing/2014/main" val="945772961"/>
                    </a:ext>
                  </a:extLst>
                </a:gridCol>
              </a:tblGrid>
              <a:tr h="2095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구분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 직접비 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</a:rPr>
                        <a:t> 간접비 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 소계 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 연구비 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7160515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 정부지원금 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 현금 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           </a:t>
                      </a:r>
                      <a:r>
                        <a:rPr lang="en-US" altLang="ko-KR" sz="1100" u="none" strike="noStrike">
                          <a:effectLst/>
                        </a:rPr>
                        <a:t>44,910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</a:rPr>
                        <a:t>             </a:t>
                      </a:r>
                      <a:r>
                        <a:rPr lang="en-US" altLang="ko-KR" sz="1100" u="none" strike="noStrike" dirty="0">
                          <a:effectLst/>
                        </a:rPr>
                        <a:t>2,355 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           </a:t>
                      </a:r>
                      <a:r>
                        <a:rPr lang="en-US" altLang="ko-KR" sz="1100" u="none" strike="noStrike">
                          <a:effectLst/>
                        </a:rPr>
                        <a:t>47,265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     </a:t>
                      </a:r>
                      <a:r>
                        <a:rPr lang="en-US" altLang="ko-KR" sz="1100" u="none" strike="noStrike">
                          <a:effectLst/>
                        </a:rPr>
                        <a:t>100,001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67346661"/>
                  </a:ext>
                </a:extLst>
              </a:tr>
              <a:tr h="20955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 민간부담금 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 현물 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           </a:t>
                      </a:r>
                      <a:r>
                        <a:rPr lang="en-US" altLang="ko-KR" sz="1100" u="none" strike="noStrike">
                          <a:effectLst/>
                        </a:rPr>
                        <a:t>46,000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dirty="0">
                          <a:effectLst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           </a:t>
                      </a:r>
                      <a:r>
                        <a:rPr lang="en-US" altLang="ko-KR" sz="1100" u="none" strike="noStrike">
                          <a:effectLst/>
                        </a:rPr>
                        <a:t>52,737 </a:t>
                      </a:r>
                      <a:endParaRPr lang="en-US" altLang="ko-KR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09734"/>
                  </a:ext>
                </a:extLst>
              </a:tr>
              <a:tr h="2095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>
                          <a:effectLst/>
                        </a:rPr>
                        <a:t> 현금 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u="none" strike="noStrike" dirty="0">
                          <a:effectLst/>
                        </a:rPr>
                        <a:t>             </a:t>
                      </a:r>
                      <a:r>
                        <a:rPr lang="en-US" altLang="ko-KR" sz="1100" u="none" strike="noStrike" dirty="0">
                          <a:effectLst/>
                        </a:rPr>
                        <a:t>6,737 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22773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635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61</Words>
  <Application>Microsoft Office PowerPoint</Application>
  <PresentationFormat>와이드스크린</PresentationFormat>
  <Paragraphs>33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8</cp:revision>
  <dcterms:created xsi:type="dcterms:W3CDTF">2022-02-12T07:14:40Z</dcterms:created>
  <dcterms:modified xsi:type="dcterms:W3CDTF">2022-02-12T09:43:41Z</dcterms:modified>
</cp:coreProperties>
</file>