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5"/>
  </p:notesMasterIdLst>
  <p:handoutMasterIdLst>
    <p:handoutMasterId r:id="rId36"/>
  </p:handoutMasterIdLst>
  <p:sldIdLst>
    <p:sldId id="343" r:id="rId2"/>
    <p:sldId id="296" r:id="rId3"/>
    <p:sldId id="301" r:id="rId4"/>
    <p:sldId id="298" r:id="rId5"/>
    <p:sldId id="277" r:id="rId6"/>
    <p:sldId id="280" r:id="rId7"/>
    <p:sldId id="297" r:id="rId8"/>
    <p:sldId id="319" r:id="rId9"/>
    <p:sldId id="317" r:id="rId10"/>
    <p:sldId id="318" r:id="rId11"/>
    <p:sldId id="345" r:id="rId12"/>
    <p:sldId id="310" r:id="rId13"/>
    <p:sldId id="311" r:id="rId14"/>
    <p:sldId id="335" r:id="rId15"/>
    <p:sldId id="339" r:id="rId16"/>
    <p:sldId id="312" r:id="rId17"/>
    <p:sldId id="346" r:id="rId18"/>
    <p:sldId id="341" r:id="rId19"/>
    <p:sldId id="340" r:id="rId20"/>
    <p:sldId id="321" r:id="rId21"/>
    <p:sldId id="322" r:id="rId22"/>
    <p:sldId id="323" r:id="rId23"/>
    <p:sldId id="324" r:id="rId24"/>
    <p:sldId id="325" r:id="rId25"/>
    <p:sldId id="326" r:id="rId26"/>
    <p:sldId id="327" r:id="rId27"/>
    <p:sldId id="328" r:id="rId28"/>
    <p:sldId id="329" r:id="rId29"/>
    <p:sldId id="330" r:id="rId30"/>
    <p:sldId id="331" r:id="rId31"/>
    <p:sldId id="344" r:id="rId32"/>
    <p:sldId id="333" r:id="rId33"/>
    <p:sldId id="275" r:id="rId34"/>
  </p:sldIdLst>
  <p:sldSz cx="9144000" cy="6858000" type="screen4x3"/>
  <p:notesSz cx="7099300" cy="10234613"/>
  <p:defaultTextStyle>
    <a:defPPr>
      <a:defRPr lang="ko-KR"/>
    </a:defPPr>
    <a:lvl1pPr marL="0" algn="l" defTabSz="664079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332039" algn="l" defTabSz="664079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664079" algn="l" defTabSz="664079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996118" algn="l" defTabSz="664079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328156" algn="l" defTabSz="664079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1660196" algn="l" defTabSz="664079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1992235" algn="l" defTabSz="664079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2324274" algn="l" defTabSz="664079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2656313" algn="l" defTabSz="664079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A5106"/>
    <a:srgbClr val="7E0000"/>
    <a:srgbClr val="647D33"/>
    <a:srgbClr val="2A679A"/>
    <a:srgbClr val="538E36"/>
    <a:srgbClr val="CCFF33"/>
    <a:srgbClr val="0000FF"/>
    <a:srgbClr val="365B23"/>
    <a:srgbClr val="9A8800"/>
    <a:srgbClr val="C0A9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815" autoAdjust="0"/>
    <p:restoredTop sz="96556" autoAdjust="0"/>
  </p:normalViewPr>
  <p:slideViewPr>
    <p:cSldViewPr>
      <p:cViewPr>
        <p:scale>
          <a:sx n="100" d="100"/>
          <a:sy n="100" d="100"/>
        </p:scale>
        <p:origin x="-1338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3"/>
            <a:ext cx="3076860" cy="511648"/>
          </a:xfrm>
          <a:prstGeom prst="rect">
            <a:avLst/>
          </a:prstGeom>
        </p:spPr>
        <p:txBody>
          <a:bodyPr vert="horz" lIns="94630" tIns="47314" rIns="94630" bIns="47314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4020784" y="3"/>
            <a:ext cx="3076860" cy="511648"/>
          </a:xfrm>
          <a:prstGeom prst="rect">
            <a:avLst/>
          </a:prstGeom>
        </p:spPr>
        <p:txBody>
          <a:bodyPr vert="horz" lIns="94630" tIns="47314" rIns="94630" bIns="47314" rtlCol="0"/>
          <a:lstStyle>
            <a:lvl1pPr algn="r">
              <a:defRPr sz="1200"/>
            </a:lvl1pPr>
          </a:lstStyle>
          <a:p>
            <a:fld id="{ECD7F677-40CF-4560-B555-9871EF003F82}" type="datetimeFigureOut">
              <a:rPr lang="ko-KR" altLang="en-US" smtClean="0"/>
              <a:pPr/>
              <a:t>2014-10-17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721330"/>
            <a:ext cx="3076860" cy="511648"/>
          </a:xfrm>
          <a:prstGeom prst="rect">
            <a:avLst/>
          </a:prstGeom>
        </p:spPr>
        <p:txBody>
          <a:bodyPr vert="horz" lIns="94630" tIns="47314" rIns="94630" bIns="47314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4020784" y="9721330"/>
            <a:ext cx="3076860" cy="511648"/>
          </a:xfrm>
          <a:prstGeom prst="rect">
            <a:avLst/>
          </a:prstGeom>
        </p:spPr>
        <p:txBody>
          <a:bodyPr vert="horz" lIns="94630" tIns="47314" rIns="94630" bIns="47314" rtlCol="0" anchor="b"/>
          <a:lstStyle>
            <a:lvl1pPr algn="r">
              <a:defRPr sz="1200"/>
            </a:lvl1pPr>
          </a:lstStyle>
          <a:p>
            <a:fld id="{3B9ADFCD-AA2F-4790-912C-8DAF1381009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450049965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3"/>
            <a:ext cx="3076363" cy="511731"/>
          </a:xfrm>
          <a:prstGeom prst="rect">
            <a:avLst/>
          </a:prstGeom>
        </p:spPr>
        <p:txBody>
          <a:bodyPr vert="horz" lIns="99015" tIns="49507" rIns="99015" bIns="49507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1297" y="3"/>
            <a:ext cx="3076363" cy="511731"/>
          </a:xfrm>
          <a:prstGeom prst="rect">
            <a:avLst/>
          </a:prstGeom>
        </p:spPr>
        <p:txBody>
          <a:bodyPr vert="horz" lIns="99015" tIns="49507" rIns="99015" bIns="49507" rtlCol="0"/>
          <a:lstStyle>
            <a:lvl1pPr algn="r">
              <a:defRPr sz="1300"/>
            </a:lvl1pPr>
          </a:lstStyle>
          <a:p>
            <a:fld id="{1430FCAF-F7D5-4F7E-BDDF-62C3877CB6A1}" type="datetimeFigureOut">
              <a:rPr lang="ko-KR" altLang="en-US" smtClean="0"/>
              <a:pPr/>
              <a:t>2014-10-17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90600" y="768350"/>
            <a:ext cx="5118100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15" tIns="49507" rIns="99015" bIns="49507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09931" y="4861444"/>
            <a:ext cx="5679440" cy="4605576"/>
          </a:xfrm>
          <a:prstGeom prst="rect">
            <a:avLst/>
          </a:prstGeom>
        </p:spPr>
        <p:txBody>
          <a:bodyPr vert="horz" lIns="99015" tIns="49507" rIns="99015" bIns="49507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3" y="9721109"/>
            <a:ext cx="3076363" cy="511731"/>
          </a:xfrm>
          <a:prstGeom prst="rect">
            <a:avLst/>
          </a:prstGeom>
        </p:spPr>
        <p:txBody>
          <a:bodyPr vert="horz" lIns="99015" tIns="49507" rIns="99015" bIns="49507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1297" y="9721109"/>
            <a:ext cx="3076363" cy="511731"/>
          </a:xfrm>
          <a:prstGeom prst="rect">
            <a:avLst/>
          </a:prstGeom>
        </p:spPr>
        <p:txBody>
          <a:bodyPr vert="horz" lIns="99015" tIns="49507" rIns="99015" bIns="49507" rtlCol="0" anchor="b"/>
          <a:lstStyle>
            <a:lvl1pPr algn="r">
              <a:defRPr sz="1300"/>
            </a:lvl1pPr>
          </a:lstStyle>
          <a:p>
            <a:fld id="{85271986-3576-44D2-B2A9-3D52C9A696F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35769884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779252" rtl="0" eaLnBrk="1" latinLnBrk="1" hangingPunct="1"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389626" algn="l" defTabSz="779252" rtl="0" eaLnBrk="1" latinLnBrk="1" hangingPunct="1"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779252" algn="l" defTabSz="779252" rtl="0" eaLnBrk="1" latinLnBrk="1" hangingPunct="1"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168878" algn="l" defTabSz="779252" rtl="0" eaLnBrk="1" latinLnBrk="1" hangingPunct="1"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558503" algn="l" defTabSz="779252" rtl="0" eaLnBrk="1" latinLnBrk="1" hangingPunct="1"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948129" algn="l" defTabSz="779252" rtl="0" eaLnBrk="1" latinLnBrk="1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337755" algn="l" defTabSz="779252" rtl="0" eaLnBrk="1" latinLnBrk="1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727381" algn="l" defTabSz="779252" rtl="0" eaLnBrk="1" latinLnBrk="1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3117007" algn="l" defTabSz="779252" rtl="0" eaLnBrk="1" latinLnBrk="1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30"/>
            <a:ext cx="7772400" cy="1470025"/>
          </a:xfrm>
          <a:prstGeom prst="rect">
            <a:avLst/>
          </a:prstGeom>
        </p:spPr>
        <p:txBody>
          <a:bodyPr lIns="66408" tIns="33204" rIns="66408" bIns="33204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lIns="66408" tIns="33204" rIns="66408" bIns="33204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32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640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961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281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6601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9922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3242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6563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5"/>
            <a:ext cx="2133600" cy="365125"/>
          </a:xfrm>
          <a:prstGeom prst="rect">
            <a:avLst/>
          </a:prstGeom>
        </p:spPr>
        <p:txBody>
          <a:bodyPr lIns="66408" tIns="33204" rIns="66408" bIns="33204"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5"/>
            <a:ext cx="2895600" cy="365125"/>
          </a:xfrm>
          <a:prstGeom prst="rect">
            <a:avLst/>
          </a:prstGeom>
        </p:spPr>
        <p:txBody>
          <a:bodyPr lIns="66408" tIns="33204" rIns="66408" bIns="33204"/>
          <a:lstStyle/>
          <a:p>
            <a:endParaRPr lang="ko-KR" altLang="en-US"/>
          </a:p>
        </p:txBody>
      </p:sp>
      <p:sp>
        <p:nvSpPr>
          <p:cNvPr id="7" name="슬라이드 번호 개체 틀 3"/>
          <p:cNvSpPr>
            <a:spLocks noGrp="1"/>
          </p:cNvSpPr>
          <p:nvPr>
            <p:ph type="sldNum" sz="quarter" idx="4"/>
          </p:nvPr>
        </p:nvSpPr>
        <p:spPr>
          <a:xfrm>
            <a:off x="6902896" y="6381328"/>
            <a:ext cx="2133600" cy="365125"/>
          </a:xfrm>
          <a:prstGeom prst="rect">
            <a:avLst/>
          </a:prstGeom>
        </p:spPr>
        <p:txBody>
          <a:bodyPr lIns="66408" tIns="33204" rIns="66408" bIns="33204" anchor="b"/>
          <a:lstStyle>
            <a:lvl1pPr algn="r">
              <a:defRPr>
                <a:solidFill>
                  <a:schemeClr val="tx2"/>
                </a:solidFill>
                <a:latin typeface="+mn-ea"/>
                <a:ea typeface="+mn-ea"/>
              </a:defRPr>
            </a:lvl1pPr>
          </a:lstStyle>
          <a:p>
            <a:r>
              <a:rPr lang="en-US" altLang="ko-KR" smtClean="0"/>
              <a:t>- </a:t>
            </a:r>
            <a:fld id="{A0053B0F-20B3-4C61-8403-8714020280B1}" type="slidenum">
              <a:rPr lang="ko-KR" altLang="en-US" smtClean="0"/>
              <a:pPr/>
              <a:t>‹#›</a:t>
            </a:fld>
            <a:r>
              <a:rPr lang="ko-KR" altLang="en-US" smtClean="0"/>
              <a:t> </a:t>
            </a:r>
            <a:r>
              <a:rPr lang="en-US" altLang="ko-KR" smtClean="0"/>
              <a:t>-</a:t>
            </a:r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16819014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lIns="66408" tIns="33204" rIns="66408" bIns="33204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4525963"/>
          </a:xfrm>
          <a:prstGeom prst="rect">
            <a:avLst/>
          </a:prstGeom>
        </p:spPr>
        <p:txBody>
          <a:bodyPr lIns="66408" tIns="33204" rIns="66408" bIns="33204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5"/>
            <a:ext cx="2133600" cy="365125"/>
          </a:xfrm>
          <a:prstGeom prst="rect">
            <a:avLst/>
          </a:prstGeom>
        </p:spPr>
        <p:txBody>
          <a:bodyPr lIns="66408" tIns="33204" rIns="66408" bIns="33204"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5"/>
            <a:ext cx="2895600" cy="365125"/>
          </a:xfrm>
          <a:prstGeom prst="rect">
            <a:avLst/>
          </a:prstGeom>
        </p:spPr>
        <p:txBody>
          <a:bodyPr lIns="66408" tIns="33204" rIns="66408" bIns="33204"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5"/>
            <a:ext cx="2133600" cy="365125"/>
          </a:xfrm>
          <a:prstGeom prst="rect">
            <a:avLst/>
          </a:prstGeom>
        </p:spPr>
        <p:txBody>
          <a:bodyPr lIns="66408" tIns="33204" rIns="66408" bIns="33204"/>
          <a:lstStyle/>
          <a:p>
            <a:pPr algn="r"/>
            <a:fld id="{A0053B0F-20B3-4C61-8403-8714020280B1}" type="slidenum">
              <a:rPr lang="ko-KR" altLang="en-US" smtClean="0"/>
              <a:pPr algn="r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2742227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  <a:prstGeom prst="rect">
            <a:avLst/>
          </a:prstGeom>
        </p:spPr>
        <p:txBody>
          <a:bodyPr lIns="66408" tIns="33204" rIns="66408" bIns="33204" anchor="t"/>
          <a:lstStyle>
            <a:lvl1pPr algn="l">
              <a:defRPr sz="29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lIns="66408" tIns="33204" rIns="66408" bIns="33204" anchor="b"/>
          <a:lstStyle>
            <a:lvl1pPr marL="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1pPr>
            <a:lvl2pPr marL="33203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2pPr>
            <a:lvl3pPr marL="66407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996118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4pPr>
            <a:lvl5pPr marL="1328156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5pPr>
            <a:lvl6pPr marL="1660196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6pPr>
            <a:lvl7pPr marL="1992235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7pPr>
            <a:lvl8pPr marL="2324274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8pPr>
            <a:lvl9pPr marL="2656313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5"/>
            <a:ext cx="2133600" cy="365125"/>
          </a:xfrm>
          <a:prstGeom prst="rect">
            <a:avLst/>
          </a:prstGeom>
        </p:spPr>
        <p:txBody>
          <a:bodyPr lIns="66408" tIns="33204" rIns="66408" bIns="33204"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5"/>
            <a:ext cx="2895600" cy="365125"/>
          </a:xfrm>
          <a:prstGeom prst="rect">
            <a:avLst/>
          </a:prstGeom>
        </p:spPr>
        <p:txBody>
          <a:bodyPr lIns="66408" tIns="33204" rIns="66408" bIns="33204"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5"/>
            <a:ext cx="2133600" cy="365125"/>
          </a:xfrm>
          <a:prstGeom prst="rect">
            <a:avLst/>
          </a:prstGeom>
        </p:spPr>
        <p:txBody>
          <a:bodyPr lIns="66408" tIns="33204" rIns="66408" bIns="33204"/>
          <a:lstStyle/>
          <a:p>
            <a:fld id="{A0053B0F-20B3-4C61-8403-8714020280B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379218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lIns="66408" tIns="33204" rIns="66408" bIns="33204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3"/>
            <a:ext cx="4038600" cy="4525963"/>
          </a:xfrm>
          <a:prstGeom prst="rect">
            <a:avLst/>
          </a:prstGeom>
        </p:spPr>
        <p:txBody>
          <a:bodyPr lIns="66408" tIns="33204" rIns="66408" bIns="33204"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3"/>
            <a:ext cx="4038600" cy="4525963"/>
          </a:xfrm>
          <a:prstGeom prst="rect">
            <a:avLst/>
          </a:prstGeom>
        </p:spPr>
        <p:txBody>
          <a:bodyPr lIns="66408" tIns="33204" rIns="66408" bIns="33204"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55"/>
            <a:ext cx="2133600" cy="365125"/>
          </a:xfrm>
          <a:prstGeom prst="rect">
            <a:avLst/>
          </a:prstGeom>
        </p:spPr>
        <p:txBody>
          <a:bodyPr lIns="66408" tIns="33204" rIns="66408" bIns="33204"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55"/>
            <a:ext cx="2895600" cy="365125"/>
          </a:xfrm>
          <a:prstGeom prst="rect">
            <a:avLst/>
          </a:prstGeom>
        </p:spPr>
        <p:txBody>
          <a:bodyPr lIns="66408" tIns="33204" rIns="66408" bIns="33204"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55"/>
            <a:ext cx="2133600" cy="365125"/>
          </a:xfrm>
          <a:prstGeom prst="rect">
            <a:avLst/>
          </a:prstGeom>
        </p:spPr>
        <p:txBody>
          <a:bodyPr lIns="66408" tIns="33204" rIns="66408" bIns="33204"/>
          <a:lstStyle/>
          <a:p>
            <a:fld id="{A0053B0F-20B3-4C61-8403-8714020280B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401213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lIns="66408" tIns="33204" rIns="66408" bIns="33204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5"/>
            <a:ext cx="4040188" cy="639763"/>
          </a:xfrm>
          <a:prstGeom prst="rect">
            <a:avLst/>
          </a:prstGeom>
        </p:spPr>
        <p:txBody>
          <a:bodyPr lIns="66408" tIns="33204" rIns="66408" bIns="33204" anchor="b"/>
          <a:lstStyle>
            <a:lvl1pPr marL="0" indent="0">
              <a:buNone/>
              <a:defRPr sz="1700" b="1"/>
            </a:lvl1pPr>
            <a:lvl2pPr marL="332039" indent="0">
              <a:buNone/>
              <a:defRPr sz="1400" b="1"/>
            </a:lvl2pPr>
            <a:lvl3pPr marL="664079" indent="0">
              <a:buNone/>
              <a:defRPr sz="1300" b="1"/>
            </a:lvl3pPr>
            <a:lvl4pPr marL="996118" indent="0">
              <a:buNone/>
              <a:defRPr sz="1200" b="1"/>
            </a:lvl4pPr>
            <a:lvl5pPr marL="1328156" indent="0">
              <a:buNone/>
              <a:defRPr sz="1200" b="1"/>
            </a:lvl5pPr>
            <a:lvl6pPr marL="1660196" indent="0">
              <a:buNone/>
              <a:defRPr sz="1200" b="1"/>
            </a:lvl6pPr>
            <a:lvl7pPr marL="1992235" indent="0">
              <a:buNone/>
              <a:defRPr sz="1200" b="1"/>
            </a:lvl7pPr>
            <a:lvl8pPr marL="2324274" indent="0">
              <a:buNone/>
              <a:defRPr sz="1200" b="1"/>
            </a:lvl8pPr>
            <a:lvl9pPr marL="2656313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 lIns="66408" tIns="33204" rIns="66408" bIns="33204"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30" y="1535115"/>
            <a:ext cx="4041775" cy="639763"/>
          </a:xfrm>
          <a:prstGeom prst="rect">
            <a:avLst/>
          </a:prstGeom>
        </p:spPr>
        <p:txBody>
          <a:bodyPr lIns="66408" tIns="33204" rIns="66408" bIns="33204" anchor="b"/>
          <a:lstStyle>
            <a:lvl1pPr marL="0" indent="0">
              <a:buNone/>
              <a:defRPr sz="1700" b="1"/>
            </a:lvl1pPr>
            <a:lvl2pPr marL="332039" indent="0">
              <a:buNone/>
              <a:defRPr sz="1400" b="1"/>
            </a:lvl2pPr>
            <a:lvl3pPr marL="664079" indent="0">
              <a:buNone/>
              <a:defRPr sz="1300" b="1"/>
            </a:lvl3pPr>
            <a:lvl4pPr marL="996118" indent="0">
              <a:buNone/>
              <a:defRPr sz="1200" b="1"/>
            </a:lvl4pPr>
            <a:lvl5pPr marL="1328156" indent="0">
              <a:buNone/>
              <a:defRPr sz="1200" b="1"/>
            </a:lvl5pPr>
            <a:lvl6pPr marL="1660196" indent="0">
              <a:buNone/>
              <a:defRPr sz="1200" b="1"/>
            </a:lvl6pPr>
            <a:lvl7pPr marL="1992235" indent="0">
              <a:buNone/>
              <a:defRPr sz="1200" b="1"/>
            </a:lvl7pPr>
            <a:lvl8pPr marL="2324274" indent="0">
              <a:buNone/>
              <a:defRPr sz="1200" b="1"/>
            </a:lvl8pPr>
            <a:lvl9pPr marL="2656313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30" y="2174875"/>
            <a:ext cx="4041775" cy="3951288"/>
          </a:xfrm>
          <a:prstGeom prst="rect">
            <a:avLst/>
          </a:prstGeom>
        </p:spPr>
        <p:txBody>
          <a:bodyPr lIns="66408" tIns="33204" rIns="66408" bIns="33204"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>
          <a:xfrm>
            <a:off x="457200" y="6356355"/>
            <a:ext cx="2133600" cy="365125"/>
          </a:xfrm>
          <a:prstGeom prst="rect">
            <a:avLst/>
          </a:prstGeom>
        </p:spPr>
        <p:txBody>
          <a:bodyPr lIns="66408" tIns="33204" rIns="66408" bIns="33204"/>
          <a:lstStyle/>
          <a:p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3124200" y="6356355"/>
            <a:ext cx="2895600" cy="365125"/>
          </a:xfrm>
          <a:prstGeom prst="rect">
            <a:avLst/>
          </a:prstGeom>
        </p:spPr>
        <p:txBody>
          <a:bodyPr lIns="66408" tIns="33204" rIns="66408" bIns="33204"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553200" y="6356355"/>
            <a:ext cx="2133600" cy="365125"/>
          </a:xfrm>
          <a:prstGeom prst="rect">
            <a:avLst/>
          </a:prstGeom>
        </p:spPr>
        <p:txBody>
          <a:bodyPr lIns="66408" tIns="33204" rIns="66408" bIns="33204"/>
          <a:lstStyle/>
          <a:p>
            <a:fld id="{A0053B0F-20B3-4C61-8403-8714020280B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958145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lIns="66408" tIns="33204" rIns="66408" bIns="33204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356355"/>
            <a:ext cx="2133600" cy="365125"/>
          </a:xfrm>
          <a:prstGeom prst="rect">
            <a:avLst/>
          </a:prstGeom>
        </p:spPr>
        <p:txBody>
          <a:bodyPr lIns="66408" tIns="33204" rIns="66408" bIns="33204"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356355"/>
            <a:ext cx="2895600" cy="365125"/>
          </a:xfrm>
          <a:prstGeom prst="rect">
            <a:avLst/>
          </a:prstGeom>
        </p:spPr>
        <p:txBody>
          <a:bodyPr lIns="66408" tIns="33204" rIns="66408" bIns="33204"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3200" y="6356355"/>
            <a:ext cx="2133600" cy="365125"/>
          </a:xfrm>
          <a:prstGeom prst="rect">
            <a:avLst/>
          </a:prstGeom>
        </p:spPr>
        <p:txBody>
          <a:bodyPr lIns="66408" tIns="33204" rIns="66408" bIns="33204"/>
          <a:lstStyle/>
          <a:p>
            <a:fld id="{A0053B0F-20B3-4C61-8403-8714020280B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2194435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356355"/>
            <a:ext cx="2133600" cy="365125"/>
          </a:xfrm>
          <a:prstGeom prst="rect">
            <a:avLst/>
          </a:prstGeom>
        </p:spPr>
        <p:txBody>
          <a:bodyPr lIns="66408" tIns="33204" rIns="66408" bIns="33204"/>
          <a:lstStyle/>
          <a:p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356355"/>
            <a:ext cx="2895600" cy="365125"/>
          </a:xfrm>
          <a:prstGeom prst="rect">
            <a:avLst/>
          </a:prstGeom>
        </p:spPr>
        <p:txBody>
          <a:bodyPr lIns="66408" tIns="33204" rIns="66408" bIns="33204"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553200" y="6356355"/>
            <a:ext cx="2133600" cy="365125"/>
          </a:xfrm>
          <a:prstGeom prst="rect">
            <a:avLst/>
          </a:prstGeom>
        </p:spPr>
        <p:txBody>
          <a:bodyPr lIns="66408" tIns="33204" rIns="66408" bIns="33204" anchor="b"/>
          <a:lstStyle>
            <a:lvl1pPr algn="ctr">
              <a:defRPr/>
            </a:lvl1pPr>
          </a:lstStyle>
          <a:p>
            <a:r>
              <a:rPr lang="en-US" altLang="ko-KR" dirty="0" smtClean="0"/>
              <a:t>- </a:t>
            </a:r>
            <a:fld id="{A0053B0F-20B3-4C61-8403-8714020280B1}" type="slidenum">
              <a:rPr lang="ko-KR" altLang="en-US" smtClean="0"/>
              <a:pPr/>
              <a:t>‹#›</a:t>
            </a:fld>
            <a:r>
              <a:rPr lang="ko-KR" altLang="en-US" dirty="0" smtClean="0"/>
              <a:t> </a:t>
            </a:r>
            <a:r>
              <a:rPr lang="en-US" altLang="ko-KR" dirty="0" smtClean="0"/>
              <a:t>-</a:t>
            </a:r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318146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4" y="273051"/>
            <a:ext cx="3008313" cy="1162051"/>
          </a:xfrm>
          <a:prstGeom prst="rect">
            <a:avLst/>
          </a:prstGeom>
        </p:spPr>
        <p:txBody>
          <a:bodyPr lIns="66408" tIns="33204" rIns="66408" bIns="33204" anchor="b"/>
          <a:lstStyle>
            <a:lvl1pPr algn="l">
              <a:defRPr sz="14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1" y="273054"/>
            <a:ext cx="5111750" cy="5853113"/>
          </a:xfrm>
          <a:prstGeom prst="rect">
            <a:avLst/>
          </a:prstGeom>
        </p:spPr>
        <p:txBody>
          <a:bodyPr lIns="66408" tIns="33204" rIns="66408" bIns="33204"/>
          <a:lstStyle>
            <a:lvl1pPr>
              <a:defRPr sz="23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4" y="1435103"/>
            <a:ext cx="3008313" cy="4691063"/>
          </a:xfrm>
          <a:prstGeom prst="rect">
            <a:avLst/>
          </a:prstGeom>
        </p:spPr>
        <p:txBody>
          <a:bodyPr lIns="66408" tIns="33204" rIns="66408" bIns="33204"/>
          <a:lstStyle>
            <a:lvl1pPr marL="0" indent="0">
              <a:buNone/>
              <a:defRPr sz="1000"/>
            </a:lvl1pPr>
            <a:lvl2pPr marL="332039" indent="0">
              <a:buNone/>
              <a:defRPr sz="900"/>
            </a:lvl2pPr>
            <a:lvl3pPr marL="664079" indent="0">
              <a:buNone/>
              <a:defRPr sz="800"/>
            </a:lvl3pPr>
            <a:lvl4pPr marL="996118" indent="0">
              <a:buNone/>
              <a:defRPr sz="700"/>
            </a:lvl4pPr>
            <a:lvl5pPr marL="1328156" indent="0">
              <a:buNone/>
              <a:defRPr sz="700"/>
            </a:lvl5pPr>
            <a:lvl6pPr marL="1660196" indent="0">
              <a:buNone/>
              <a:defRPr sz="700"/>
            </a:lvl6pPr>
            <a:lvl7pPr marL="1992235" indent="0">
              <a:buNone/>
              <a:defRPr sz="700"/>
            </a:lvl7pPr>
            <a:lvl8pPr marL="2324274" indent="0">
              <a:buNone/>
              <a:defRPr sz="700"/>
            </a:lvl8pPr>
            <a:lvl9pPr marL="2656313" indent="0">
              <a:buNone/>
              <a:defRPr sz="7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55"/>
            <a:ext cx="2133600" cy="365125"/>
          </a:xfrm>
          <a:prstGeom prst="rect">
            <a:avLst/>
          </a:prstGeom>
        </p:spPr>
        <p:txBody>
          <a:bodyPr lIns="66408" tIns="33204" rIns="66408" bIns="33204"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55"/>
            <a:ext cx="2895600" cy="365125"/>
          </a:xfrm>
          <a:prstGeom prst="rect">
            <a:avLst/>
          </a:prstGeom>
        </p:spPr>
        <p:txBody>
          <a:bodyPr lIns="66408" tIns="33204" rIns="66408" bIns="33204"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55"/>
            <a:ext cx="2133600" cy="365125"/>
          </a:xfrm>
          <a:prstGeom prst="rect">
            <a:avLst/>
          </a:prstGeom>
        </p:spPr>
        <p:txBody>
          <a:bodyPr lIns="66408" tIns="33204" rIns="66408" bIns="33204"/>
          <a:lstStyle/>
          <a:p>
            <a:fld id="{A0053B0F-20B3-4C61-8403-8714020280B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516407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  <a:prstGeom prst="rect">
            <a:avLst/>
          </a:prstGeom>
        </p:spPr>
        <p:txBody>
          <a:bodyPr lIns="66408" tIns="33204" rIns="66408" bIns="33204" anchor="b"/>
          <a:lstStyle>
            <a:lvl1pPr algn="l">
              <a:defRPr sz="14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lIns="66408" tIns="33204" rIns="66408" bIns="33204"/>
          <a:lstStyle>
            <a:lvl1pPr marL="0" indent="0">
              <a:buNone/>
              <a:defRPr sz="2300"/>
            </a:lvl1pPr>
            <a:lvl2pPr marL="332039" indent="0">
              <a:buNone/>
              <a:defRPr sz="2000"/>
            </a:lvl2pPr>
            <a:lvl3pPr marL="664079" indent="0">
              <a:buNone/>
              <a:defRPr sz="1700"/>
            </a:lvl3pPr>
            <a:lvl4pPr marL="996118" indent="0">
              <a:buNone/>
              <a:defRPr sz="1400"/>
            </a:lvl4pPr>
            <a:lvl5pPr marL="1328156" indent="0">
              <a:buNone/>
              <a:defRPr sz="1400"/>
            </a:lvl5pPr>
            <a:lvl6pPr marL="1660196" indent="0">
              <a:buNone/>
              <a:defRPr sz="1400"/>
            </a:lvl6pPr>
            <a:lvl7pPr marL="1992235" indent="0">
              <a:buNone/>
              <a:defRPr sz="1400"/>
            </a:lvl7pPr>
            <a:lvl8pPr marL="2324274" indent="0">
              <a:buNone/>
              <a:defRPr sz="1400"/>
            </a:lvl8pPr>
            <a:lvl9pPr marL="2656313" indent="0">
              <a:buNone/>
              <a:defRPr sz="14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42"/>
            <a:ext cx="5486400" cy="804863"/>
          </a:xfrm>
          <a:prstGeom prst="rect">
            <a:avLst/>
          </a:prstGeom>
        </p:spPr>
        <p:txBody>
          <a:bodyPr lIns="66408" tIns="33204" rIns="66408" bIns="33204"/>
          <a:lstStyle>
            <a:lvl1pPr marL="0" indent="0">
              <a:buNone/>
              <a:defRPr sz="1000"/>
            </a:lvl1pPr>
            <a:lvl2pPr marL="332039" indent="0">
              <a:buNone/>
              <a:defRPr sz="900"/>
            </a:lvl2pPr>
            <a:lvl3pPr marL="664079" indent="0">
              <a:buNone/>
              <a:defRPr sz="800"/>
            </a:lvl3pPr>
            <a:lvl4pPr marL="996118" indent="0">
              <a:buNone/>
              <a:defRPr sz="700"/>
            </a:lvl4pPr>
            <a:lvl5pPr marL="1328156" indent="0">
              <a:buNone/>
              <a:defRPr sz="700"/>
            </a:lvl5pPr>
            <a:lvl6pPr marL="1660196" indent="0">
              <a:buNone/>
              <a:defRPr sz="700"/>
            </a:lvl6pPr>
            <a:lvl7pPr marL="1992235" indent="0">
              <a:buNone/>
              <a:defRPr sz="700"/>
            </a:lvl7pPr>
            <a:lvl8pPr marL="2324274" indent="0">
              <a:buNone/>
              <a:defRPr sz="700"/>
            </a:lvl8pPr>
            <a:lvl9pPr marL="2656313" indent="0">
              <a:buNone/>
              <a:defRPr sz="7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55"/>
            <a:ext cx="2133600" cy="365125"/>
          </a:xfrm>
          <a:prstGeom prst="rect">
            <a:avLst/>
          </a:prstGeom>
        </p:spPr>
        <p:txBody>
          <a:bodyPr lIns="66408" tIns="33204" rIns="66408" bIns="33204"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55"/>
            <a:ext cx="2895600" cy="365125"/>
          </a:xfrm>
          <a:prstGeom prst="rect">
            <a:avLst/>
          </a:prstGeom>
        </p:spPr>
        <p:txBody>
          <a:bodyPr lIns="66408" tIns="33204" rIns="66408" bIns="33204"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553200" y="6356355"/>
            <a:ext cx="2133600" cy="365125"/>
          </a:xfrm>
          <a:prstGeom prst="rect">
            <a:avLst/>
          </a:prstGeom>
        </p:spPr>
        <p:txBody>
          <a:bodyPr lIns="66408" tIns="33204" rIns="66408" bIns="33204"/>
          <a:lstStyle/>
          <a:p>
            <a:fld id="{A0053B0F-20B3-4C61-8403-8714020280B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8689651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lIns="66408" tIns="33204" rIns="66408" bIns="33204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3"/>
            <a:ext cx="8229600" cy="4525963"/>
          </a:xfrm>
          <a:prstGeom prst="rect">
            <a:avLst/>
          </a:prstGeom>
        </p:spPr>
        <p:txBody>
          <a:bodyPr vert="eaVert" lIns="66408" tIns="33204" rIns="66408" bIns="33204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5"/>
            <a:ext cx="2133600" cy="365125"/>
          </a:xfrm>
          <a:prstGeom prst="rect">
            <a:avLst/>
          </a:prstGeom>
        </p:spPr>
        <p:txBody>
          <a:bodyPr lIns="66408" tIns="33204" rIns="66408" bIns="33204"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5"/>
            <a:ext cx="2895600" cy="365125"/>
          </a:xfrm>
          <a:prstGeom prst="rect">
            <a:avLst/>
          </a:prstGeom>
        </p:spPr>
        <p:txBody>
          <a:bodyPr lIns="66408" tIns="33204" rIns="66408" bIns="33204"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5"/>
            <a:ext cx="2133600" cy="365125"/>
          </a:xfrm>
          <a:prstGeom prst="rect">
            <a:avLst/>
          </a:prstGeom>
        </p:spPr>
        <p:txBody>
          <a:bodyPr lIns="66408" tIns="33204" rIns="66408" bIns="33204"/>
          <a:lstStyle/>
          <a:p>
            <a:fld id="{A0053B0F-20B3-4C61-8403-8714020280B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2693948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  <a:prstGeom prst="rect">
            <a:avLst/>
          </a:prstGeom>
        </p:spPr>
        <p:txBody>
          <a:bodyPr vert="eaVert" lIns="66408" tIns="33204" rIns="66408" bIns="33204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  <a:prstGeom prst="rect">
            <a:avLst/>
          </a:prstGeom>
        </p:spPr>
        <p:txBody>
          <a:bodyPr vert="eaVert" lIns="66408" tIns="33204" rIns="66408" bIns="33204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5"/>
            <a:ext cx="2133600" cy="365125"/>
          </a:xfrm>
          <a:prstGeom prst="rect">
            <a:avLst/>
          </a:prstGeom>
        </p:spPr>
        <p:txBody>
          <a:bodyPr lIns="66408" tIns="33204" rIns="66408" bIns="33204"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5"/>
            <a:ext cx="2895600" cy="365125"/>
          </a:xfrm>
          <a:prstGeom prst="rect">
            <a:avLst/>
          </a:prstGeom>
        </p:spPr>
        <p:txBody>
          <a:bodyPr lIns="66408" tIns="33204" rIns="66408" bIns="33204"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356355"/>
            <a:ext cx="2133600" cy="365125"/>
          </a:xfrm>
          <a:prstGeom prst="rect">
            <a:avLst/>
          </a:prstGeom>
        </p:spPr>
        <p:txBody>
          <a:bodyPr lIns="66408" tIns="33204" rIns="66408" bIns="33204"/>
          <a:lstStyle/>
          <a:p>
            <a:fld id="{A0053B0F-20B3-4C61-8403-8714020280B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5381359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48"/>
            <a:ext cx="9144000" cy="6848305"/>
          </a:xfrm>
          <a:prstGeom prst="rect">
            <a:avLst/>
          </a:prstGeom>
        </p:spPr>
      </p:pic>
      <p:pic>
        <p:nvPicPr>
          <p:cNvPr id="8" name="그림 7" descr="패턴.png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0" y="5472112"/>
            <a:ext cx="9144000" cy="1385888"/>
          </a:xfrm>
          <a:prstGeom prst="rect">
            <a:avLst/>
          </a:prstGeom>
        </p:spPr>
      </p:pic>
      <p:pic>
        <p:nvPicPr>
          <p:cNvPr id="52226" name="Picture 2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534275" y="0"/>
            <a:ext cx="1609725" cy="83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5" name="Picture 1"/>
          <p:cNvPicPr>
            <a:picLocks noChangeAspect="1" noChangeArrowheads="1"/>
          </p:cNvPicPr>
          <p:nvPr userDrawn="1"/>
        </p:nvPicPr>
        <p:blipFill>
          <a:blip r:embed="rId1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12360" y="260648"/>
            <a:ext cx="1259632" cy="504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281261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664079" rtl="0" eaLnBrk="1" latinLnBrk="1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9029" indent="-249029" algn="l" defTabSz="664079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39564" indent="-207524" algn="l" defTabSz="664079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30098" indent="-166020" algn="l" defTabSz="664079" rtl="0" eaLnBrk="1" latinLnBrk="1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162137" indent="-166020" algn="l" defTabSz="664079" rtl="0" eaLnBrk="1" latinLnBrk="1" hangingPunct="1">
        <a:spcBef>
          <a:spcPct val="20000"/>
        </a:spcBef>
        <a:buFont typeface="Arial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94176" indent="-166020" algn="l" defTabSz="664079" rtl="0" eaLnBrk="1" latinLnBrk="1" hangingPunct="1">
        <a:spcBef>
          <a:spcPct val="20000"/>
        </a:spcBef>
        <a:buFont typeface="Arial" pitchFamily="34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26215" indent="-166020" algn="l" defTabSz="664079" rtl="0" eaLnBrk="1" latinLnBrk="1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58254" indent="-166020" algn="l" defTabSz="664079" rtl="0" eaLnBrk="1" latinLnBrk="1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90294" indent="-166020" algn="l" defTabSz="664079" rtl="0" eaLnBrk="1" latinLnBrk="1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22333" indent="-166020" algn="l" defTabSz="664079" rtl="0" eaLnBrk="1" latinLnBrk="1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64079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32039" algn="l" defTabSz="664079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64079" algn="l" defTabSz="664079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96118" algn="l" defTabSz="664079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328156" algn="l" defTabSz="664079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60196" algn="l" defTabSz="664079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92235" algn="l" defTabSz="664079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324274" algn="l" defTabSz="664079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656313" algn="l" defTabSz="664079" rtl="0" eaLnBrk="1" latinLnBrk="1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>
            <a:spLocks noChangeArrowheads="1"/>
          </p:cNvSpPr>
          <p:nvPr/>
        </p:nvSpPr>
        <p:spPr bwMode="auto">
          <a:xfrm>
            <a:off x="82460" y="1820722"/>
            <a:ext cx="9055157" cy="124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596900">
              <a:schemeClr val="tx2">
                <a:lumMod val="60000"/>
                <a:lumOff val="40000"/>
                <a:alpha val="63000"/>
              </a:schemeClr>
            </a:glow>
            <a:outerShdw blurRad="50800" dist="12700" dir="1260000" sx="1000" sy="1000" algn="ctr" rotWithShape="0">
              <a:schemeClr val="bg1">
                <a:alpha val="77000"/>
              </a:schemeClr>
            </a:outerShdw>
            <a:reflection blurRad="6350" stA="52000" endA="300" endPos="35000" dir="5400000" sy="-100000" algn="bl" rotWithShape="0"/>
            <a:softEdge rad="444500"/>
          </a:effectLst>
        </p:spPr>
        <p:txBody>
          <a:bodyPr wrap="square" lIns="77925" tIns="38963" rIns="77925" bIns="38963">
            <a:spAutoFit/>
          </a:bodyPr>
          <a:lstStyle>
            <a:defPPr>
              <a:defRPr lang="ko-KR"/>
            </a:defPPr>
            <a:lvl1pPr marL="0" algn="l" defTabSz="664079" rtl="0" eaLnBrk="1" latinLnBrk="1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32039" algn="l" defTabSz="664079" rtl="0" eaLnBrk="1" latinLnBrk="1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64079" algn="l" defTabSz="664079" rtl="0" eaLnBrk="1" latinLnBrk="1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96118" algn="l" defTabSz="664079" rtl="0" eaLnBrk="1" latinLnBrk="1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28156" algn="l" defTabSz="664079" rtl="0" eaLnBrk="1" latinLnBrk="1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60196" algn="l" defTabSz="664079" rtl="0" eaLnBrk="1" latinLnBrk="1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92235" algn="l" defTabSz="664079" rtl="0" eaLnBrk="1" latinLnBrk="1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324274" algn="l" defTabSz="664079" rtl="0" eaLnBrk="1" latinLnBrk="1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656313" algn="l" defTabSz="664079" rtl="0" eaLnBrk="1" latinLnBrk="1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</a:pPr>
            <a:r>
              <a:rPr lang="ko-KR" altLang="en-US" sz="4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국토교통 기술사업화 지원사업 </a:t>
            </a:r>
            <a:endParaRPr lang="en-US" altLang="ko-KR" sz="40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  <a:p>
            <a:pPr algn="ctr">
              <a:spcBef>
                <a:spcPct val="50000"/>
              </a:spcBef>
              <a:buFontTx/>
              <a:buNone/>
            </a:pPr>
            <a:r>
              <a:rPr lang="en-US" altLang="ko-KR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설명자료 </a:t>
            </a:r>
            <a:r>
              <a:rPr lang="en-US" altLang="ko-KR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HY헤드라인M" pitchFamily="18" charset="-127"/>
                <a:ea typeface="HY헤드라인M" pitchFamily="18" charset="-127"/>
              </a:rPr>
              <a:t>-</a:t>
            </a:r>
            <a:endParaRPr lang="ko-KR" altLang="en-US" sz="24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7" name="TextBox 7"/>
          <p:cNvSpPr txBox="1"/>
          <p:nvPr/>
        </p:nvSpPr>
        <p:spPr>
          <a:xfrm>
            <a:off x="3311012" y="3933056"/>
            <a:ext cx="2500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664079" rtl="0" eaLnBrk="1" latinLnBrk="1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32039" algn="l" defTabSz="664079" rtl="0" eaLnBrk="1" latinLnBrk="1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64079" algn="l" defTabSz="664079" rtl="0" eaLnBrk="1" latinLnBrk="1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96118" algn="l" defTabSz="664079" rtl="0" eaLnBrk="1" latinLnBrk="1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28156" algn="l" defTabSz="664079" rtl="0" eaLnBrk="1" latinLnBrk="1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60196" algn="l" defTabSz="664079" rtl="0" eaLnBrk="1" latinLnBrk="1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92235" algn="l" defTabSz="664079" rtl="0" eaLnBrk="1" latinLnBrk="1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324274" algn="l" defTabSz="664079" rtl="0" eaLnBrk="1" latinLnBrk="1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656313" algn="l" defTabSz="664079" rtl="0" eaLnBrk="1" latinLnBrk="1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800" dirty="0" smtClean="0">
                <a:latin typeface="HY헤드라인M" pitchFamily="18" charset="-127"/>
                <a:ea typeface="HY헤드라인M" pitchFamily="18" charset="-127"/>
              </a:rPr>
              <a:t>2014. 10. 20 (</a:t>
            </a:r>
            <a:r>
              <a:rPr lang="ko-KR" altLang="en-US" sz="1800" dirty="0" smtClean="0">
                <a:latin typeface="HY헤드라인M" pitchFamily="18" charset="-127"/>
                <a:ea typeface="HY헤드라인M" pitchFamily="18" charset="-127"/>
              </a:rPr>
              <a:t>월</a:t>
            </a:r>
            <a:r>
              <a:rPr lang="en-US" altLang="ko-KR" sz="1800" dirty="0" smtClean="0">
                <a:latin typeface="HY헤드라인M" pitchFamily="18" charset="-127"/>
                <a:ea typeface="HY헤드라인M" pitchFamily="18" charset="-127"/>
              </a:rPr>
              <a:t>) </a:t>
            </a:r>
            <a:endParaRPr lang="ko-KR" altLang="en-US" sz="1800" dirty="0"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38915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31632" y="6165304"/>
            <a:ext cx="3312367" cy="552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272652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07" descr="08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40965" y="2852936"/>
            <a:ext cx="623870" cy="588496"/>
          </a:xfrm>
          <a:prstGeom prst="rect">
            <a:avLst/>
          </a:prstGeom>
          <a:noFill/>
        </p:spPr>
      </p:pic>
      <p:pic>
        <p:nvPicPr>
          <p:cNvPr id="15" name="Picture 108" descr="09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40965" y="4208656"/>
            <a:ext cx="623870" cy="588496"/>
          </a:xfrm>
          <a:prstGeom prst="rect">
            <a:avLst/>
          </a:prstGeom>
          <a:noFill/>
        </p:spPr>
      </p:pic>
      <p:sp>
        <p:nvSpPr>
          <p:cNvPr id="19" name="TextBox 18"/>
          <p:cNvSpPr txBox="1"/>
          <p:nvPr/>
        </p:nvSpPr>
        <p:spPr>
          <a:xfrm>
            <a:off x="2879148" y="2824885"/>
            <a:ext cx="44291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latin typeface="HY견고딕" pitchFamily="18" charset="-127"/>
                <a:ea typeface="HY견고딕" pitchFamily="18" charset="-127"/>
              </a:rPr>
              <a:t>추진 배경 및 방향</a:t>
            </a:r>
            <a:endParaRPr lang="en-US" altLang="ko-KR" sz="3200" dirty="0" smtClean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879148" y="4086825"/>
            <a:ext cx="44291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latin typeface="HY견고딕" pitchFamily="18" charset="-127"/>
                <a:ea typeface="HY견고딕" pitchFamily="18" charset="-127"/>
              </a:rPr>
              <a:t>세부 추진 계획</a:t>
            </a:r>
            <a:endParaRPr lang="ko-KR" altLang="en-US" sz="32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059832" y="1556792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200" dirty="0">
                <a:latin typeface="HY견고딕" pitchFamily="18" charset="-127"/>
                <a:ea typeface="HY견고딕" pitchFamily="18" charset="-127"/>
              </a:rPr>
              <a:t>【</a:t>
            </a:r>
            <a:r>
              <a:rPr lang="ko-KR" altLang="en-US" sz="3200" dirty="0" smtClean="0">
                <a:latin typeface="HY견고딕" pitchFamily="18" charset="-127"/>
                <a:ea typeface="HY견고딕" pitchFamily="18" charset="-127"/>
              </a:rPr>
              <a:t>목   차</a:t>
            </a:r>
            <a:r>
              <a:rPr lang="en-US" altLang="ko-KR" sz="3200" dirty="0" smtClean="0">
                <a:latin typeface="HY견고딕" pitchFamily="18" charset="-127"/>
                <a:ea typeface="HY견고딕" pitchFamily="18" charset="-127"/>
              </a:rPr>
              <a:t>】</a:t>
            </a:r>
            <a:endParaRPr lang="ko-KR" altLang="en-US" sz="3200" dirty="0"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67744" y="3140968"/>
            <a:ext cx="40078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 smtClean="0"/>
              <a:t>Ⅰ. </a:t>
            </a:r>
            <a:r>
              <a:rPr lang="ko-KR" altLang="en-US" sz="3200" b="1" dirty="0" smtClean="0"/>
              <a:t>추진배경 및 방향</a:t>
            </a:r>
            <a:endParaRPr lang="ko-KR" alt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302189" y="317170"/>
            <a:ext cx="504497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1</a:t>
            </a:r>
            <a:r>
              <a:rPr lang="en-US" altLang="ko-KR" sz="2400" b="0" dirty="0" smtClean="0">
                <a:latin typeface="HY헤드라인M" pitchFamily="18" charset="-127"/>
                <a:ea typeface="HY헤드라인M" pitchFamily="18" charset="-127"/>
              </a:rPr>
              <a:t>. </a:t>
            </a:r>
            <a:r>
              <a:rPr lang="ko-KR" altLang="en-US" sz="2400" b="0" dirty="0" smtClean="0">
                <a:latin typeface="HY헤드라인M" pitchFamily="18" charset="-127"/>
                <a:ea typeface="HY헤드라인M" pitchFamily="18" charset="-127"/>
              </a:rPr>
              <a:t>국토교통기술의 사업화 애로사항</a:t>
            </a:r>
            <a:endParaRPr lang="ko-KR" altLang="en-US" sz="1800" b="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2751188" y="3402316"/>
            <a:ext cx="5747690" cy="709401"/>
          </a:xfrm>
          <a:prstGeom prst="roundRect">
            <a:avLst>
              <a:gd name="adj" fmla="val 5094"/>
            </a:avLst>
          </a:prstGeom>
          <a:solidFill>
            <a:schemeClr val="accent3">
              <a:lumMod val="40000"/>
              <a:lumOff val="60000"/>
              <a:alpha val="4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ko-KR" altLang="en-US" sz="1200">
              <a:solidFill>
                <a:schemeClr val="tx1"/>
              </a:solidFill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2762267" y="2656797"/>
            <a:ext cx="5740036" cy="685227"/>
          </a:xfrm>
          <a:prstGeom prst="roundRect">
            <a:avLst>
              <a:gd name="adj" fmla="val 5094"/>
            </a:avLst>
          </a:prstGeom>
          <a:solidFill>
            <a:schemeClr val="accent3">
              <a:lumMod val="40000"/>
              <a:lumOff val="60000"/>
              <a:alpha val="4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ko-KR" altLang="en-US" sz="1200">
              <a:solidFill>
                <a:schemeClr val="tx1"/>
              </a:solidFill>
            </a:endParaRPr>
          </a:p>
        </p:txBody>
      </p:sp>
      <p:sp>
        <p:nvSpPr>
          <p:cNvPr id="7" name="AutoShape 23"/>
          <p:cNvSpPr>
            <a:spLocks noChangeArrowheads="1"/>
          </p:cNvSpPr>
          <p:nvPr/>
        </p:nvSpPr>
        <p:spPr bwMode="auto">
          <a:xfrm>
            <a:off x="2790096" y="3459317"/>
            <a:ext cx="6043931" cy="542356"/>
          </a:xfrm>
          <a:prstGeom prst="roundRect">
            <a:avLst>
              <a:gd name="adj" fmla="val 11000"/>
            </a:avLst>
          </a:prstGeom>
          <a:noFill/>
          <a:ln w="2857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lnSpc>
                <a:spcPct val="200000"/>
              </a:lnSpc>
            </a:pP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중소기업 등 기술보유기관이 공사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단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), </a:t>
            </a:r>
            <a:r>
              <a:rPr lang="ko-KR" altLang="en-US" sz="1200" b="1" dirty="0" err="1" smtClean="0">
                <a:latin typeface="맑은 고딕" pitchFamily="50" charset="-127"/>
                <a:ea typeface="맑은 고딕" pitchFamily="50" charset="-127"/>
              </a:rPr>
              <a:t>지자체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 등 공공 </a:t>
            </a:r>
            <a:r>
              <a:rPr lang="ko-KR" altLang="en-US" sz="1200" b="1" dirty="0" err="1" smtClean="0">
                <a:latin typeface="맑은 고딕" pitchFamily="50" charset="-127"/>
                <a:ea typeface="맑은 고딕" pitchFamily="50" charset="-127"/>
              </a:rPr>
              <a:t>발주처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 담당자를 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직접 만나서 기술설명을 하기에 시간적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물리적으로 어려움</a:t>
            </a:r>
          </a:p>
        </p:txBody>
      </p:sp>
      <p:sp>
        <p:nvSpPr>
          <p:cNvPr id="8" name="AutoShape 23"/>
          <p:cNvSpPr>
            <a:spLocks noChangeArrowheads="1"/>
          </p:cNvSpPr>
          <p:nvPr/>
        </p:nvSpPr>
        <p:spPr bwMode="auto">
          <a:xfrm>
            <a:off x="2820225" y="2598851"/>
            <a:ext cx="5352175" cy="764209"/>
          </a:xfrm>
          <a:prstGeom prst="roundRect">
            <a:avLst>
              <a:gd name="adj" fmla="val 11000"/>
            </a:avLst>
          </a:prstGeom>
          <a:noFill/>
          <a:ln w="2857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초기시장 제공을 위해 공사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공단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1" dirty="0" err="1" smtClean="0">
                <a:latin typeface="맑은 고딕" pitchFamily="50" charset="-127"/>
                <a:ea typeface="맑은 고딕" pitchFamily="50" charset="-127"/>
              </a:rPr>
              <a:t>지자체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 등 </a:t>
            </a:r>
            <a:r>
              <a:rPr lang="ko-KR" altLang="en-US" sz="1200" b="1" dirty="0" err="1" smtClean="0">
                <a:latin typeface="맑은 고딕" pitchFamily="50" charset="-127"/>
                <a:ea typeface="맑은 고딕" pitchFamily="50" charset="-127"/>
              </a:rPr>
              <a:t>발주처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 개발계획을 찾아 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계획단계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기본설계 단계부터 기술적용 협의 필요하나 역할수행 주체 부재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모서리가 둥근 직사각형 8"/>
          <p:cNvSpPr/>
          <p:nvPr/>
        </p:nvSpPr>
        <p:spPr bwMode="auto">
          <a:xfrm>
            <a:off x="2741663" y="1916832"/>
            <a:ext cx="5747690" cy="671858"/>
          </a:xfrm>
          <a:prstGeom prst="roundRect">
            <a:avLst>
              <a:gd name="adj" fmla="val 5094"/>
            </a:avLst>
          </a:prstGeom>
          <a:solidFill>
            <a:schemeClr val="accent3">
              <a:lumMod val="40000"/>
              <a:lumOff val="60000"/>
              <a:alpha val="4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ko-KR" altLang="en-US" sz="1200">
              <a:solidFill>
                <a:schemeClr val="tx1"/>
              </a:solidFill>
            </a:endParaRPr>
          </a:p>
        </p:txBody>
      </p:sp>
      <p:sp>
        <p:nvSpPr>
          <p:cNvPr id="10" name="AutoShape 19"/>
          <p:cNvSpPr>
            <a:spLocks noChangeArrowheads="1"/>
          </p:cNvSpPr>
          <p:nvPr/>
        </p:nvSpPr>
        <p:spPr bwMode="auto">
          <a:xfrm>
            <a:off x="2813465" y="1893828"/>
            <a:ext cx="4854880" cy="732127"/>
          </a:xfrm>
          <a:prstGeom prst="roundRect">
            <a:avLst>
              <a:gd name="adj" fmla="val 11000"/>
            </a:avLst>
          </a:prstGeom>
          <a:noFill/>
          <a:ln w="2857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국토교통부문 기술은 </a:t>
            </a:r>
            <a:r>
              <a:rPr lang="ko-KR" altLang="en-US" sz="1200" b="1" dirty="0" err="1" smtClean="0">
                <a:latin typeface="맑은 고딕" pitchFamily="50" charset="-127"/>
                <a:ea typeface="맑은 고딕" pitchFamily="50" charset="-127"/>
              </a:rPr>
              <a:t>지자체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공사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단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등 공공발주처가 수요자로 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연구비 지원 외에도 다양한 지원방안 마련 필요</a:t>
            </a:r>
          </a:p>
        </p:txBody>
      </p:sp>
      <p:sp>
        <p:nvSpPr>
          <p:cNvPr id="21" name="모서리가 둥근 직사각형 20"/>
          <p:cNvSpPr/>
          <p:nvPr/>
        </p:nvSpPr>
        <p:spPr>
          <a:xfrm>
            <a:off x="2762267" y="4187639"/>
            <a:ext cx="5740036" cy="685227"/>
          </a:xfrm>
          <a:prstGeom prst="roundRect">
            <a:avLst>
              <a:gd name="adj" fmla="val 5094"/>
            </a:avLst>
          </a:prstGeom>
          <a:solidFill>
            <a:schemeClr val="accent3">
              <a:lumMod val="40000"/>
              <a:lumOff val="60000"/>
              <a:alpha val="4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ko-KR" altLang="en-US" sz="1200">
              <a:solidFill>
                <a:schemeClr val="tx1"/>
              </a:solidFill>
            </a:endParaRPr>
          </a:p>
        </p:txBody>
      </p:sp>
      <p:sp>
        <p:nvSpPr>
          <p:cNvPr id="22" name="AutoShape 23"/>
          <p:cNvSpPr>
            <a:spLocks noChangeArrowheads="1"/>
          </p:cNvSpPr>
          <p:nvPr/>
        </p:nvSpPr>
        <p:spPr bwMode="auto">
          <a:xfrm>
            <a:off x="2820225" y="4143136"/>
            <a:ext cx="6258142" cy="764209"/>
          </a:xfrm>
          <a:prstGeom prst="roundRect">
            <a:avLst>
              <a:gd name="adj" fmla="val 11000"/>
            </a:avLst>
          </a:prstGeom>
          <a:noFill/>
          <a:ln w="2857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기존 특허 위주 홍보자료는 기술자가 아닌 일반 공무원이 이해 곤란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제품 또는 공법 단위의 이해가 쉬운 자료 필요하나 자료 부재 및 주체 부재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2762267" y="4940973"/>
            <a:ext cx="5740036" cy="685227"/>
          </a:xfrm>
          <a:prstGeom prst="roundRect">
            <a:avLst>
              <a:gd name="adj" fmla="val 5094"/>
            </a:avLst>
          </a:prstGeom>
          <a:solidFill>
            <a:schemeClr val="accent3">
              <a:lumMod val="40000"/>
              <a:lumOff val="60000"/>
              <a:alpha val="4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ko-KR" altLang="en-US" sz="1200">
              <a:solidFill>
                <a:schemeClr val="tx1"/>
              </a:solidFill>
            </a:endParaRPr>
          </a:p>
        </p:txBody>
      </p:sp>
      <p:sp>
        <p:nvSpPr>
          <p:cNvPr id="25" name="AutoShape 23"/>
          <p:cNvSpPr>
            <a:spLocks noChangeArrowheads="1"/>
          </p:cNvSpPr>
          <p:nvPr/>
        </p:nvSpPr>
        <p:spPr bwMode="auto">
          <a:xfrm>
            <a:off x="2820225" y="4878074"/>
            <a:ext cx="6258142" cy="764209"/>
          </a:xfrm>
          <a:prstGeom prst="roundRect">
            <a:avLst>
              <a:gd name="adj" fmla="val 11000"/>
            </a:avLst>
          </a:prstGeom>
          <a:noFill/>
          <a:ln w="2857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개발 기술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제품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의 사업화를 위한 공장 증설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인력 충원 등 사업화 소요자금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충당에 대한 기업상황에 적합한 금융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컨설팅 미흡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7" name="모서리가 둥근 직사각형 26"/>
          <p:cNvSpPr/>
          <p:nvPr/>
        </p:nvSpPr>
        <p:spPr>
          <a:xfrm>
            <a:off x="2740499" y="5694309"/>
            <a:ext cx="5740036" cy="685227"/>
          </a:xfrm>
          <a:prstGeom prst="roundRect">
            <a:avLst>
              <a:gd name="adj" fmla="val 5094"/>
            </a:avLst>
          </a:prstGeom>
          <a:solidFill>
            <a:schemeClr val="accent3">
              <a:lumMod val="40000"/>
              <a:lumOff val="60000"/>
              <a:alpha val="4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ko-KR" altLang="en-US" sz="1200">
              <a:solidFill>
                <a:schemeClr val="tx1"/>
              </a:solidFill>
            </a:endParaRPr>
          </a:p>
        </p:txBody>
      </p:sp>
      <p:sp>
        <p:nvSpPr>
          <p:cNvPr id="28" name="AutoShape 23"/>
          <p:cNvSpPr>
            <a:spLocks noChangeArrowheads="1"/>
          </p:cNvSpPr>
          <p:nvPr/>
        </p:nvSpPr>
        <p:spPr bwMode="auto">
          <a:xfrm>
            <a:off x="2820225" y="5634215"/>
            <a:ext cx="5496191" cy="764209"/>
          </a:xfrm>
          <a:prstGeom prst="roundRect">
            <a:avLst>
              <a:gd name="adj" fmla="val 11000"/>
            </a:avLst>
          </a:prstGeom>
          <a:noFill/>
          <a:ln w="2857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개발 기술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제품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의 사업화를 위해 신기술 인증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조달우수제품 등록이 필요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시제품 검증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소요자금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등의 사유로 신기술 확보 어려움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" name="모서리가 둥근 직사각형 30"/>
          <p:cNvSpPr/>
          <p:nvPr/>
        </p:nvSpPr>
        <p:spPr bwMode="auto">
          <a:xfrm>
            <a:off x="2740499" y="1427180"/>
            <a:ext cx="5748854" cy="405035"/>
          </a:xfrm>
          <a:prstGeom prst="roundRect">
            <a:avLst>
              <a:gd name="adj" fmla="val 509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ko-KR" altLang="en-US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32" name="AutoShape 19"/>
          <p:cNvSpPr>
            <a:spLocks noChangeArrowheads="1"/>
          </p:cNvSpPr>
          <p:nvPr/>
        </p:nvSpPr>
        <p:spPr bwMode="auto">
          <a:xfrm>
            <a:off x="2787225" y="1412839"/>
            <a:ext cx="5334419" cy="416220"/>
          </a:xfrm>
          <a:prstGeom prst="roundRect">
            <a:avLst>
              <a:gd name="adj" fmla="val 11000"/>
            </a:avLst>
          </a:prstGeom>
          <a:noFill/>
          <a:ln w="285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B" pitchFamily="18" charset="-127"/>
                <a:ea typeface="HY울릉도B" pitchFamily="18" charset="-127"/>
              </a:rPr>
              <a:t>상세내용</a:t>
            </a:r>
          </a:p>
        </p:txBody>
      </p:sp>
      <p:sp>
        <p:nvSpPr>
          <p:cNvPr id="33" name="모서리가 둥근 직사각형 32"/>
          <p:cNvSpPr/>
          <p:nvPr/>
        </p:nvSpPr>
        <p:spPr bwMode="auto">
          <a:xfrm>
            <a:off x="666271" y="1436284"/>
            <a:ext cx="1996195" cy="405035"/>
          </a:xfrm>
          <a:prstGeom prst="roundRect">
            <a:avLst>
              <a:gd name="adj" fmla="val 509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B" pitchFamily="18" charset="-127"/>
                <a:ea typeface="HY울릉도B" pitchFamily="18" charset="-127"/>
              </a:rPr>
              <a:t>문제</a:t>
            </a:r>
            <a:r>
              <a:rPr lang="ko-KR" altLang="en-US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B" pitchFamily="18" charset="-127"/>
                <a:ea typeface="HY울릉도B" pitchFamily="18" charset="-127"/>
              </a:rPr>
              <a:t>점</a:t>
            </a:r>
            <a:endParaRPr lang="en-US" altLang="ko-KR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34" name="모서리가 둥근 직사각형 33"/>
          <p:cNvSpPr/>
          <p:nvPr/>
        </p:nvSpPr>
        <p:spPr bwMode="auto">
          <a:xfrm>
            <a:off x="666708" y="1916832"/>
            <a:ext cx="1996195" cy="671858"/>
          </a:xfrm>
          <a:prstGeom prst="roundRect">
            <a:avLst>
              <a:gd name="adj" fmla="val 509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1400" b="1" dirty="0">
                <a:solidFill>
                  <a:schemeClr val="tx1"/>
                </a:solidFill>
                <a:latin typeface="+mj-ea"/>
              </a:rPr>
              <a:t>공공분야 적용 기술로</a:t>
            </a:r>
            <a:endParaRPr lang="en-US" altLang="ko-KR" sz="1400" b="1" dirty="0">
              <a:solidFill>
                <a:schemeClr val="tx1"/>
              </a:solidFill>
              <a:latin typeface="+mj-ea"/>
            </a:endParaRPr>
          </a:p>
          <a:p>
            <a:pPr algn="ctr">
              <a:lnSpc>
                <a:spcPct val="120000"/>
              </a:lnSpc>
              <a:defRPr/>
            </a:pPr>
            <a:r>
              <a:rPr lang="ko-KR" altLang="en-US" sz="1400" b="1" dirty="0" err="1">
                <a:solidFill>
                  <a:schemeClr val="tx1"/>
                </a:solidFill>
                <a:latin typeface="+mj-ea"/>
              </a:rPr>
              <a:t>수요처</a:t>
            </a:r>
            <a:r>
              <a:rPr lang="ko-KR" altLang="en-US" sz="1400" b="1" dirty="0">
                <a:solidFill>
                  <a:schemeClr val="tx1"/>
                </a:solidFill>
                <a:latin typeface="+mj-ea"/>
              </a:rPr>
              <a:t> 한정</a:t>
            </a:r>
            <a:endParaRPr lang="en-US" altLang="ko-KR" sz="1400" b="1" dirty="0">
              <a:solidFill>
                <a:schemeClr val="tx1"/>
              </a:solidFill>
              <a:latin typeface="+mj-ea"/>
            </a:endParaRPr>
          </a:p>
        </p:txBody>
      </p:sp>
      <p:sp>
        <p:nvSpPr>
          <p:cNvPr id="35" name="모서리가 둥근 직사각형 34"/>
          <p:cNvSpPr/>
          <p:nvPr/>
        </p:nvSpPr>
        <p:spPr bwMode="auto">
          <a:xfrm>
            <a:off x="666708" y="2675477"/>
            <a:ext cx="1996195" cy="671858"/>
          </a:xfrm>
          <a:prstGeom prst="roundRect">
            <a:avLst>
              <a:gd name="adj" fmla="val 509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1400" b="1" dirty="0">
                <a:solidFill>
                  <a:schemeClr val="tx1"/>
                </a:solidFill>
                <a:latin typeface="+mj-ea"/>
              </a:rPr>
              <a:t>신규 개발계획과 </a:t>
            </a:r>
            <a:endParaRPr lang="en-US" altLang="ko-KR" sz="1400" b="1" dirty="0">
              <a:solidFill>
                <a:schemeClr val="tx1"/>
              </a:solidFill>
              <a:latin typeface="+mj-ea"/>
            </a:endParaRPr>
          </a:p>
          <a:p>
            <a:pPr algn="ctr">
              <a:lnSpc>
                <a:spcPct val="120000"/>
              </a:lnSpc>
              <a:defRPr/>
            </a:pPr>
            <a:r>
              <a:rPr lang="ko-KR" altLang="en-US" sz="1400" b="1" dirty="0">
                <a:solidFill>
                  <a:schemeClr val="tx1"/>
                </a:solidFill>
                <a:latin typeface="+mj-ea"/>
              </a:rPr>
              <a:t>기술 연계 미흡</a:t>
            </a:r>
            <a:endParaRPr lang="en-US" altLang="ko-KR" sz="1400" b="1" dirty="0">
              <a:solidFill>
                <a:schemeClr val="tx1"/>
              </a:solidFill>
              <a:latin typeface="+mj-ea"/>
            </a:endParaRPr>
          </a:p>
        </p:txBody>
      </p:sp>
      <p:sp>
        <p:nvSpPr>
          <p:cNvPr id="36" name="모서리가 둥근 직사각형 35"/>
          <p:cNvSpPr/>
          <p:nvPr/>
        </p:nvSpPr>
        <p:spPr bwMode="auto">
          <a:xfrm>
            <a:off x="666708" y="3434122"/>
            <a:ext cx="1996195" cy="671858"/>
          </a:xfrm>
          <a:prstGeom prst="roundRect">
            <a:avLst>
              <a:gd name="adj" fmla="val 509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1400" b="1" dirty="0" err="1">
                <a:solidFill>
                  <a:schemeClr val="tx1"/>
                </a:solidFill>
                <a:latin typeface="+mj-ea"/>
              </a:rPr>
              <a:t>발주처</a:t>
            </a:r>
            <a:r>
              <a:rPr lang="ko-KR" altLang="en-US" sz="1400" b="1" dirty="0">
                <a:solidFill>
                  <a:schemeClr val="tx1"/>
                </a:solidFill>
                <a:latin typeface="+mj-ea"/>
              </a:rPr>
              <a:t> 대상 홍보</a:t>
            </a:r>
            <a:endParaRPr lang="en-US" altLang="ko-KR" sz="1400" b="1" dirty="0">
              <a:solidFill>
                <a:schemeClr val="tx1"/>
              </a:solidFill>
              <a:latin typeface="+mj-ea"/>
            </a:endParaRPr>
          </a:p>
          <a:p>
            <a:pPr algn="ctr">
              <a:lnSpc>
                <a:spcPct val="120000"/>
              </a:lnSpc>
              <a:defRPr/>
            </a:pPr>
            <a:r>
              <a:rPr lang="ko-KR" altLang="en-US" sz="1400" b="1" dirty="0">
                <a:solidFill>
                  <a:schemeClr val="tx1"/>
                </a:solidFill>
                <a:latin typeface="+mj-ea"/>
              </a:rPr>
              <a:t>어려움 </a:t>
            </a:r>
            <a:endParaRPr lang="en-US" altLang="ko-KR" sz="1400" b="1" dirty="0">
              <a:solidFill>
                <a:schemeClr val="tx1"/>
              </a:solidFill>
              <a:latin typeface="+mj-ea"/>
            </a:endParaRPr>
          </a:p>
        </p:txBody>
      </p:sp>
      <p:sp>
        <p:nvSpPr>
          <p:cNvPr id="37" name="모서리가 둥근 직사각형 36"/>
          <p:cNvSpPr/>
          <p:nvPr/>
        </p:nvSpPr>
        <p:spPr bwMode="auto">
          <a:xfrm>
            <a:off x="666708" y="4192767"/>
            <a:ext cx="1996195" cy="671858"/>
          </a:xfrm>
          <a:prstGeom prst="roundRect">
            <a:avLst>
              <a:gd name="adj" fmla="val 509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1400" b="1" dirty="0">
                <a:solidFill>
                  <a:schemeClr val="tx1"/>
                </a:solidFill>
                <a:latin typeface="+mj-ea"/>
              </a:rPr>
              <a:t>홍보자료 및 </a:t>
            </a:r>
            <a:r>
              <a:rPr lang="en-US" altLang="ko-KR" sz="1400" b="1" dirty="0">
                <a:solidFill>
                  <a:schemeClr val="tx1"/>
                </a:solidFill>
                <a:latin typeface="+mj-ea"/>
              </a:rPr>
              <a:t>DB</a:t>
            </a:r>
          </a:p>
          <a:p>
            <a:pPr algn="ctr">
              <a:lnSpc>
                <a:spcPct val="120000"/>
              </a:lnSpc>
              <a:defRPr/>
            </a:pPr>
            <a:r>
              <a:rPr lang="ko-KR" altLang="en-US" sz="1400" b="1" dirty="0">
                <a:solidFill>
                  <a:schemeClr val="tx1"/>
                </a:solidFill>
                <a:latin typeface="+mj-ea"/>
              </a:rPr>
              <a:t>부재</a:t>
            </a:r>
            <a:endParaRPr lang="en-US" altLang="ko-KR" sz="1400" b="1" dirty="0">
              <a:solidFill>
                <a:schemeClr val="tx1"/>
              </a:solidFill>
              <a:latin typeface="+mj-ea"/>
            </a:endParaRPr>
          </a:p>
        </p:txBody>
      </p:sp>
      <p:sp>
        <p:nvSpPr>
          <p:cNvPr id="38" name="모서리가 둥근 직사각형 37"/>
          <p:cNvSpPr/>
          <p:nvPr/>
        </p:nvSpPr>
        <p:spPr bwMode="auto">
          <a:xfrm>
            <a:off x="666708" y="4951412"/>
            <a:ext cx="1996195" cy="671858"/>
          </a:xfrm>
          <a:prstGeom prst="roundRect">
            <a:avLst>
              <a:gd name="adj" fmla="val 509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1400" b="1" dirty="0">
                <a:solidFill>
                  <a:schemeClr val="tx1"/>
                </a:solidFill>
                <a:latin typeface="+mj-ea"/>
              </a:rPr>
              <a:t>기술금융 연계 미흡</a:t>
            </a:r>
            <a:endParaRPr lang="en-US" altLang="ko-KR" sz="1400" b="1" dirty="0">
              <a:solidFill>
                <a:schemeClr val="tx1"/>
              </a:solidFill>
              <a:latin typeface="+mj-ea"/>
            </a:endParaRPr>
          </a:p>
        </p:txBody>
      </p:sp>
      <p:sp>
        <p:nvSpPr>
          <p:cNvPr id="39" name="모서리가 둥근 직사각형 38"/>
          <p:cNvSpPr/>
          <p:nvPr/>
        </p:nvSpPr>
        <p:spPr bwMode="auto">
          <a:xfrm>
            <a:off x="666271" y="5710059"/>
            <a:ext cx="1996195" cy="671858"/>
          </a:xfrm>
          <a:prstGeom prst="roundRect">
            <a:avLst>
              <a:gd name="adj" fmla="val 509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1400" b="1" dirty="0">
                <a:solidFill>
                  <a:schemeClr val="tx1"/>
                </a:solidFill>
                <a:latin typeface="+mj-ea"/>
              </a:rPr>
              <a:t>신기술 연계 미흡</a:t>
            </a:r>
            <a:endParaRPr lang="en-US" altLang="ko-KR" sz="1400" b="1" dirty="0">
              <a:solidFill>
                <a:schemeClr val="tx1"/>
              </a:solidFill>
              <a:latin typeface="+mj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화살표"/>
          <p:cNvPicPr>
            <a:picLocks noChangeAspect="1" noChangeArrowheads="1"/>
          </p:cNvPicPr>
          <p:nvPr/>
        </p:nvPicPr>
        <p:blipFill>
          <a:blip r:embed="rId2" cstate="print"/>
          <a:srcRect l="22136" t="59676" r="22136" b="14330"/>
          <a:stretch>
            <a:fillRect/>
          </a:stretch>
        </p:blipFill>
        <p:spPr bwMode="auto">
          <a:xfrm>
            <a:off x="2074865" y="4910140"/>
            <a:ext cx="5095875" cy="607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모서리가 둥근 직사각형 2"/>
          <p:cNvSpPr/>
          <p:nvPr/>
        </p:nvSpPr>
        <p:spPr>
          <a:xfrm>
            <a:off x="2588666" y="4234588"/>
            <a:ext cx="5472608" cy="744083"/>
          </a:xfrm>
          <a:prstGeom prst="roundRect">
            <a:avLst>
              <a:gd name="adj" fmla="val 5094"/>
            </a:avLst>
          </a:prstGeom>
          <a:solidFill>
            <a:schemeClr val="accent3">
              <a:lumMod val="40000"/>
              <a:lumOff val="60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ko-KR" altLang="en-US" sz="140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2588666" y="2461240"/>
            <a:ext cx="5472608" cy="709401"/>
          </a:xfrm>
          <a:prstGeom prst="roundRect">
            <a:avLst>
              <a:gd name="adj" fmla="val 5094"/>
            </a:avLst>
          </a:prstGeom>
          <a:solidFill>
            <a:schemeClr val="accent3">
              <a:lumMod val="40000"/>
              <a:lumOff val="60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ko-KR" altLang="en-US" sz="140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2595430" y="3360378"/>
            <a:ext cx="5472608" cy="685227"/>
          </a:xfrm>
          <a:prstGeom prst="roundRect">
            <a:avLst>
              <a:gd name="adj" fmla="val 5094"/>
            </a:avLst>
          </a:prstGeom>
          <a:solidFill>
            <a:schemeClr val="accent3">
              <a:lumMod val="40000"/>
              <a:lumOff val="60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ko-KR" altLang="en-US" sz="140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AutoShape 19"/>
          <p:cNvSpPr>
            <a:spLocks noChangeArrowheads="1"/>
          </p:cNvSpPr>
          <p:nvPr/>
        </p:nvSpPr>
        <p:spPr bwMode="auto">
          <a:xfrm>
            <a:off x="2621557" y="4234588"/>
            <a:ext cx="5406827" cy="730931"/>
          </a:xfrm>
          <a:prstGeom prst="roundRect">
            <a:avLst>
              <a:gd name="adj" fmla="val 11000"/>
            </a:avLst>
          </a:prstGeom>
          <a:noFill/>
          <a:ln w="2857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lnSpc>
                <a:spcPct val="120000"/>
              </a:lnSpc>
            </a:pP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국토교통 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R&amp;D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지원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증가에 따른 연구성과는 증대하고 있으나 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실제 현장에 적용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사업화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등 활용도는 개선 필요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AutoShape 23"/>
          <p:cNvSpPr>
            <a:spLocks noChangeArrowheads="1"/>
          </p:cNvSpPr>
          <p:nvPr/>
        </p:nvSpPr>
        <p:spPr bwMode="auto">
          <a:xfrm>
            <a:off x="2627575" y="2532276"/>
            <a:ext cx="4678362" cy="542356"/>
          </a:xfrm>
          <a:prstGeom prst="roundRect">
            <a:avLst>
              <a:gd name="adj" fmla="val 11000"/>
            </a:avLst>
          </a:prstGeom>
          <a:noFill/>
          <a:ln w="2857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lnSpc>
                <a:spcPct val="120000"/>
              </a:lnSpc>
            </a:pP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공공성이 강한 국토교통 기술특성상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발주처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공사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단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등에 직접 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마케팅 필요하나 홍보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-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마케팅 체계 미흡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AutoShape 23"/>
          <p:cNvSpPr>
            <a:spLocks noChangeArrowheads="1"/>
          </p:cNvSpPr>
          <p:nvPr/>
        </p:nvSpPr>
        <p:spPr bwMode="auto">
          <a:xfrm>
            <a:off x="2634338" y="3325525"/>
            <a:ext cx="5400809" cy="764209"/>
          </a:xfrm>
          <a:prstGeom prst="roundRect">
            <a:avLst>
              <a:gd name="adj" fmla="val 11000"/>
            </a:avLst>
          </a:prstGeom>
          <a:noFill/>
          <a:ln w="2857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lnSpc>
                <a:spcPct val="120000"/>
              </a:lnSpc>
            </a:pP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중소기업 사업화 초기에 시제품 제작 및 검증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신기술 확보 등에 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많은 자금이 소요되나 재정적 지원 여건 및 금융권 지원 미흡</a:t>
            </a:r>
          </a:p>
        </p:txBody>
      </p:sp>
      <p:sp>
        <p:nvSpPr>
          <p:cNvPr id="10" name="모서리가 둥근 직사각형 9"/>
          <p:cNvSpPr/>
          <p:nvPr/>
        </p:nvSpPr>
        <p:spPr bwMode="auto">
          <a:xfrm>
            <a:off x="2588666" y="1576417"/>
            <a:ext cx="5472608" cy="712452"/>
          </a:xfrm>
          <a:prstGeom prst="roundRect">
            <a:avLst>
              <a:gd name="adj" fmla="val 5094"/>
            </a:avLst>
          </a:prstGeom>
          <a:solidFill>
            <a:schemeClr val="accent3">
              <a:lumMod val="40000"/>
              <a:lumOff val="60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ko-KR" altLang="en-US" sz="140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AutoShape 19"/>
          <p:cNvSpPr>
            <a:spLocks noChangeArrowheads="1"/>
          </p:cNvSpPr>
          <p:nvPr/>
        </p:nvSpPr>
        <p:spPr bwMode="auto">
          <a:xfrm>
            <a:off x="2627577" y="1556741"/>
            <a:ext cx="5472815" cy="732127"/>
          </a:xfrm>
          <a:prstGeom prst="roundRect">
            <a:avLst>
              <a:gd name="adj" fmla="val 11000"/>
            </a:avLst>
          </a:prstGeom>
          <a:noFill/>
          <a:ln w="2857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lnSpc>
                <a:spcPct val="120000"/>
              </a:lnSpc>
            </a:pP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지속적인 연구개발 투자 불구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기술의 이전 및</a:t>
            </a:r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사업화가 되지 않는 </a:t>
            </a:r>
            <a:endParaRPr lang="en-US" altLang="ko-KR" sz="14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20000"/>
              </a:lnSpc>
            </a:pP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기술 휴면화 현상 대두</a:t>
            </a:r>
            <a:endParaRPr lang="en-US" altLang="ko-KR" sz="1400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971600" y="1549404"/>
            <a:ext cx="1512168" cy="738527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16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기술 휴면화</a:t>
            </a:r>
            <a:endParaRPr lang="en-US" altLang="ko-KR" sz="16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971600" y="3373530"/>
            <a:ext cx="1512168" cy="67495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16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후속 지원 </a:t>
            </a:r>
            <a:endParaRPr lang="en-US" altLang="ko-KR" sz="16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>
              <a:lnSpc>
                <a:spcPct val="120000"/>
              </a:lnSpc>
              <a:defRPr/>
            </a:pPr>
            <a:r>
              <a:rPr lang="ko-KR" altLang="en-US" sz="16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미비</a:t>
            </a:r>
            <a:endParaRPr lang="en-US" altLang="ko-KR" sz="16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971600" y="2452439"/>
            <a:ext cx="1512168" cy="715461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16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홍보부족</a:t>
            </a:r>
            <a:endParaRPr lang="en-US" altLang="ko-KR" sz="16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971600" y="4215832"/>
            <a:ext cx="1512168" cy="76284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16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기술 활용도</a:t>
            </a:r>
            <a:endParaRPr lang="en-US" altLang="ko-KR" sz="16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Text Box 2"/>
          <p:cNvSpPr txBox="1">
            <a:spLocks noChangeArrowheads="1"/>
          </p:cNvSpPr>
          <p:nvPr/>
        </p:nvSpPr>
        <p:spPr bwMode="auto">
          <a:xfrm>
            <a:off x="1259632" y="332656"/>
            <a:ext cx="35060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400" b="0" dirty="0" smtClean="0">
                <a:latin typeface="HY헤드라인M" pitchFamily="18" charset="-127"/>
                <a:ea typeface="HY헤드라인M" pitchFamily="18" charset="-127"/>
              </a:rPr>
              <a:t>2. </a:t>
            </a:r>
            <a:r>
              <a:rPr lang="ko-KR" altLang="en-US" sz="2400" b="0" dirty="0" smtClean="0">
                <a:latin typeface="HY헤드라인M" pitchFamily="18" charset="-127"/>
                <a:ea typeface="HY헤드라인M" pitchFamily="18" charset="-127"/>
              </a:rPr>
              <a:t>기술사업화 재편 배경</a:t>
            </a:r>
            <a:endParaRPr lang="ko-KR" altLang="en-US" sz="2400" b="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1979712" y="5589240"/>
            <a:ext cx="5400600" cy="630424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기술이전 및 사업화 지원체계 재편 필요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그림 7" descr="기술사업화지원개요.jpg"/>
          <p:cNvPicPr>
            <a:picLocks noChangeAspect="1"/>
          </p:cNvPicPr>
          <p:nvPr/>
        </p:nvPicPr>
        <p:blipFill>
          <a:blip r:embed="rId2" cstate="print"/>
          <a:srcRect l="1563" t="4424" r="5469"/>
          <a:stretch>
            <a:fillRect/>
          </a:stretch>
        </p:blipFill>
        <p:spPr bwMode="auto">
          <a:xfrm>
            <a:off x="857252" y="1934598"/>
            <a:ext cx="7527925" cy="451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2" name="TextBox 5"/>
          <p:cNvSpPr txBox="1">
            <a:spLocks noChangeArrowheads="1"/>
          </p:cNvSpPr>
          <p:nvPr/>
        </p:nvSpPr>
        <p:spPr bwMode="auto">
          <a:xfrm>
            <a:off x="5004049" y="5702076"/>
            <a:ext cx="1440159" cy="430887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100" b="1" dirty="0" err="1">
                <a:solidFill>
                  <a:srgbClr val="002060"/>
                </a:solidFill>
                <a:latin typeface="+mn-ea"/>
              </a:rPr>
              <a:t>정부출여금</a:t>
            </a:r>
            <a:r>
              <a:rPr lang="ko-KR" altLang="en-US" sz="1100" b="1" dirty="0">
                <a:solidFill>
                  <a:srgbClr val="002060"/>
                </a:solidFill>
                <a:latin typeface="+mn-ea"/>
              </a:rPr>
              <a:t> 지원</a:t>
            </a:r>
            <a:endParaRPr lang="en-US" altLang="ko-KR" sz="1100" b="1" dirty="0">
              <a:solidFill>
                <a:srgbClr val="002060"/>
              </a:solidFill>
              <a:latin typeface="+mn-ea"/>
            </a:endParaRPr>
          </a:p>
          <a:p>
            <a:pPr algn="ctr"/>
            <a:r>
              <a:rPr lang="en-US" altLang="ko-KR" sz="1100" b="1" dirty="0">
                <a:solidFill>
                  <a:srgbClr val="002060"/>
                </a:solidFill>
                <a:latin typeface="+mn-ea"/>
              </a:rPr>
              <a:t>500</a:t>
            </a:r>
            <a:r>
              <a:rPr lang="ko-KR" altLang="en-US" sz="1100" b="1" dirty="0" err="1">
                <a:solidFill>
                  <a:srgbClr val="002060"/>
                </a:solidFill>
                <a:latin typeface="+mn-ea"/>
              </a:rPr>
              <a:t>백만원</a:t>
            </a:r>
            <a:r>
              <a:rPr lang="ko-KR" altLang="en-US" sz="1100" b="1" dirty="0">
                <a:solidFill>
                  <a:srgbClr val="002060"/>
                </a:solidFill>
                <a:latin typeface="+mn-ea"/>
              </a:rPr>
              <a:t> 내외</a:t>
            </a:r>
          </a:p>
        </p:txBody>
      </p:sp>
      <p:sp>
        <p:nvSpPr>
          <p:cNvPr id="19463" name="TextBox 6"/>
          <p:cNvSpPr txBox="1">
            <a:spLocks noChangeArrowheads="1"/>
          </p:cNvSpPr>
          <p:nvPr/>
        </p:nvSpPr>
        <p:spPr bwMode="auto">
          <a:xfrm>
            <a:off x="2843809" y="5709304"/>
            <a:ext cx="1512167" cy="430887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100" b="1" dirty="0">
                <a:solidFill>
                  <a:srgbClr val="002060"/>
                </a:solidFill>
                <a:latin typeface="+mn-ea"/>
              </a:rPr>
              <a:t>정부출연금 지원</a:t>
            </a:r>
            <a:endParaRPr lang="en-US" altLang="ko-KR" sz="1100" b="1" dirty="0">
              <a:solidFill>
                <a:srgbClr val="002060"/>
              </a:solidFill>
              <a:latin typeface="+mn-ea"/>
            </a:endParaRPr>
          </a:p>
          <a:p>
            <a:pPr algn="ctr"/>
            <a:r>
              <a:rPr lang="en-US" altLang="ko-KR" sz="1100" b="1" dirty="0">
                <a:solidFill>
                  <a:srgbClr val="002060"/>
                </a:solidFill>
                <a:latin typeface="+mn-ea"/>
              </a:rPr>
              <a:t>25</a:t>
            </a:r>
            <a:r>
              <a:rPr lang="ko-KR" altLang="en-US" sz="1100" b="1" dirty="0" err="1">
                <a:solidFill>
                  <a:srgbClr val="002060"/>
                </a:solidFill>
                <a:latin typeface="+mn-ea"/>
              </a:rPr>
              <a:t>백만원</a:t>
            </a:r>
            <a:r>
              <a:rPr lang="ko-KR" altLang="en-US" sz="1100" b="1" dirty="0">
                <a:solidFill>
                  <a:srgbClr val="002060"/>
                </a:solidFill>
                <a:latin typeface="+mn-ea"/>
              </a:rPr>
              <a:t> 내외</a:t>
            </a:r>
          </a:p>
        </p:txBody>
      </p:sp>
      <p:pic>
        <p:nvPicPr>
          <p:cNvPr id="10" name="그림 9" descr="1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29836" y="4952685"/>
            <a:ext cx="2088232" cy="1440160"/>
          </a:xfrm>
          <a:prstGeom prst="rect">
            <a:avLst/>
          </a:prstGeom>
          <a:ln>
            <a:noFill/>
          </a:ln>
          <a:effectLst>
            <a:innerShdw blurRad="114300">
              <a:prstClr val="black"/>
            </a:innerShdw>
          </a:effectLst>
        </p:spPr>
      </p:pic>
      <p:sp>
        <p:nvSpPr>
          <p:cNvPr id="14" name="모서리가 둥근 직사각형 13"/>
          <p:cNvSpPr/>
          <p:nvPr/>
        </p:nvSpPr>
        <p:spPr>
          <a:xfrm>
            <a:off x="2754548" y="4926807"/>
            <a:ext cx="1656184" cy="401336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n-ea"/>
              </a:rPr>
              <a:t>기술사업화 지원</a:t>
            </a:r>
            <a:endParaRPr lang="ko-KR" altLang="en-US" sz="1200" b="1" dirty="0">
              <a:ln>
                <a:solidFill>
                  <a:schemeClr val="accent3">
                    <a:lumMod val="7500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+mn-ea"/>
            </a:endParaRPr>
          </a:p>
        </p:txBody>
      </p:sp>
      <p:pic>
        <p:nvPicPr>
          <p:cNvPr id="16" name="그림 15" descr="1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4944100"/>
            <a:ext cx="2088232" cy="1440160"/>
          </a:xfrm>
          <a:prstGeom prst="rect">
            <a:avLst/>
          </a:prstGeom>
          <a:ln>
            <a:noFill/>
          </a:ln>
          <a:effectLst>
            <a:innerShdw blurRad="114300">
              <a:prstClr val="black"/>
            </a:innerShdw>
          </a:effectLst>
        </p:spPr>
      </p:pic>
      <p:sp>
        <p:nvSpPr>
          <p:cNvPr id="17" name="모서리가 둥근 직사각형 16"/>
          <p:cNvSpPr/>
          <p:nvPr/>
        </p:nvSpPr>
        <p:spPr>
          <a:xfrm>
            <a:off x="4885972" y="4935453"/>
            <a:ext cx="1656184" cy="392689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n-ea"/>
              </a:rPr>
              <a:t>사업화 전략</a:t>
            </a:r>
            <a:endParaRPr lang="ko-KR" altLang="en-US" sz="1200" b="1" dirty="0">
              <a:ln>
                <a:solidFill>
                  <a:schemeClr val="accent3">
                    <a:lumMod val="7500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+mn-ea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088375" y="5380666"/>
            <a:ext cx="127150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 b="1" dirty="0" smtClean="0">
                <a:latin typeface="+mn-ea"/>
              </a:rPr>
              <a:t>민간 전문 컨설팅</a:t>
            </a:r>
            <a:endParaRPr lang="en-US" altLang="ko-KR" sz="1100" b="1" dirty="0" smtClean="0">
              <a:latin typeface="+mn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938736" y="5805264"/>
            <a:ext cx="160332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 smtClean="0">
                <a:latin typeface="+mn-ea"/>
              </a:rPr>
              <a:t>과제 내 위탁방식 참여</a:t>
            </a:r>
            <a:endParaRPr lang="en-US" altLang="ko-KR" sz="1100" b="1" dirty="0" smtClean="0">
              <a:latin typeface="+mn-ea"/>
            </a:endParaRPr>
          </a:p>
          <a:p>
            <a:pPr algn="ctr"/>
            <a:r>
              <a:rPr lang="en-US" altLang="ko-KR" sz="1100" b="1" dirty="0" smtClean="0">
                <a:latin typeface="+mn-ea"/>
              </a:rPr>
              <a:t>(</a:t>
            </a:r>
            <a:r>
              <a:rPr lang="ko-KR" altLang="en-US" sz="1100" b="1" dirty="0" smtClean="0">
                <a:latin typeface="+mn-ea"/>
              </a:rPr>
              <a:t>민간 부담</a:t>
            </a:r>
            <a:r>
              <a:rPr lang="en-US" altLang="ko-KR" sz="1100" b="1" dirty="0" smtClean="0">
                <a:latin typeface="+mn-ea"/>
              </a:rPr>
              <a:t>)</a:t>
            </a:r>
            <a:endParaRPr lang="ko-KR" altLang="en-US" sz="1100" b="1" dirty="0">
              <a:latin typeface="+mn-ea"/>
            </a:endParaRPr>
          </a:p>
        </p:txBody>
      </p:sp>
      <p:cxnSp>
        <p:nvCxnSpPr>
          <p:cNvPr id="21" name="직선 연결선 20"/>
          <p:cNvCxnSpPr/>
          <p:nvPr/>
        </p:nvCxnSpPr>
        <p:spPr>
          <a:xfrm>
            <a:off x="4775054" y="5764963"/>
            <a:ext cx="1872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801804" y="5389313"/>
            <a:ext cx="160332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 b="1" dirty="0" smtClean="0">
                <a:latin typeface="+mn-ea"/>
              </a:rPr>
              <a:t>기술개량</a:t>
            </a:r>
            <a:r>
              <a:rPr lang="en-US" altLang="ko-KR" sz="1100" b="1" dirty="0" smtClean="0">
                <a:latin typeface="+mn-ea"/>
              </a:rPr>
              <a:t>, </a:t>
            </a:r>
            <a:r>
              <a:rPr lang="ko-KR" altLang="en-US" sz="1100" b="1" dirty="0" smtClean="0">
                <a:latin typeface="+mn-ea"/>
              </a:rPr>
              <a:t>시제품 제작</a:t>
            </a:r>
            <a:endParaRPr lang="en-US" altLang="ko-KR" sz="1100" b="1" dirty="0" smtClean="0">
              <a:latin typeface="+mn-ea"/>
            </a:endParaRPr>
          </a:p>
          <a:p>
            <a:pPr algn="ctr"/>
            <a:r>
              <a:rPr lang="ko-KR" altLang="en-US" sz="1100" b="1" dirty="0" smtClean="0">
                <a:latin typeface="+mn-ea"/>
              </a:rPr>
              <a:t>해외 현장 </a:t>
            </a:r>
            <a:r>
              <a:rPr lang="ko-KR" altLang="en-US" sz="1100" b="1" dirty="0" err="1" smtClean="0">
                <a:latin typeface="+mn-ea"/>
              </a:rPr>
              <a:t>적용성</a:t>
            </a:r>
            <a:r>
              <a:rPr lang="ko-KR" altLang="en-US" sz="1100" b="1" dirty="0" smtClean="0">
                <a:latin typeface="+mn-ea"/>
              </a:rPr>
              <a:t> 검증</a:t>
            </a:r>
            <a:endParaRPr lang="ko-KR" altLang="en-US" sz="1100" b="1" dirty="0">
              <a:latin typeface="+mn-ea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755472" y="5829449"/>
            <a:ext cx="163538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b="1" dirty="0" smtClean="0">
                <a:latin typeface="+mn-ea"/>
              </a:rPr>
              <a:t>정부출연금 </a:t>
            </a:r>
            <a:r>
              <a:rPr lang="en-US" altLang="ko-KR" sz="1100" b="1" dirty="0" smtClean="0">
                <a:latin typeface="+mn-ea"/>
              </a:rPr>
              <a:t>5</a:t>
            </a:r>
            <a:r>
              <a:rPr lang="ko-KR" altLang="en-US" sz="1100" b="1" dirty="0" err="1" smtClean="0">
                <a:latin typeface="+mn-ea"/>
              </a:rPr>
              <a:t>억원</a:t>
            </a:r>
            <a:r>
              <a:rPr lang="ko-KR" altLang="en-US" sz="1100" b="1" dirty="0" smtClean="0">
                <a:latin typeface="+mn-ea"/>
              </a:rPr>
              <a:t> 이내</a:t>
            </a:r>
            <a:endParaRPr lang="en-US" altLang="ko-KR" sz="1100" b="1" dirty="0" smtClean="0">
              <a:latin typeface="+mn-ea"/>
            </a:endParaRPr>
          </a:p>
        </p:txBody>
      </p:sp>
      <p:cxnSp>
        <p:nvCxnSpPr>
          <p:cNvPr id="24" name="직선 연결선 23"/>
          <p:cNvCxnSpPr/>
          <p:nvPr/>
        </p:nvCxnSpPr>
        <p:spPr>
          <a:xfrm>
            <a:off x="2653724" y="5764963"/>
            <a:ext cx="1872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 Box 2"/>
          <p:cNvSpPr txBox="1">
            <a:spLocks noChangeArrowheads="1"/>
          </p:cNvSpPr>
          <p:nvPr/>
        </p:nvSpPr>
        <p:spPr bwMode="auto">
          <a:xfrm>
            <a:off x="1302189" y="317170"/>
            <a:ext cx="494237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400" dirty="0">
                <a:latin typeface="HY헤드라인M" pitchFamily="18" charset="-127"/>
                <a:ea typeface="HY헤드라인M" pitchFamily="18" charset="-127"/>
              </a:rPr>
              <a:t>3</a:t>
            </a:r>
            <a:r>
              <a:rPr lang="en-US" altLang="ko-KR" sz="2400" b="0" dirty="0" smtClean="0">
                <a:latin typeface="HY헤드라인M" pitchFamily="18" charset="-127"/>
                <a:ea typeface="HY헤드라인M" pitchFamily="18" charset="-127"/>
              </a:rPr>
              <a:t>. </a:t>
            </a:r>
            <a:r>
              <a:rPr lang="ko-KR" altLang="en-US" sz="2400" b="0" dirty="0" smtClean="0">
                <a:latin typeface="HY헤드라인M" pitchFamily="18" charset="-127"/>
                <a:ea typeface="HY헤드라인M" pitchFamily="18" charset="-127"/>
              </a:rPr>
              <a:t>기술사업화 지원사업 대상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영역</a:t>
            </a:r>
            <a:endParaRPr lang="ko-KR" altLang="en-US" sz="2400" b="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1173973" y="1484784"/>
            <a:ext cx="6926419" cy="414400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B" pitchFamily="18" charset="-127"/>
                <a:ea typeface="HY울릉도B" pitchFamily="18" charset="-127"/>
              </a:rPr>
              <a:t>해외 기술사업화 </a:t>
            </a:r>
            <a:r>
              <a:rPr lang="en-US" altLang="ko-KR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B" pitchFamily="18" charset="-127"/>
                <a:ea typeface="HY울릉도B" pitchFamily="18" charset="-127"/>
              </a:rPr>
              <a:t>R&amp;D </a:t>
            </a:r>
            <a:r>
              <a:rPr lang="ko-KR" altLang="en-US" sz="1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B" pitchFamily="18" charset="-127"/>
                <a:ea typeface="HY울릉도B" pitchFamily="18" charset="-127"/>
              </a:rPr>
              <a:t>지원 </a:t>
            </a:r>
            <a:r>
              <a:rPr lang="ko-KR" altLang="en-US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B" pitchFamily="18" charset="-127"/>
                <a:ea typeface="HY울릉도B" pitchFamily="18" charset="-127"/>
              </a:rPr>
              <a:t>영역</a:t>
            </a:r>
          </a:p>
        </p:txBody>
      </p:sp>
      <p:sp>
        <p:nvSpPr>
          <p:cNvPr id="26" name="타원 25"/>
          <p:cNvSpPr/>
          <p:nvPr/>
        </p:nvSpPr>
        <p:spPr>
          <a:xfrm>
            <a:off x="4411656" y="5589240"/>
            <a:ext cx="467544" cy="432048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dirty="0" smtClean="0">
                <a:solidFill>
                  <a:schemeClr val="tx2">
                    <a:lumMod val="75000"/>
                  </a:schemeClr>
                </a:solidFill>
              </a:rPr>
              <a:t>+</a:t>
            </a:r>
            <a:endParaRPr lang="en-US" altLang="ko-KR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3372356" y="3284984"/>
            <a:ext cx="2592288" cy="21602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</a:rPr>
              <a:t>해외 진출로 죽음의 계곡 극복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259632" y="332656"/>
            <a:ext cx="176202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4</a:t>
            </a:r>
            <a:r>
              <a:rPr lang="en-US" altLang="ko-KR" sz="2400" b="0" dirty="0" smtClean="0">
                <a:latin typeface="HY헤드라인M" pitchFamily="18" charset="-127"/>
                <a:ea typeface="HY헤드라인M" pitchFamily="18" charset="-127"/>
              </a:rPr>
              <a:t>. </a:t>
            </a:r>
            <a:r>
              <a:rPr lang="ko-KR" altLang="en-US" sz="2400" b="0" dirty="0" smtClean="0">
                <a:latin typeface="HY헤드라인M" pitchFamily="18" charset="-127"/>
                <a:ea typeface="HY헤드라인M" pitchFamily="18" charset="-127"/>
              </a:rPr>
              <a:t>사업개요</a:t>
            </a:r>
            <a:endParaRPr lang="ko-KR" altLang="en-US" sz="2400" b="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모서리가 둥근 직사각형 4"/>
          <p:cNvSpPr/>
          <p:nvPr/>
        </p:nvSpPr>
        <p:spPr bwMode="auto">
          <a:xfrm>
            <a:off x="2421286" y="2015853"/>
            <a:ext cx="5976664" cy="568436"/>
          </a:xfrm>
          <a:prstGeom prst="roundRect">
            <a:avLst>
              <a:gd name="adj" fmla="val 5094"/>
            </a:avLst>
          </a:prstGeom>
          <a:solidFill>
            <a:schemeClr val="accent3">
              <a:lumMod val="40000"/>
              <a:lumOff val="60000"/>
              <a:alpha val="40000"/>
            </a:schemeClr>
          </a:solidFill>
          <a:ln>
            <a:solidFill>
              <a:schemeClr val="bg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ko-KR" altLang="en-US" sz="1400">
              <a:solidFill>
                <a:schemeClr val="tx1"/>
              </a:solidFill>
            </a:endParaRPr>
          </a:p>
        </p:txBody>
      </p:sp>
      <p:sp>
        <p:nvSpPr>
          <p:cNvPr id="6" name="AutoShape 19"/>
          <p:cNvSpPr>
            <a:spLocks noChangeArrowheads="1"/>
          </p:cNvSpPr>
          <p:nvPr/>
        </p:nvSpPr>
        <p:spPr bwMode="auto">
          <a:xfrm>
            <a:off x="2411760" y="1996178"/>
            <a:ext cx="5986189" cy="588112"/>
          </a:xfrm>
          <a:prstGeom prst="roundRect">
            <a:avLst>
              <a:gd name="adj" fmla="val 11000"/>
            </a:avLst>
          </a:prstGeom>
          <a:noFill/>
          <a:ln w="2857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lnSpc>
                <a:spcPct val="120000"/>
              </a:lnSpc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국토교통분야 중소기업의 기술사업화 촉진을 통한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강소기업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육성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813867" y="1988840"/>
            <a:ext cx="1512168" cy="593253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1600" dirty="0" smtClean="0">
                <a:solidFill>
                  <a:schemeClr val="tx1"/>
                </a:solidFill>
                <a:latin typeface="HY울릉도B" pitchFamily="18" charset="-127"/>
                <a:ea typeface="HY울릉도B" pitchFamily="18" charset="-127"/>
              </a:rPr>
              <a:t>사업 목적</a:t>
            </a:r>
            <a:endParaRPr lang="en-US" altLang="ko-KR" sz="1600" dirty="0">
              <a:solidFill>
                <a:schemeClr val="tx1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3923928" y="2999693"/>
            <a:ext cx="696715" cy="263649"/>
          </a:xfrm>
          <a:prstGeom prst="roundRect">
            <a:avLst>
              <a:gd name="adj" fmla="val 5094"/>
            </a:avLst>
          </a:prstGeom>
          <a:solidFill>
            <a:schemeClr val="accent3">
              <a:lumMod val="20000"/>
              <a:lumOff val="80000"/>
              <a:alpha val="40000"/>
            </a:schemeClr>
          </a:solidFill>
          <a:ln>
            <a:solidFill>
              <a:schemeClr val="bg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 smtClean="0">
                <a:solidFill>
                  <a:schemeClr val="tx1"/>
                </a:solidFill>
              </a:rPr>
              <a:t>42.4</a:t>
            </a:r>
            <a:endParaRPr kumimoji="0"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838250" y="2639653"/>
            <a:ext cx="1512168" cy="645331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1600" dirty="0" smtClean="0">
                <a:solidFill>
                  <a:schemeClr val="tx1"/>
                </a:solidFill>
                <a:latin typeface="HY울릉도B" pitchFamily="18" charset="-127"/>
                <a:ea typeface="HY울릉도B" pitchFamily="18" charset="-127"/>
              </a:rPr>
              <a:t>지원예산</a:t>
            </a:r>
            <a:endParaRPr lang="en-US" altLang="ko-KR" sz="1600" dirty="0" smtClean="0">
              <a:solidFill>
                <a:schemeClr val="tx1"/>
              </a:solidFill>
              <a:latin typeface="HY울릉도B" pitchFamily="18" charset="-127"/>
              <a:ea typeface="HY울릉도B" pitchFamily="18" charset="-127"/>
            </a:endParaRPr>
          </a:p>
          <a:p>
            <a:pPr algn="ctr">
              <a:lnSpc>
                <a:spcPct val="120000"/>
              </a:lnSpc>
              <a:defRPr/>
            </a:pPr>
            <a:r>
              <a:rPr lang="en-US" altLang="ko-KR" sz="1600" dirty="0" smtClean="0">
                <a:solidFill>
                  <a:schemeClr val="tx1"/>
                </a:solidFill>
                <a:latin typeface="HY울릉도B" pitchFamily="18" charset="-127"/>
                <a:ea typeface="HY울릉도B" pitchFamily="18" charset="-127"/>
              </a:rPr>
              <a:t>(</a:t>
            </a:r>
            <a:r>
              <a:rPr lang="ko-KR" altLang="en-US" sz="1600" dirty="0" err="1" smtClean="0">
                <a:solidFill>
                  <a:schemeClr val="tx1"/>
                </a:solidFill>
                <a:latin typeface="HY울릉도B" pitchFamily="18" charset="-127"/>
                <a:ea typeface="HY울릉도B" pitchFamily="18" charset="-127"/>
              </a:rPr>
              <a:t>억원</a:t>
            </a:r>
            <a:r>
              <a:rPr lang="en-US" altLang="ko-KR" sz="1600" dirty="0" smtClean="0">
                <a:solidFill>
                  <a:schemeClr val="tx1"/>
                </a:solidFill>
                <a:latin typeface="HY울릉도B" pitchFamily="18" charset="-127"/>
                <a:ea typeface="HY울릉도B" pitchFamily="18" charset="-127"/>
              </a:rPr>
              <a:t>)</a:t>
            </a:r>
            <a:endParaRPr lang="en-US" altLang="ko-KR" sz="1600" dirty="0">
              <a:solidFill>
                <a:schemeClr val="tx1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3923928" y="2668228"/>
            <a:ext cx="696715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75000"/>
              <a:alpha val="40000"/>
            </a:schemeClr>
          </a:solidFill>
          <a:ln>
            <a:solidFill>
              <a:schemeClr val="bg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 smtClean="0">
                <a:solidFill>
                  <a:schemeClr val="tx1"/>
                </a:solidFill>
              </a:rPr>
              <a:t>2010</a:t>
            </a:r>
            <a:r>
              <a:rPr lang="ko-KR" altLang="en-US" sz="1200" dirty="0" smtClean="0">
                <a:solidFill>
                  <a:schemeClr val="tx1"/>
                </a:solidFill>
              </a:rPr>
              <a:t>년</a:t>
            </a:r>
            <a:endParaRPr kumimoji="0"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7654056" y="2996071"/>
            <a:ext cx="706239" cy="263649"/>
          </a:xfrm>
          <a:prstGeom prst="roundRect">
            <a:avLst>
              <a:gd name="adj" fmla="val 5094"/>
            </a:avLst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 smtClean="0">
                <a:solidFill>
                  <a:schemeClr val="tx1"/>
                </a:solidFill>
              </a:rPr>
              <a:t>184.10</a:t>
            </a:r>
            <a:endParaRPr kumimoji="0"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7654056" y="2664606"/>
            <a:ext cx="706239" cy="278507"/>
          </a:xfrm>
          <a:prstGeom prst="roundRect">
            <a:avLst>
              <a:gd name="adj" fmla="val 5094"/>
            </a:avLst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 smtClean="0">
                <a:solidFill>
                  <a:schemeClr val="tx1"/>
                </a:solidFill>
              </a:rPr>
              <a:t>2015</a:t>
            </a:r>
            <a:r>
              <a:rPr lang="ko-KR" altLang="en-US" sz="1200" dirty="0" smtClean="0">
                <a:solidFill>
                  <a:schemeClr val="tx1"/>
                </a:solidFill>
              </a:rPr>
              <a:t>년</a:t>
            </a:r>
            <a:endParaRPr kumimoji="0"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2" name="모서리가 둥근 직사각형 21"/>
          <p:cNvSpPr/>
          <p:nvPr/>
        </p:nvSpPr>
        <p:spPr>
          <a:xfrm>
            <a:off x="3180483" y="2999693"/>
            <a:ext cx="686049" cy="263649"/>
          </a:xfrm>
          <a:prstGeom prst="roundRect">
            <a:avLst>
              <a:gd name="adj" fmla="val 5094"/>
            </a:avLst>
          </a:prstGeom>
          <a:solidFill>
            <a:schemeClr val="accent3">
              <a:lumMod val="20000"/>
              <a:lumOff val="80000"/>
              <a:alpha val="40000"/>
            </a:schemeClr>
          </a:solidFill>
          <a:ln>
            <a:solidFill>
              <a:schemeClr val="bg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 smtClean="0">
                <a:solidFill>
                  <a:schemeClr val="tx1"/>
                </a:solidFill>
              </a:rPr>
              <a:t>39.57</a:t>
            </a:r>
            <a:endParaRPr kumimoji="0"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3180483" y="2668228"/>
            <a:ext cx="686049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75000"/>
              <a:alpha val="40000"/>
            </a:schemeClr>
          </a:solidFill>
          <a:ln>
            <a:solidFill>
              <a:schemeClr val="bg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 smtClean="0">
                <a:solidFill>
                  <a:schemeClr val="tx1"/>
                </a:solidFill>
              </a:rPr>
              <a:t>2009</a:t>
            </a:r>
            <a:r>
              <a:rPr lang="ko-KR" altLang="en-US" sz="1200" dirty="0" smtClean="0">
                <a:solidFill>
                  <a:schemeClr val="tx1"/>
                </a:solidFill>
              </a:rPr>
              <a:t>년</a:t>
            </a:r>
            <a:endParaRPr kumimoji="0"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2483768" y="3284984"/>
            <a:ext cx="3600400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b="1" dirty="0" smtClean="0"/>
              <a:t>※ 2015</a:t>
            </a:r>
            <a:r>
              <a:rPr lang="ko-KR" altLang="en-US" b="1" dirty="0" smtClean="0"/>
              <a:t>년 예산은 </a:t>
            </a:r>
            <a:r>
              <a:rPr lang="ko-KR" altLang="en-US" b="1" dirty="0" err="1" smtClean="0"/>
              <a:t>기획재정부</a:t>
            </a:r>
            <a:r>
              <a:rPr lang="ko-KR" altLang="en-US" b="1" dirty="0" smtClean="0"/>
              <a:t> 심의 예산</a:t>
            </a:r>
            <a:endParaRPr lang="ko-KR" altLang="en-US" b="1" dirty="0"/>
          </a:p>
        </p:txBody>
      </p:sp>
      <p:sp>
        <p:nvSpPr>
          <p:cNvPr id="25" name="모서리가 둥근 직사각형 24"/>
          <p:cNvSpPr/>
          <p:nvPr/>
        </p:nvSpPr>
        <p:spPr>
          <a:xfrm>
            <a:off x="2449861" y="2999693"/>
            <a:ext cx="681980" cy="263649"/>
          </a:xfrm>
          <a:prstGeom prst="roundRect">
            <a:avLst>
              <a:gd name="adj" fmla="val 5094"/>
            </a:avLst>
          </a:prstGeom>
          <a:solidFill>
            <a:schemeClr val="accent3">
              <a:lumMod val="20000"/>
              <a:lumOff val="80000"/>
              <a:alpha val="40000"/>
            </a:schemeClr>
          </a:solidFill>
          <a:ln>
            <a:solidFill>
              <a:schemeClr val="bg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 smtClean="0">
                <a:solidFill>
                  <a:schemeClr val="tx1"/>
                </a:solidFill>
              </a:rPr>
              <a:t>10</a:t>
            </a:r>
            <a:endParaRPr kumimoji="0"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6" name="모서리가 둥근 직사각형 25"/>
          <p:cNvSpPr/>
          <p:nvPr/>
        </p:nvSpPr>
        <p:spPr>
          <a:xfrm>
            <a:off x="2449861" y="2668228"/>
            <a:ext cx="681980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75000"/>
              <a:alpha val="40000"/>
            </a:schemeClr>
          </a:solidFill>
          <a:ln>
            <a:solidFill>
              <a:schemeClr val="bg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 smtClean="0">
                <a:solidFill>
                  <a:schemeClr val="tx1"/>
                </a:solidFill>
              </a:rPr>
              <a:t>2008</a:t>
            </a:r>
            <a:r>
              <a:rPr lang="ko-KR" altLang="en-US" sz="1200" dirty="0" smtClean="0">
                <a:solidFill>
                  <a:schemeClr val="tx1"/>
                </a:solidFill>
              </a:rPr>
              <a:t>년</a:t>
            </a:r>
            <a:endParaRPr kumimoji="0"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7" name="모서리가 둥근 직사각형 26"/>
          <p:cNvSpPr/>
          <p:nvPr/>
        </p:nvSpPr>
        <p:spPr bwMode="auto">
          <a:xfrm>
            <a:off x="2406428" y="1223765"/>
            <a:ext cx="5976664" cy="712452"/>
          </a:xfrm>
          <a:prstGeom prst="roundRect">
            <a:avLst>
              <a:gd name="adj" fmla="val 5094"/>
            </a:avLst>
          </a:prstGeom>
          <a:solidFill>
            <a:schemeClr val="accent3">
              <a:lumMod val="40000"/>
              <a:lumOff val="60000"/>
              <a:alpha val="40000"/>
            </a:schemeClr>
          </a:solidFill>
          <a:ln>
            <a:solidFill>
              <a:schemeClr val="bg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ko-KR" altLang="en-US" sz="1400">
              <a:solidFill>
                <a:schemeClr val="tx1"/>
              </a:solidFill>
            </a:endParaRPr>
          </a:p>
        </p:txBody>
      </p:sp>
      <p:sp>
        <p:nvSpPr>
          <p:cNvPr id="28" name="AutoShape 19"/>
          <p:cNvSpPr>
            <a:spLocks noChangeArrowheads="1"/>
          </p:cNvSpPr>
          <p:nvPr/>
        </p:nvSpPr>
        <p:spPr bwMode="auto">
          <a:xfrm>
            <a:off x="2396902" y="1204089"/>
            <a:ext cx="5986189" cy="732127"/>
          </a:xfrm>
          <a:prstGeom prst="roundRect">
            <a:avLst>
              <a:gd name="adj" fmla="val 11000"/>
            </a:avLst>
          </a:prstGeom>
          <a:noFill/>
          <a:ln w="2857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국토교통 기술사업화 지원사업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중소기업 전용 지원사업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>
              <a:lnSpc>
                <a:spcPct val="120000"/>
              </a:lnSpc>
            </a:pPr>
            <a:r>
              <a:rPr lang="en-US" altLang="ko-KR" sz="12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* ’14</a:t>
            </a:r>
            <a:r>
              <a:rPr lang="ko-KR" altLang="en-US" sz="1200" b="1" dirty="0" smtClean="0">
                <a:solidFill>
                  <a:schemeClr val="accent2">
                    <a:lumMod val="7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년 당초 건설교통기술촉진연구사업에서 세부사업으로 독립</a:t>
            </a:r>
            <a:endParaRPr lang="en-US" altLang="ko-KR" sz="1200" b="1" dirty="0">
              <a:solidFill>
                <a:schemeClr val="accent2">
                  <a:lumMod val="7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9" name="모서리가 둥근 직사각형 28"/>
          <p:cNvSpPr/>
          <p:nvPr/>
        </p:nvSpPr>
        <p:spPr>
          <a:xfrm>
            <a:off x="799009" y="1196752"/>
            <a:ext cx="1512168" cy="738527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1600" dirty="0" smtClean="0">
                <a:solidFill>
                  <a:schemeClr val="tx1"/>
                </a:solidFill>
                <a:latin typeface="HY울릉도B" pitchFamily="18" charset="-127"/>
                <a:ea typeface="HY울릉도B" pitchFamily="18" charset="-127"/>
              </a:rPr>
              <a:t>사업 명칭</a:t>
            </a:r>
            <a:endParaRPr lang="en-US" altLang="ko-KR" sz="1600" dirty="0">
              <a:solidFill>
                <a:schemeClr val="tx1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70" name="모서리가 둥근 직사각형 69"/>
          <p:cNvSpPr/>
          <p:nvPr/>
        </p:nvSpPr>
        <p:spPr>
          <a:xfrm>
            <a:off x="6156176" y="2999693"/>
            <a:ext cx="696715" cy="263649"/>
          </a:xfrm>
          <a:prstGeom prst="roundRect">
            <a:avLst>
              <a:gd name="adj" fmla="val 5094"/>
            </a:avLst>
          </a:prstGeom>
          <a:solidFill>
            <a:schemeClr val="accent3">
              <a:lumMod val="20000"/>
              <a:lumOff val="80000"/>
              <a:alpha val="40000"/>
            </a:schemeClr>
          </a:solidFill>
          <a:ln>
            <a:solidFill>
              <a:schemeClr val="bg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 smtClean="0">
                <a:solidFill>
                  <a:schemeClr val="tx1"/>
                </a:solidFill>
              </a:rPr>
              <a:t>30.6</a:t>
            </a:r>
            <a:endParaRPr kumimoji="0"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72" name="모서리가 둥근 직사각형 71"/>
          <p:cNvSpPr/>
          <p:nvPr/>
        </p:nvSpPr>
        <p:spPr>
          <a:xfrm>
            <a:off x="6156176" y="2668228"/>
            <a:ext cx="696715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75000"/>
              <a:alpha val="40000"/>
            </a:schemeClr>
          </a:solidFill>
          <a:ln>
            <a:solidFill>
              <a:schemeClr val="bg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 smtClean="0">
                <a:solidFill>
                  <a:schemeClr val="tx1"/>
                </a:solidFill>
              </a:rPr>
              <a:t>2013</a:t>
            </a:r>
            <a:r>
              <a:rPr lang="ko-KR" altLang="en-US" sz="1200" dirty="0" smtClean="0">
                <a:solidFill>
                  <a:schemeClr val="tx1"/>
                </a:solidFill>
              </a:rPr>
              <a:t>년</a:t>
            </a:r>
            <a:endParaRPr kumimoji="0"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79" name="모서리가 둥근 직사각형 78"/>
          <p:cNvSpPr/>
          <p:nvPr/>
        </p:nvSpPr>
        <p:spPr>
          <a:xfrm>
            <a:off x="5412731" y="2999693"/>
            <a:ext cx="686049" cy="263649"/>
          </a:xfrm>
          <a:prstGeom prst="roundRect">
            <a:avLst>
              <a:gd name="adj" fmla="val 5094"/>
            </a:avLst>
          </a:prstGeom>
          <a:solidFill>
            <a:schemeClr val="accent3">
              <a:lumMod val="20000"/>
              <a:lumOff val="80000"/>
              <a:alpha val="40000"/>
            </a:schemeClr>
          </a:solidFill>
          <a:ln>
            <a:solidFill>
              <a:schemeClr val="bg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 smtClean="0">
                <a:solidFill>
                  <a:schemeClr val="tx1"/>
                </a:solidFill>
              </a:rPr>
              <a:t>40</a:t>
            </a:r>
            <a:endParaRPr kumimoji="0"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80" name="모서리가 둥근 직사각형 79"/>
          <p:cNvSpPr/>
          <p:nvPr/>
        </p:nvSpPr>
        <p:spPr>
          <a:xfrm>
            <a:off x="5412731" y="2668228"/>
            <a:ext cx="686049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75000"/>
              <a:alpha val="40000"/>
            </a:schemeClr>
          </a:solidFill>
          <a:ln>
            <a:solidFill>
              <a:schemeClr val="bg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 smtClean="0">
                <a:solidFill>
                  <a:schemeClr val="tx1"/>
                </a:solidFill>
              </a:rPr>
              <a:t>2012</a:t>
            </a:r>
            <a:r>
              <a:rPr lang="ko-KR" altLang="en-US" sz="1200" dirty="0" smtClean="0">
                <a:solidFill>
                  <a:schemeClr val="tx1"/>
                </a:solidFill>
              </a:rPr>
              <a:t>년</a:t>
            </a:r>
            <a:endParaRPr kumimoji="0"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81" name="모서리가 둥근 직사각형 80"/>
          <p:cNvSpPr/>
          <p:nvPr/>
        </p:nvSpPr>
        <p:spPr>
          <a:xfrm>
            <a:off x="4682108" y="2999693"/>
            <a:ext cx="681980" cy="263649"/>
          </a:xfrm>
          <a:prstGeom prst="roundRect">
            <a:avLst>
              <a:gd name="adj" fmla="val 5094"/>
            </a:avLst>
          </a:prstGeom>
          <a:solidFill>
            <a:schemeClr val="accent3">
              <a:lumMod val="20000"/>
              <a:lumOff val="80000"/>
              <a:alpha val="40000"/>
            </a:schemeClr>
          </a:solidFill>
          <a:ln>
            <a:solidFill>
              <a:schemeClr val="bg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 smtClean="0">
                <a:solidFill>
                  <a:schemeClr val="tx1"/>
                </a:solidFill>
              </a:rPr>
              <a:t>41</a:t>
            </a:r>
            <a:endParaRPr kumimoji="0"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82" name="모서리가 둥근 직사각형 81"/>
          <p:cNvSpPr/>
          <p:nvPr/>
        </p:nvSpPr>
        <p:spPr>
          <a:xfrm>
            <a:off x="4682108" y="2668228"/>
            <a:ext cx="681980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75000"/>
              <a:alpha val="40000"/>
            </a:schemeClr>
          </a:solidFill>
          <a:ln>
            <a:solidFill>
              <a:schemeClr val="bg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 smtClean="0">
                <a:solidFill>
                  <a:schemeClr val="tx1"/>
                </a:solidFill>
              </a:rPr>
              <a:t>2011</a:t>
            </a:r>
            <a:r>
              <a:rPr lang="ko-KR" altLang="en-US" sz="1200" dirty="0" smtClean="0">
                <a:solidFill>
                  <a:schemeClr val="tx1"/>
                </a:solidFill>
              </a:rPr>
              <a:t>년</a:t>
            </a:r>
            <a:endParaRPr kumimoji="0"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83" name="모서리가 둥근 직사각형 82"/>
          <p:cNvSpPr/>
          <p:nvPr/>
        </p:nvSpPr>
        <p:spPr>
          <a:xfrm>
            <a:off x="6899621" y="2999693"/>
            <a:ext cx="696715" cy="263649"/>
          </a:xfrm>
          <a:prstGeom prst="roundRect">
            <a:avLst>
              <a:gd name="adj" fmla="val 5094"/>
            </a:avLst>
          </a:prstGeom>
          <a:solidFill>
            <a:schemeClr val="accent3">
              <a:lumMod val="20000"/>
              <a:lumOff val="80000"/>
              <a:alpha val="40000"/>
            </a:schemeClr>
          </a:solidFill>
          <a:ln>
            <a:solidFill>
              <a:schemeClr val="bg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 smtClean="0">
                <a:solidFill>
                  <a:schemeClr val="tx1"/>
                </a:solidFill>
              </a:rPr>
              <a:t>119.77</a:t>
            </a:r>
            <a:endParaRPr kumimoji="0"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84" name="모서리가 둥근 직사각형 83"/>
          <p:cNvSpPr/>
          <p:nvPr/>
        </p:nvSpPr>
        <p:spPr>
          <a:xfrm>
            <a:off x="6899621" y="2668228"/>
            <a:ext cx="696715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75000"/>
              <a:alpha val="40000"/>
            </a:schemeClr>
          </a:solidFill>
          <a:ln>
            <a:solidFill>
              <a:schemeClr val="bg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 smtClean="0">
                <a:solidFill>
                  <a:schemeClr val="tx1"/>
                </a:solidFill>
              </a:rPr>
              <a:t>2014</a:t>
            </a:r>
            <a:r>
              <a:rPr lang="ko-KR" altLang="en-US" sz="1200" dirty="0" smtClean="0">
                <a:solidFill>
                  <a:schemeClr val="tx1"/>
                </a:solidFill>
              </a:rPr>
              <a:t>년</a:t>
            </a:r>
            <a:endParaRPr kumimoji="0"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85" name="모서리가 둥근 직사각형 84"/>
          <p:cNvSpPr/>
          <p:nvPr/>
        </p:nvSpPr>
        <p:spPr>
          <a:xfrm>
            <a:off x="851967" y="3577372"/>
            <a:ext cx="1512168" cy="2587932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1600" dirty="0" smtClean="0">
                <a:solidFill>
                  <a:schemeClr val="tx1"/>
                </a:solidFill>
                <a:latin typeface="HY울릉도B" pitchFamily="18" charset="-127"/>
                <a:ea typeface="HY울릉도B" pitchFamily="18" charset="-127"/>
              </a:rPr>
              <a:t>성과</a:t>
            </a:r>
            <a:endParaRPr lang="en-US" altLang="ko-KR" sz="1600" dirty="0">
              <a:solidFill>
                <a:schemeClr val="tx1"/>
              </a:solidFill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86" name="모서리가 둥근 직사각형 85"/>
          <p:cNvSpPr/>
          <p:nvPr/>
        </p:nvSpPr>
        <p:spPr>
          <a:xfrm>
            <a:off x="2483768" y="4336693"/>
            <a:ext cx="806823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75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chemeClr val="tx1"/>
                </a:solidFill>
              </a:rPr>
              <a:t>2010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년</a:t>
            </a:r>
            <a:endParaRPr kumimoji="0"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87" name="모서리가 둥근 직사각형 86"/>
          <p:cNvSpPr/>
          <p:nvPr/>
        </p:nvSpPr>
        <p:spPr>
          <a:xfrm>
            <a:off x="2483768" y="3952270"/>
            <a:ext cx="806823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75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chemeClr val="tx1"/>
                </a:solidFill>
              </a:rPr>
              <a:t>2009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년</a:t>
            </a:r>
            <a:endParaRPr kumimoji="0"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88" name="모서리가 둥근 직사각형 87"/>
          <p:cNvSpPr/>
          <p:nvPr/>
        </p:nvSpPr>
        <p:spPr>
          <a:xfrm>
            <a:off x="2493416" y="5113923"/>
            <a:ext cx="806823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75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chemeClr val="tx1"/>
                </a:solidFill>
              </a:rPr>
              <a:t>2012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년</a:t>
            </a:r>
            <a:endParaRPr kumimoji="0"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89" name="모서리가 둥근 직사각형 88"/>
          <p:cNvSpPr/>
          <p:nvPr/>
        </p:nvSpPr>
        <p:spPr>
          <a:xfrm>
            <a:off x="2493416" y="4729500"/>
            <a:ext cx="806823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75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chemeClr val="tx1"/>
                </a:solidFill>
              </a:rPr>
              <a:t>2011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년</a:t>
            </a:r>
            <a:endParaRPr kumimoji="0"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90" name="모서리가 둥근 직사각형 89"/>
          <p:cNvSpPr/>
          <p:nvPr/>
        </p:nvSpPr>
        <p:spPr>
          <a:xfrm>
            <a:off x="3395489" y="4346218"/>
            <a:ext cx="1214611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20000"/>
              <a:lumOff val="80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chemeClr val="tx1"/>
                </a:solidFill>
              </a:rPr>
              <a:t>11</a:t>
            </a:r>
            <a:endParaRPr kumimoji="0"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91" name="모서리가 둥근 직사각형 90"/>
          <p:cNvSpPr/>
          <p:nvPr/>
        </p:nvSpPr>
        <p:spPr>
          <a:xfrm>
            <a:off x="3395489" y="3961795"/>
            <a:ext cx="1214611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20000"/>
              <a:lumOff val="80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chemeClr val="tx1"/>
                </a:solidFill>
              </a:rPr>
              <a:t>14</a:t>
            </a:r>
            <a:endParaRPr kumimoji="0"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92" name="모서리가 둥근 직사각형 91"/>
          <p:cNvSpPr/>
          <p:nvPr/>
        </p:nvSpPr>
        <p:spPr>
          <a:xfrm>
            <a:off x="3405137" y="5123448"/>
            <a:ext cx="1214611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20000"/>
              <a:lumOff val="80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chemeClr val="tx1"/>
                </a:solidFill>
              </a:rPr>
              <a:t>17</a:t>
            </a:r>
            <a:endParaRPr kumimoji="0"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93" name="모서리가 둥근 직사각형 92"/>
          <p:cNvSpPr/>
          <p:nvPr/>
        </p:nvSpPr>
        <p:spPr>
          <a:xfrm>
            <a:off x="3405137" y="4739025"/>
            <a:ext cx="1214611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20000"/>
              <a:lumOff val="80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chemeClr val="tx1"/>
                </a:solidFill>
              </a:rPr>
              <a:t>14</a:t>
            </a:r>
            <a:endParaRPr kumimoji="0"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94" name="모서리가 둥근 직사각형 93"/>
          <p:cNvSpPr/>
          <p:nvPr/>
        </p:nvSpPr>
        <p:spPr>
          <a:xfrm>
            <a:off x="4648200" y="4346218"/>
            <a:ext cx="1214611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20000"/>
              <a:lumOff val="80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chemeClr val="tx1"/>
                </a:solidFill>
              </a:rPr>
              <a:t>6</a:t>
            </a:r>
            <a:endParaRPr kumimoji="0"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95" name="모서리가 둥근 직사각형 94"/>
          <p:cNvSpPr/>
          <p:nvPr/>
        </p:nvSpPr>
        <p:spPr>
          <a:xfrm>
            <a:off x="4648200" y="3961795"/>
            <a:ext cx="1214611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20000"/>
              <a:lumOff val="80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chemeClr val="tx1"/>
                </a:solidFill>
              </a:rPr>
              <a:t>9</a:t>
            </a:r>
            <a:endParaRPr kumimoji="0"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96" name="모서리가 둥근 직사각형 95"/>
          <p:cNvSpPr/>
          <p:nvPr/>
        </p:nvSpPr>
        <p:spPr>
          <a:xfrm>
            <a:off x="4657848" y="5123448"/>
            <a:ext cx="1214611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20000"/>
              <a:lumOff val="80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b="1" dirty="0" err="1" smtClean="0">
                <a:solidFill>
                  <a:schemeClr val="tx1"/>
                </a:solidFill>
              </a:rPr>
              <a:t>조사중</a:t>
            </a:r>
          </a:p>
        </p:txBody>
      </p:sp>
      <p:sp>
        <p:nvSpPr>
          <p:cNvPr id="97" name="모서리가 둥근 직사각형 96"/>
          <p:cNvSpPr/>
          <p:nvPr/>
        </p:nvSpPr>
        <p:spPr>
          <a:xfrm>
            <a:off x="4657848" y="4739025"/>
            <a:ext cx="1214611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20000"/>
              <a:lumOff val="80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chemeClr val="tx1"/>
                </a:solidFill>
              </a:rPr>
              <a:t>8</a:t>
            </a:r>
            <a:endParaRPr kumimoji="0"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98" name="모서리가 둥근 직사각형 97"/>
          <p:cNvSpPr/>
          <p:nvPr/>
        </p:nvSpPr>
        <p:spPr>
          <a:xfrm>
            <a:off x="5907385" y="4346218"/>
            <a:ext cx="1214611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20000"/>
              <a:lumOff val="80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chemeClr val="tx1"/>
                </a:solidFill>
              </a:rPr>
              <a:t>12.5</a:t>
            </a:r>
            <a:endParaRPr kumimoji="0"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99" name="모서리가 둥근 직사각형 98"/>
          <p:cNvSpPr/>
          <p:nvPr/>
        </p:nvSpPr>
        <p:spPr>
          <a:xfrm>
            <a:off x="5907385" y="3961795"/>
            <a:ext cx="1214611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20000"/>
              <a:lumOff val="80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chemeClr val="tx1"/>
                </a:solidFill>
              </a:rPr>
              <a:t>-</a:t>
            </a:r>
            <a:endParaRPr kumimoji="0"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00" name="모서리가 둥근 직사각형 99"/>
          <p:cNvSpPr/>
          <p:nvPr/>
        </p:nvSpPr>
        <p:spPr>
          <a:xfrm>
            <a:off x="5917033" y="5123448"/>
            <a:ext cx="1214611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20000"/>
              <a:lumOff val="80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chemeClr val="tx1"/>
                </a:solidFill>
              </a:rPr>
              <a:t>314.1</a:t>
            </a:r>
            <a:endParaRPr kumimoji="0"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01" name="모서리가 둥근 직사각형 100"/>
          <p:cNvSpPr/>
          <p:nvPr/>
        </p:nvSpPr>
        <p:spPr>
          <a:xfrm>
            <a:off x="5917033" y="4739025"/>
            <a:ext cx="1214611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20000"/>
              <a:lumOff val="80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chemeClr val="tx1"/>
                </a:solidFill>
              </a:rPr>
              <a:t>65.8</a:t>
            </a:r>
            <a:endParaRPr kumimoji="0"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02" name="모서리가 둥근 직사각형 101"/>
          <p:cNvSpPr/>
          <p:nvPr/>
        </p:nvSpPr>
        <p:spPr>
          <a:xfrm>
            <a:off x="7179146" y="4336693"/>
            <a:ext cx="1214611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20000"/>
              <a:lumOff val="80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chemeClr val="tx1"/>
                </a:solidFill>
              </a:rPr>
              <a:t>1</a:t>
            </a:r>
            <a:endParaRPr kumimoji="0"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03" name="모서리가 둥근 직사각형 102"/>
          <p:cNvSpPr/>
          <p:nvPr/>
        </p:nvSpPr>
        <p:spPr>
          <a:xfrm>
            <a:off x="7179146" y="3952270"/>
            <a:ext cx="1214611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20000"/>
              <a:lumOff val="80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chemeClr val="tx1"/>
                </a:solidFill>
              </a:rPr>
              <a:t>-</a:t>
            </a:r>
            <a:endParaRPr kumimoji="0"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04" name="모서리가 둥근 직사각형 103"/>
          <p:cNvSpPr/>
          <p:nvPr/>
        </p:nvSpPr>
        <p:spPr>
          <a:xfrm>
            <a:off x="7188794" y="5113923"/>
            <a:ext cx="1214611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20000"/>
              <a:lumOff val="80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chemeClr val="tx1"/>
                </a:solidFill>
              </a:rPr>
              <a:t>3</a:t>
            </a:r>
            <a:endParaRPr kumimoji="0"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05" name="모서리가 둥근 직사각형 104"/>
          <p:cNvSpPr/>
          <p:nvPr/>
        </p:nvSpPr>
        <p:spPr>
          <a:xfrm>
            <a:off x="7188794" y="4729500"/>
            <a:ext cx="1214611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20000"/>
              <a:lumOff val="80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chemeClr val="tx1"/>
                </a:solidFill>
              </a:rPr>
              <a:t>1</a:t>
            </a:r>
            <a:endParaRPr kumimoji="0"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06" name="모서리가 둥근 직사각형 105"/>
          <p:cNvSpPr/>
          <p:nvPr/>
        </p:nvSpPr>
        <p:spPr>
          <a:xfrm>
            <a:off x="2483768" y="3577372"/>
            <a:ext cx="806823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75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 smtClean="0">
                <a:solidFill>
                  <a:schemeClr val="tx1"/>
                </a:solidFill>
              </a:rPr>
              <a:t>년도</a:t>
            </a:r>
            <a:endParaRPr kumimoji="0"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07" name="모서리가 둥근 직사각형 106"/>
          <p:cNvSpPr/>
          <p:nvPr/>
        </p:nvSpPr>
        <p:spPr>
          <a:xfrm>
            <a:off x="3395489" y="3586897"/>
            <a:ext cx="1214611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75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b="1" dirty="0" smtClean="0">
                <a:solidFill>
                  <a:schemeClr val="tx1"/>
                </a:solidFill>
              </a:rPr>
              <a:t>신규과제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개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)</a:t>
            </a:r>
            <a:endParaRPr kumimoji="0"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08" name="모서리가 둥근 직사각형 107"/>
          <p:cNvSpPr/>
          <p:nvPr/>
        </p:nvSpPr>
        <p:spPr>
          <a:xfrm>
            <a:off x="4648200" y="3586897"/>
            <a:ext cx="1214611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75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 smtClean="0">
                <a:solidFill>
                  <a:schemeClr val="tx1"/>
                </a:solidFill>
              </a:rPr>
              <a:t>사업성공</a:t>
            </a:r>
            <a:r>
              <a:rPr kumimoji="0" lang="en-US" altLang="ko-KR" sz="1200" b="1" dirty="0" smtClean="0">
                <a:solidFill>
                  <a:schemeClr val="tx1"/>
                </a:solidFill>
              </a:rPr>
              <a:t>(</a:t>
            </a:r>
            <a:r>
              <a:rPr kumimoji="0" lang="ko-KR" altLang="en-US" sz="1200" b="1" dirty="0" smtClean="0">
                <a:solidFill>
                  <a:schemeClr val="tx1"/>
                </a:solidFill>
              </a:rPr>
              <a:t>개</a:t>
            </a:r>
            <a:r>
              <a:rPr kumimoji="0" lang="en-US" altLang="ko-KR" sz="1200" b="1" dirty="0" smtClean="0">
                <a:solidFill>
                  <a:schemeClr val="tx1"/>
                </a:solidFill>
              </a:rPr>
              <a:t>)</a:t>
            </a:r>
            <a:endParaRPr kumimoji="0"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09" name="모서리가 둥근 직사각형 108"/>
          <p:cNvSpPr/>
          <p:nvPr/>
        </p:nvSpPr>
        <p:spPr>
          <a:xfrm>
            <a:off x="5907385" y="3586897"/>
            <a:ext cx="1214611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75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 smtClean="0">
                <a:solidFill>
                  <a:schemeClr val="tx1"/>
                </a:solidFill>
              </a:rPr>
              <a:t>매출액</a:t>
            </a:r>
            <a:r>
              <a:rPr kumimoji="0" lang="en-US" altLang="ko-KR" sz="1200" b="1" dirty="0" smtClean="0">
                <a:solidFill>
                  <a:schemeClr val="tx1"/>
                </a:solidFill>
              </a:rPr>
              <a:t>(</a:t>
            </a:r>
            <a:r>
              <a:rPr kumimoji="0" lang="ko-KR" altLang="en-US" sz="1200" b="1" dirty="0" err="1" smtClean="0">
                <a:solidFill>
                  <a:schemeClr val="tx1"/>
                </a:solidFill>
              </a:rPr>
              <a:t>억원</a:t>
            </a:r>
            <a:r>
              <a:rPr kumimoji="0" lang="en-US" altLang="ko-KR" sz="1200" b="1" dirty="0" smtClean="0">
                <a:solidFill>
                  <a:schemeClr val="tx1"/>
                </a:solidFill>
              </a:rPr>
              <a:t>)</a:t>
            </a:r>
            <a:endParaRPr kumimoji="0"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10" name="모서리가 둥근 직사각형 109"/>
          <p:cNvSpPr/>
          <p:nvPr/>
        </p:nvSpPr>
        <p:spPr>
          <a:xfrm>
            <a:off x="7179146" y="3577372"/>
            <a:ext cx="1214611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75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 smtClean="0">
                <a:solidFill>
                  <a:schemeClr val="tx1"/>
                </a:solidFill>
              </a:rPr>
              <a:t>신기술지정</a:t>
            </a:r>
            <a:r>
              <a:rPr kumimoji="0" lang="en-US" altLang="ko-KR" sz="1200" b="1" dirty="0" smtClean="0">
                <a:solidFill>
                  <a:schemeClr val="tx1"/>
                </a:solidFill>
              </a:rPr>
              <a:t>(</a:t>
            </a:r>
            <a:r>
              <a:rPr kumimoji="0" lang="ko-KR" altLang="en-US" sz="1200" b="1" dirty="0" smtClean="0">
                <a:solidFill>
                  <a:schemeClr val="tx1"/>
                </a:solidFill>
              </a:rPr>
              <a:t>건</a:t>
            </a:r>
            <a:r>
              <a:rPr kumimoji="0" lang="en-US" altLang="ko-KR" sz="1200" b="1" dirty="0" smtClean="0">
                <a:solidFill>
                  <a:schemeClr val="tx1"/>
                </a:solidFill>
              </a:rPr>
              <a:t>)</a:t>
            </a:r>
            <a:endParaRPr kumimoji="0"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11" name="모서리가 둥근 직사각형 110"/>
          <p:cNvSpPr/>
          <p:nvPr/>
        </p:nvSpPr>
        <p:spPr>
          <a:xfrm>
            <a:off x="2502818" y="5478155"/>
            <a:ext cx="806823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75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chemeClr val="tx1"/>
                </a:solidFill>
              </a:rPr>
              <a:t>2013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년</a:t>
            </a:r>
            <a:endParaRPr kumimoji="0"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12" name="모서리가 둥근 직사각형 111"/>
          <p:cNvSpPr/>
          <p:nvPr/>
        </p:nvSpPr>
        <p:spPr>
          <a:xfrm>
            <a:off x="3414539" y="5487680"/>
            <a:ext cx="1214611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20000"/>
              <a:lumOff val="80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chemeClr val="tx1"/>
                </a:solidFill>
              </a:rPr>
              <a:t>4</a:t>
            </a:r>
            <a:endParaRPr kumimoji="0"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13" name="모서리가 둥근 직사각형 112"/>
          <p:cNvSpPr/>
          <p:nvPr/>
        </p:nvSpPr>
        <p:spPr>
          <a:xfrm>
            <a:off x="4667250" y="5487680"/>
            <a:ext cx="1214611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20000"/>
              <a:lumOff val="80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 smtClean="0">
                <a:solidFill>
                  <a:schemeClr val="tx1"/>
                </a:solidFill>
              </a:rPr>
              <a:t>과제 수행 중</a:t>
            </a:r>
            <a:endParaRPr kumimoji="0"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14" name="모서리가 둥근 직사각형 113"/>
          <p:cNvSpPr/>
          <p:nvPr/>
        </p:nvSpPr>
        <p:spPr>
          <a:xfrm>
            <a:off x="5926435" y="5487680"/>
            <a:ext cx="1214611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20000"/>
              <a:lumOff val="80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 smtClean="0">
                <a:solidFill>
                  <a:schemeClr val="tx1"/>
                </a:solidFill>
              </a:rPr>
              <a:t>320.2</a:t>
            </a:r>
            <a:endParaRPr kumimoji="0"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15" name="모서리가 둥근 직사각형 114"/>
          <p:cNvSpPr/>
          <p:nvPr/>
        </p:nvSpPr>
        <p:spPr>
          <a:xfrm>
            <a:off x="7198196" y="5478155"/>
            <a:ext cx="1214611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20000"/>
              <a:lumOff val="80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b="1" dirty="0" smtClean="0">
                <a:solidFill>
                  <a:schemeClr val="tx1"/>
                </a:solidFill>
              </a:rPr>
              <a:t>3</a:t>
            </a:r>
            <a:endParaRPr kumimoji="0"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16" name="모서리가 둥근 직사각형 115"/>
          <p:cNvSpPr/>
          <p:nvPr/>
        </p:nvSpPr>
        <p:spPr>
          <a:xfrm>
            <a:off x="2502818" y="5877272"/>
            <a:ext cx="806823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75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chemeClr val="tx1"/>
                </a:solidFill>
              </a:rPr>
              <a:t>2014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년</a:t>
            </a:r>
            <a:endParaRPr kumimoji="0"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17" name="모서리가 둥근 직사각형 116"/>
          <p:cNvSpPr/>
          <p:nvPr/>
        </p:nvSpPr>
        <p:spPr>
          <a:xfrm>
            <a:off x="3414539" y="5886797"/>
            <a:ext cx="1214611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20000"/>
              <a:lumOff val="80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solidFill>
                  <a:schemeClr val="tx1"/>
                </a:solidFill>
              </a:rPr>
              <a:t>34</a:t>
            </a:r>
            <a:endParaRPr kumimoji="0"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18" name="모서리가 둥근 직사각형 117"/>
          <p:cNvSpPr/>
          <p:nvPr/>
        </p:nvSpPr>
        <p:spPr>
          <a:xfrm>
            <a:off x="4667250" y="5886797"/>
            <a:ext cx="1214611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20000"/>
              <a:lumOff val="80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b="1" dirty="0" smtClean="0">
                <a:solidFill>
                  <a:schemeClr val="tx1"/>
                </a:solidFill>
              </a:rPr>
              <a:t>과제 수행 중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19" name="모서리가 둥근 직사각형 118"/>
          <p:cNvSpPr/>
          <p:nvPr/>
        </p:nvSpPr>
        <p:spPr>
          <a:xfrm>
            <a:off x="5926435" y="5886797"/>
            <a:ext cx="1214611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20000"/>
              <a:lumOff val="80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 err="1" smtClean="0">
                <a:solidFill>
                  <a:schemeClr val="tx1"/>
                </a:solidFill>
              </a:rPr>
              <a:t>조사중</a:t>
            </a:r>
            <a:endParaRPr kumimoji="0"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20" name="모서리가 둥근 직사각형 119"/>
          <p:cNvSpPr/>
          <p:nvPr/>
        </p:nvSpPr>
        <p:spPr>
          <a:xfrm>
            <a:off x="7198196" y="5877272"/>
            <a:ext cx="1214611" cy="278507"/>
          </a:xfrm>
          <a:prstGeom prst="roundRect">
            <a:avLst>
              <a:gd name="adj" fmla="val 5094"/>
            </a:avLst>
          </a:prstGeom>
          <a:solidFill>
            <a:schemeClr val="accent3">
              <a:lumMod val="20000"/>
              <a:lumOff val="80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200" b="1" dirty="0" err="1" smtClean="0">
                <a:solidFill>
                  <a:schemeClr val="tx1"/>
                </a:solidFill>
              </a:rPr>
              <a:t>조사</a:t>
            </a:r>
            <a:r>
              <a:rPr kumimoji="0" lang="ko-KR" altLang="en-US" sz="1200" b="1" dirty="0" err="1" smtClean="0">
                <a:solidFill>
                  <a:schemeClr val="tx1"/>
                </a:solidFill>
              </a:rPr>
              <a:t>중</a:t>
            </a:r>
            <a:endParaRPr kumimoji="0" lang="ko-KR" altLang="en-US" sz="1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302189" y="317170"/>
            <a:ext cx="176202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5</a:t>
            </a:r>
            <a:r>
              <a:rPr lang="en-US" altLang="ko-KR" sz="2400" b="0" dirty="0" smtClean="0">
                <a:latin typeface="HY헤드라인M" pitchFamily="18" charset="-127"/>
                <a:ea typeface="HY헤드라인M" pitchFamily="18" charset="-127"/>
              </a:rPr>
              <a:t>. </a:t>
            </a:r>
            <a:r>
              <a:rPr lang="ko-KR" altLang="en-US" sz="2400" b="0" dirty="0" smtClean="0">
                <a:latin typeface="HY헤드라인M" pitchFamily="18" charset="-127"/>
                <a:ea typeface="HY헤드라인M" pitchFamily="18" charset="-127"/>
              </a:rPr>
              <a:t>추진방향</a:t>
            </a:r>
            <a:endParaRPr lang="ko-KR" altLang="en-US" sz="1800" b="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2493293" y="3993185"/>
            <a:ext cx="6178848" cy="686131"/>
          </a:xfrm>
          <a:prstGeom prst="roundRect">
            <a:avLst>
              <a:gd name="adj" fmla="val 5094"/>
            </a:avLst>
          </a:prstGeom>
          <a:solidFill>
            <a:schemeClr val="accent3">
              <a:lumMod val="60000"/>
              <a:lumOff val="40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전체 연구책임자가 참여하여 토론 및 컨설팅 등 연구자 상호간 </a:t>
            </a:r>
            <a:r>
              <a:rPr lang="ko-KR" altLang="en-US" sz="1400" b="1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멘토가</a:t>
            </a:r>
            <a:r>
              <a:rPr lang="ko-KR" altLang="en-US" sz="14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되는 워크숍 방식의 진도관리 및 중간점검 </a:t>
            </a:r>
            <a:endParaRPr kumimoji="0" lang="ko-KR" altLang="en-US" sz="14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2504372" y="3201097"/>
            <a:ext cx="6170620" cy="679938"/>
          </a:xfrm>
          <a:prstGeom prst="roundRect">
            <a:avLst>
              <a:gd name="adj" fmla="val 5094"/>
            </a:avLst>
          </a:prstGeom>
          <a:solidFill>
            <a:schemeClr val="accent3">
              <a:lumMod val="60000"/>
              <a:lumOff val="40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평가절차 간소화 및 창조경제와 연관된 평가지표 신설</a:t>
            </a:r>
            <a:endParaRPr lang="en-US" altLang="ko-KR" sz="14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kumimoji="0" lang="en-US" altLang="ko-KR" sz="14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kumimoji="0" lang="ko-KR" altLang="en-US" sz="14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예 </a:t>
            </a:r>
            <a:r>
              <a:rPr kumimoji="0" lang="en-US" altLang="ko-KR" sz="14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신규인력 채용계획</a:t>
            </a:r>
            <a:r>
              <a:rPr lang="en-US" altLang="ko-KR" sz="14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kumimoji="0" lang="ko-KR" altLang="en-US" sz="14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 bwMode="auto">
          <a:xfrm>
            <a:off x="2483768" y="2409009"/>
            <a:ext cx="6178848" cy="689082"/>
          </a:xfrm>
          <a:prstGeom prst="roundRect">
            <a:avLst>
              <a:gd name="adj" fmla="val 5094"/>
            </a:avLst>
          </a:prstGeom>
          <a:solidFill>
            <a:schemeClr val="accent3">
              <a:lumMod val="60000"/>
              <a:lumOff val="40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주관연구기관 신청자격</a:t>
            </a:r>
            <a:r>
              <a:rPr lang="en-US" altLang="ko-KR" sz="14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신청기술 범위</a:t>
            </a:r>
            <a:r>
              <a:rPr lang="en-US" altLang="ko-KR" sz="14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과제별 예산지원규모</a:t>
            </a:r>
            <a:r>
              <a:rPr lang="en-US" altLang="ko-KR" sz="14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제출서류 및 공고기간 등 과제선정을 위한 세부사항을 명시</a:t>
            </a:r>
            <a:endParaRPr kumimoji="0" lang="ko-KR" altLang="en-US" sz="14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568326" y="2396695"/>
            <a:ext cx="1843433" cy="701939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공고</a:t>
            </a:r>
            <a:endParaRPr lang="en-US" altLang="ko-KR" sz="14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568326" y="3187450"/>
            <a:ext cx="1843433" cy="66974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과제선정</a:t>
            </a:r>
            <a:endParaRPr lang="en-US" altLang="ko-KR" sz="14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564011" y="3976636"/>
            <a:ext cx="1843433" cy="691992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과제관리</a:t>
            </a:r>
            <a:endParaRPr lang="en-US" altLang="ko-KR" sz="14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3" name="모서리가 둥근 직사각형 32"/>
          <p:cNvSpPr/>
          <p:nvPr/>
        </p:nvSpPr>
        <p:spPr bwMode="auto">
          <a:xfrm>
            <a:off x="2483768" y="4785273"/>
            <a:ext cx="6178848" cy="659951"/>
          </a:xfrm>
          <a:prstGeom prst="roundRect">
            <a:avLst>
              <a:gd name="adj" fmla="val 5094"/>
            </a:avLst>
          </a:prstGeom>
          <a:solidFill>
            <a:schemeClr val="accent3">
              <a:lumMod val="60000"/>
              <a:lumOff val="40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사업화를 위해 필요한 성과지표는 과제특성에 따라 반영</a:t>
            </a:r>
            <a:endParaRPr lang="en-US" altLang="ko-KR" sz="14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4" name="모서리가 둥근 직사각형 33"/>
          <p:cNvSpPr/>
          <p:nvPr/>
        </p:nvSpPr>
        <p:spPr>
          <a:xfrm>
            <a:off x="568326" y="4772960"/>
            <a:ext cx="1843433" cy="67226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성과지표</a:t>
            </a:r>
            <a:endParaRPr lang="en-US" altLang="ko-KR" sz="14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모서리가 둥근 직사각형 14"/>
          <p:cNvSpPr/>
          <p:nvPr/>
        </p:nvSpPr>
        <p:spPr bwMode="auto">
          <a:xfrm>
            <a:off x="2483768" y="5577361"/>
            <a:ext cx="6178848" cy="659951"/>
          </a:xfrm>
          <a:prstGeom prst="roundRect">
            <a:avLst>
              <a:gd name="adj" fmla="val 5094"/>
            </a:avLst>
          </a:prstGeom>
          <a:solidFill>
            <a:schemeClr val="accent3">
              <a:lumMod val="60000"/>
              <a:lumOff val="40000"/>
              <a:alpha val="40000"/>
            </a:schemeClr>
          </a:solidFill>
          <a:ln>
            <a:solidFill>
              <a:srgbClr val="647D33"/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50000"/>
              </a:lnSpc>
            </a:pPr>
            <a:r>
              <a:rPr lang="ko-KR" altLang="en-US" sz="1400" b="1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개량기술의 소유권 및 기술실시계약 방법을 규정</a:t>
            </a:r>
            <a:endParaRPr lang="en-US" altLang="ko-KR" sz="1400" b="1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568326" y="5565048"/>
            <a:ext cx="1843433" cy="67226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140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기술료</a:t>
            </a:r>
            <a:endParaRPr lang="en-US" altLang="ko-KR" sz="14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568326" y="1625025"/>
            <a:ext cx="1843433" cy="701939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추진방</a:t>
            </a:r>
            <a:r>
              <a:rPr lang="ko-KR" altLang="en-US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향</a:t>
            </a:r>
            <a:endParaRPr lang="en-US" altLang="ko-KR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모서리가 둥근 직사각형 21"/>
          <p:cNvSpPr/>
          <p:nvPr/>
        </p:nvSpPr>
        <p:spPr bwMode="auto">
          <a:xfrm>
            <a:off x="2483768" y="1628800"/>
            <a:ext cx="6178848" cy="689082"/>
          </a:xfrm>
          <a:prstGeom prst="roundRect">
            <a:avLst>
              <a:gd name="adj" fmla="val 509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협약 </a:t>
            </a:r>
            <a:r>
              <a:rPr lang="ko-KR" altLang="en-US" sz="1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등 일반사항은 </a:t>
            </a:r>
            <a:r>
              <a:rPr lang="en-US" altLang="ko-KR" sz="1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R&amp;D</a:t>
            </a:r>
            <a:r>
              <a:rPr lang="ko-KR" altLang="en-US" sz="1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운영규정을 따르고</a:t>
            </a:r>
            <a:r>
              <a:rPr lang="en-US" altLang="ko-KR" sz="1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기술사업화 지원 특성에 관련된 </a:t>
            </a:r>
            <a:r>
              <a:rPr lang="ko-KR" altLang="en-US" sz="1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사항만 </a:t>
            </a:r>
            <a:r>
              <a:rPr lang="ko-KR" altLang="en-US" sz="1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세부 </a:t>
            </a:r>
            <a:r>
              <a:rPr lang="ko-KR" altLang="en-US" sz="1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운영방안 마련</a:t>
            </a:r>
            <a:endParaRPr lang="ko-KR" altLang="en-US" sz="1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302189" y="317170"/>
            <a:ext cx="289053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6</a:t>
            </a:r>
            <a:r>
              <a:rPr lang="en-US" altLang="ko-KR" sz="2400" b="0" dirty="0" smtClean="0">
                <a:latin typeface="HY헤드라인M" pitchFamily="18" charset="-127"/>
                <a:ea typeface="HY헤드라인M" pitchFamily="18" charset="-127"/>
              </a:rPr>
              <a:t>. </a:t>
            </a:r>
            <a:r>
              <a:rPr lang="ko-KR" altLang="en-US" sz="2400" b="0" dirty="0" smtClean="0">
                <a:latin typeface="HY헤드라인M" pitchFamily="18" charset="-127"/>
                <a:ea typeface="HY헤드라인M" pitchFamily="18" charset="-127"/>
              </a:rPr>
              <a:t>주요 개선내용 </a:t>
            </a:r>
            <a:r>
              <a:rPr lang="ko-KR" altLang="en-US" sz="2400" b="0" dirty="0" smtClean="0">
                <a:latin typeface="맑은 고딕"/>
                <a:ea typeface="맑은 고딕"/>
              </a:rPr>
              <a:t>①</a:t>
            </a:r>
            <a:endParaRPr lang="ko-KR" altLang="en-US" sz="1800" b="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2487269" y="4557970"/>
            <a:ext cx="6108210" cy="857265"/>
          </a:xfrm>
          <a:prstGeom prst="roundRect">
            <a:avLst>
              <a:gd name="adj" fmla="val 5094"/>
            </a:avLst>
          </a:prstGeom>
          <a:solidFill>
            <a:schemeClr val="accent3">
              <a:lumMod val="40000"/>
              <a:lumOff val="60000"/>
              <a:alpha val="4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50000"/>
              </a:lnSpc>
            </a:pPr>
            <a:endParaRPr lang="ko-KR" altLang="en-US" sz="14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· </a:t>
            </a:r>
            <a:r>
              <a:rPr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신규인력 채용 계획 평가점수 반영</a:t>
            </a:r>
            <a:endParaRPr lang="en-US" altLang="ko-KR" sz="14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  *</a:t>
            </a:r>
            <a:r>
              <a:rPr lang="en-US" altLang="ko-KR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선정시</a:t>
            </a:r>
            <a:r>
              <a:rPr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정부출연금에 대한 보증보험증권 제출 필수</a:t>
            </a:r>
            <a:endParaRPr lang="en-US" altLang="ko-KR" sz="14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ko-KR" altLang="en-US" sz="14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 bwMode="auto">
          <a:xfrm>
            <a:off x="2477744" y="2229668"/>
            <a:ext cx="6108210" cy="1055316"/>
          </a:xfrm>
          <a:prstGeom prst="roundRect">
            <a:avLst>
              <a:gd name="adj" fmla="val 5094"/>
            </a:avLst>
          </a:prstGeom>
          <a:solidFill>
            <a:schemeClr val="accent3">
              <a:lumMod val="40000"/>
              <a:lumOff val="60000"/>
              <a:alpha val="4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50000"/>
              </a:lnSpc>
            </a:pPr>
            <a:r>
              <a:rPr lang="en-US" altLang="ko-KR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· </a:t>
            </a:r>
            <a:r>
              <a:rPr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기업 보유기술 및 아이디어</a:t>
            </a:r>
            <a:r>
              <a:rPr lang="en-US" altLang="ko-KR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공공구매조건부 </a:t>
            </a:r>
            <a:r>
              <a:rPr lang="en-US" altLang="ko-KR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: 30</a:t>
            </a:r>
            <a:r>
              <a:rPr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일 이상</a:t>
            </a: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· </a:t>
            </a:r>
            <a:r>
              <a:rPr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공공기술 </a:t>
            </a:r>
            <a:r>
              <a:rPr lang="en-US" altLang="ko-KR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대학</a:t>
            </a:r>
            <a:r>
              <a:rPr lang="en-US" altLang="ko-KR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출연</a:t>
            </a:r>
            <a:r>
              <a:rPr lang="en-US" altLang="ko-KR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연</a:t>
            </a:r>
            <a:r>
              <a:rPr lang="en-US" altLang="ko-KR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) </a:t>
            </a:r>
            <a:r>
              <a:rPr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제안기술</a:t>
            </a:r>
            <a:r>
              <a:rPr lang="en-US" altLang="ko-KR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) : 60</a:t>
            </a:r>
            <a:r>
              <a:rPr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일 이상</a:t>
            </a:r>
          </a:p>
          <a:p>
            <a:pPr>
              <a:lnSpc>
                <a:spcPct val="150000"/>
              </a:lnSpc>
            </a:pPr>
            <a:r>
              <a:rPr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*  과제발굴은 별도 양식을 마련하여 시행 </a:t>
            </a:r>
            <a:r>
              <a:rPr lang="en-US" altLang="ko-KR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공공기술 및 공공구매가 해당</a:t>
            </a:r>
            <a:r>
              <a:rPr lang="en-US" altLang="ko-KR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kumimoji="0" lang="ko-KR" altLang="en-US" sz="14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모서리가 둥근 직사각형 16"/>
          <p:cNvSpPr/>
          <p:nvPr/>
        </p:nvSpPr>
        <p:spPr bwMode="auto">
          <a:xfrm>
            <a:off x="2483768" y="1628801"/>
            <a:ext cx="6092519" cy="547960"/>
          </a:xfrm>
          <a:prstGeom prst="roundRect">
            <a:avLst>
              <a:gd name="adj" fmla="val 509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ko-KR" altLang="en-US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AutoShape 19"/>
          <p:cNvSpPr>
            <a:spLocks noChangeArrowheads="1"/>
          </p:cNvSpPr>
          <p:nvPr/>
        </p:nvSpPr>
        <p:spPr bwMode="auto">
          <a:xfrm>
            <a:off x="2530495" y="1772816"/>
            <a:ext cx="6048399" cy="288032"/>
          </a:xfrm>
          <a:prstGeom prst="roundRect">
            <a:avLst>
              <a:gd name="adj" fmla="val 11000"/>
            </a:avLst>
          </a:prstGeom>
          <a:noFill/>
          <a:ln w="285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상세내용</a:t>
            </a:r>
          </a:p>
        </p:txBody>
      </p:sp>
      <p:sp>
        <p:nvSpPr>
          <p:cNvPr id="33" name="모서리가 둥근 직사각형 32"/>
          <p:cNvSpPr/>
          <p:nvPr/>
        </p:nvSpPr>
        <p:spPr bwMode="auto">
          <a:xfrm>
            <a:off x="2477744" y="5487243"/>
            <a:ext cx="6108210" cy="665157"/>
          </a:xfrm>
          <a:prstGeom prst="roundRect">
            <a:avLst>
              <a:gd name="adj" fmla="val 5094"/>
            </a:avLst>
          </a:prstGeom>
          <a:solidFill>
            <a:schemeClr val="accent3">
              <a:lumMod val="40000"/>
              <a:lumOff val="60000"/>
              <a:alpha val="4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50000"/>
              </a:lnSpc>
            </a:pPr>
            <a:r>
              <a:rPr lang="en-US" altLang="ko-KR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· </a:t>
            </a:r>
            <a:r>
              <a:rPr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진도관리 및 컨설팅 방식의 중간점검 </a:t>
            </a:r>
            <a:r>
              <a:rPr lang="en-US" altLang="ko-KR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워크숍 방식</a:t>
            </a:r>
            <a:r>
              <a:rPr lang="en-US" altLang="ko-KR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)</a:t>
            </a:r>
          </a:p>
        </p:txBody>
      </p:sp>
      <p:sp>
        <p:nvSpPr>
          <p:cNvPr id="15" name="모서리가 둥근 직사각형 14"/>
          <p:cNvSpPr/>
          <p:nvPr/>
        </p:nvSpPr>
        <p:spPr bwMode="auto">
          <a:xfrm>
            <a:off x="611560" y="1629892"/>
            <a:ext cx="1728192" cy="547960"/>
          </a:xfrm>
          <a:prstGeom prst="roundRect">
            <a:avLst>
              <a:gd name="adj" fmla="val 509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구분</a:t>
            </a:r>
            <a:endParaRPr lang="en-US" altLang="ko-KR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모서리가 둥근 직사각형 15"/>
          <p:cNvSpPr/>
          <p:nvPr/>
        </p:nvSpPr>
        <p:spPr bwMode="auto">
          <a:xfrm>
            <a:off x="611560" y="2241020"/>
            <a:ext cx="1728192" cy="1029838"/>
          </a:xfrm>
          <a:prstGeom prst="roundRect">
            <a:avLst>
              <a:gd name="adj" fmla="val 509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공고기간</a:t>
            </a:r>
            <a:endParaRPr lang="en-US" altLang="ko-KR" sz="14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모서리가 둥근 직사각형 19"/>
          <p:cNvSpPr/>
          <p:nvPr/>
        </p:nvSpPr>
        <p:spPr bwMode="auto">
          <a:xfrm>
            <a:off x="611560" y="3362437"/>
            <a:ext cx="1728192" cy="1111145"/>
          </a:xfrm>
          <a:prstGeom prst="roundRect">
            <a:avLst>
              <a:gd name="adj" fmla="val 509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140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지원예산 및 </a:t>
            </a:r>
            <a:endParaRPr lang="en-US" altLang="ko-KR" sz="14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>
              <a:lnSpc>
                <a:spcPct val="150000"/>
              </a:lnSpc>
              <a:defRPr/>
            </a:pPr>
            <a:r>
              <a:rPr lang="ko-KR" altLang="en-US" sz="140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연구기간</a:t>
            </a:r>
            <a:endParaRPr lang="en-US" altLang="ko-KR" sz="14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모서리가 둥근 직사각형 20"/>
          <p:cNvSpPr/>
          <p:nvPr/>
        </p:nvSpPr>
        <p:spPr bwMode="auto">
          <a:xfrm>
            <a:off x="611560" y="4557970"/>
            <a:ext cx="1728192" cy="857265"/>
          </a:xfrm>
          <a:prstGeom prst="roundRect">
            <a:avLst>
              <a:gd name="adj" fmla="val 509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lnSpc>
                <a:spcPct val="150000"/>
              </a:lnSpc>
              <a:defRPr/>
            </a:pPr>
            <a:r>
              <a:rPr lang="ko-KR" altLang="en-US" sz="140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선정평가</a:t>
            </a:r>
            <a:endParaRPr lang="en-US" altLang="ko-KR" sz="1400" dirty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  <a:p>
            <a:pPr lvl="0" algn="ctr">
              <a:lnSpc>
                <a:spcPct val="150000"/>
              </a:lnSpc>
              <a:defRPr/>
            </a:pPr>
            <a:r>
              <a:rPr lang="en-US" altLang="ko-KR" sz="140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평가절차 및 </a:t>
            </a:r>
            <a:r>
              <a:rPr lang="ko-KR" altLang="en-US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배점</a:t>
            </a:r>
            <a:r>
              <a:rPr lang="en-US" altLang="ko-KR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en-US" altLang="ko-KR" sz="1400" dirty="0">
              <a:solidFill>
                <a:prstClr val="black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모서리가 둥근 직사각형 21"/>
          <p:cNvSpPr/>
          <p:nvPr/>
        </p:nvSpPr>
        <p:spPr bwMode="auto">
          <a:xfrm>
            <a:off x="611560" y="5487243"/>
            <a:ext cx="1728192" cy="678061"/>
          </a:xfrm>
          <a:prstGeom prst="roundRect">
            <a:avLst>
              <a:gd name="adj" fmla="val 509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140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과제관리</a:t>
            </a:r>
            <a:endParaRPr lang="en-US" altLang="ko-KR" sz="14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2498348" y="3362438"/>
            <a:ext cx="6100076" cy="1123524"/>
          </a:xfrm>
          <a:prstGeom prst="roundRect">
            <a:avLst>
              <a:gd name="adj" fmla="val 5094"/>
            </a:avLst>
          </a:prstGeom>
          <a:solidFill>
            <a:schemeClr val="accent3">
              <a:lumMod val="40000"/>
              <a:lumOff val="60000"/>
              <a:alpha val="4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50000"/>
              </a:lnSpc>
            </a:pPr>
            <a:r>
              <a:rPr lang="en-US" altLang="ko-KR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· </a:t>
            </a:r>
            <a:r>
              <a:rPr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지원예산 </a:t>
            </a:r>
            <a:r>
              <a:rPr lang="en-US" altLang="ko-KR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기업 신청과제당 총 </a:t>
            </a:r>
            <a:r>
              <a:rPr lang="en-US" altLang="ko-KR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10</a:t>
            </a:r>
            <a:r>
              <a:rPr lang="ko-KR" altLang="en-US" sz="140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억원</a:t>
            </a:r>
            <a:r>
              <a:rPr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이내</a:t>
            </a:r>
            <a:endParaRPr lang="en-US" altLang="ko-KR" sz="14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 lvl="0"/>
            <a:r>
              <a:rPr lang="ko-KR" altLang="en-US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 * 총 연구개발비중 </a:t>
            </a:r>
            <a:r>
              <a:rPr lang="en-US" altLang="ko-KR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40%</a:t>
            </a:r>
            <a:r>
              <a:rPr lang="ko-KR" altLang="en-US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이상 기업 </a:t>
            </a:r>
            <a:r>
              <a:rPr lang="ko-KR" altLang="en-US" sz="1400" dirty="0" err="1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매칭</a:t>
            </a:r>
            <a:r>
              <a:rPr lang="ko-KR" altLang="en-US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400" dirty="0" err="1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매칭</a:t>
            </a:r>
            <a:r>
              <a:rPr lang="ko-KR" altLang="en-US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금액의 </a:t>
            </a:r>
            <a:r>
              <a:rPr lang="en-US" altLang="ko-KR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10%</a:t>
            </a:r>
            <a:r>
              <a:rPr lang="ko-KR" altLang="en-US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이상 현금</a:t>
            </a:r>
            <a:r>
              <a:rPr lang="en-US" altLang="ko-KR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)</a:t>
            </a:r>
          </a:p>
          <a:p>
            <a:pPr lvl="0"/>
            <a:r>
              <a:rPr lang="ko-KR" altLang="en-US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 * 정부출연금의 </a:t>
            </a:r>
            <a:r>
              <a:rPr lang="en-US" altLang="ko-KR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60% </a:t>
            </a:r>
            <a:r>
              <a:rPr lang="ko-KR" altLang="en-US" sz="1400" dirty="0" smtClean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이상은 중소기업이 반드시 사용해야 함</a:t>
            </a:r>
            <a:endParaRPr lang="ko-KR" altLang="en-US" sz="14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· </a:t>
            </a:r>
            <a:r>
              <a:rPr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연구기간 </a:t>
            </a:r>
            <a:r>
              <a:rPr lang="en-US" altLang="ko-KR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: 2</a:t>
            </a:r>
            <a:r>
              <a:rPr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년 이내 </a:t>
            </a:r>
            <a:endParaRPr kumimoji="0" lang="ko-KR" altLang="en-US" sz="14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302189" y="317170"/>
            <a:ext cx="289053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6</a:t>
            </a:r>
            <a:r>
              <a:rPr lang="en-US" altLang="ko-KR" sz="2400" b="0" dirty="0" smtClean="0">
                <a:latin typeface="HY헤드라인M" pitchFamily="18" charset="-127"/>
                <a:ea typeface="HY헤드라인M" pitchFamily="18" charset="-127"/>
              </a:rPr>
              <a:t>. </a:t>
            </a:r>
            <a:r>
              <a:rPr lang="ko-KR" altLang="en-US" sz="2400" b="0" dirty="0" smtClean="0">
                <a:latin typeface="HY헤드라인M" pitchFamily="18" charset="-127"/>
                <a:ea typeface="HY헤드라인M" pitchFamily="18" charset="-127"/>
              </a:rPr>
              <a:t>주요 개선내용 </a:t>
            </a:r>
            <a:r>
              <a:rPr lang="ko-KR" altLang="en-US" sz="2400" b="0" dirty="0" smtClean="0">
                <a:latin typeface="맑은 고딕"/>
                <a:ea typeface="맑은 고딕"/>
              </a:rPr>
              <a:t>②</a:t>
            </a:r>
            <a:endParaRPr lang="ko-KR" altLang="en-US" sz="1800" b="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1" name="모서리가 둥근 직사각형 30"/>
          <p:cNvSpPr/>
          <p:nvPr/>
        </p:nvSpPr>
        <p:spPr>
          <a:xfrm>
            <a:off x="2328338" y="3501008"/>
            <a:ext cx="6348119" cy="1730880"/>
          </a:xfrm>
          <a:prstGeom prst="roundRect">
            <a:avLst>
              <a:gd name="adj" fmla="val 5094"/>
            </a:avLst>
          </a:prstGeom>
          <a:solidFill>
            <a:schemeClr val="accent3">
              <a:lumMod val="40000"/>
              <a:lumOff val="60000"/>
              <a:alpha val="4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50000"/>
              </a:lnSpc>
            </a:pPr>
            <a:r>
              <a:rPr lang="en-US" altLang="ko-KR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· </a:t>
            </a:r>
            <a:r>
              <a:rPr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공공기술 </a:t>
            </a:r>
            <a:r>
              <a:rPr lang="en-US" altLang="ko-KR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개량기술은 중소기업 단독 또는 공동소유</a:t>
            </a: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· </a:t>
            </a:r>
            <a:r>
              <a:rPr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공공구매조건부 </a:t>
            </a:r>
            <a:r>
              <a:rPr lang="en-US" altLang="ko-KR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중소기업 단독 또는 </a:t>
            </a:r>
            <a:r>
              <a:rPr lang="ko-KR" altLang="en-US" sz="140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발주처와</a:t>
            </a:r>
            <a:r>
              <a:rPr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공동소유</a:t>
            </a:r>
            <a:endParaRPr lang="en-US" altLang="ko-KR" sz="14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  </a:t>
            </a:r>
            <a:r>
              <a:rPr lang="ko-KR" altLang="en-US" sz="105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 발주처가 개발자와 </a:t>
            </a:r>
            <a:r>
              <a:rPr lang="ko-KR" altLang="en-US" sz="105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공동소유한</a:t>
            </a:r>
            <a:r>
              <a:rPr lang="ko-KR" altLang="en-US" sz="105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기술을 </a:t>
            </a:r>
            <a:r>
              <a:rPr lang="ko-KR" altLang="en-US" sz="105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발주처에</a:t>
            </a:r>
            <a:r>
              <a:rPr lang="ko-KR" altLang="en-US" sz="105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적용하는 경우 </a:t>
            </a:r>
            <a:r>
              <a:rPr lang="ko-KR" altLang="en-US" sz="105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발주처는</a:t>
            </a:r>
            <a:r>
              <a:rPr lang="ko-KR" altLang="en-US" sz="105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05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기술료</a:t>
            </a:r>
            <a:r>
              <a:rPr lang="ko-KR" altLang="en-US" sz="105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05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미청구</a:t>
            </a:r>
            <a:r>
              <a:rPr lang="en-US" altLang="ko-KR" sz="105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en-US" altLang="ko-KR" sz="105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     </a:t>
            </a:r>
            <a:r>
              <a:rPr lang="ko-KR" altLang="en-US" sz="105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다른 </a:t>
            </a:r>
            <a:r>
              <a:rPr lang="ko-KR" altLang="en-US" sz="105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발주처</a:t>
            </a:r>
            <a:r>
              <a:rPr lang="ko-KR" altLang="en-US" sz="105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05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적용시에는</a:t>
            </a:r>
            <a:r>
              <a:rPr lang="ko-KR" altLang="en-US" sz="105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05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기술료</a:t>
            </a:r>
            <a:r>
              <a:rPr lang="ko-KR" altLang="en-US" sz="105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청구</a:t>
            </a:r>
          </a:p>
        </p:txBody>
      </p:sp>
      <p:sp>
        <p:nvSpPr>
          <p:cNvPr id="32" name="모서리가 둥근 직사각형 31"/>
          <p:cNvSpPr/>
          <p:nvPr/>
        </p:nvSpPr>
        <p:spPr>
          <a:xfrm>
            <a:off x="2339752" y="2259432"/>
            <a:ext cx="6335240" cy="1152129"/>
          </a:xfrm>
          <a:prstGeom prst="roundRect">
            <a:avLst>
              <a:gd name="adj" fmla="val 5094"/>
            </a:avLst>
          </a:prstGeom>
          <a:solidFill>
            <a:schemeClr val="accent3">
              <a:lumMod val="40000"/>
              <a:lumOff val="60000"/>
              <a:alpha val="4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88900" indent="-88900">
              <a:lnSpc>
                <a:spcPct val="150000"/>
              </a:lnSpc>
            </a:pPr>
            <a:r>
              <a:rPr lang="en-US" altLang="ko-KR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· </a:t>
            </a:r>
            <a:r>
              <a:rPr lang="ko-KR" altLang="en-US" sz="140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사업화컨설팅</a:t>
            </a:r>
            <a:r>
              <a:rPr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전문기업을 위탁기관으로 과제 참여시켜 협약 종료까지 </a:t>
            </a:r>
            <a:endParaRPr lang="en-US" altLang="ko-KR" sz="14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 marL="88900" indent="-88900">
              <a:lnSpc>
                <a:spcPct val="150000"/>
              </a:lnSpc>
            </a:pPr>
            <a:r>
              <a:rPr lang="en-US" altLang="ko-KR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  인증획득</a:t>
            </a:r>
            <a:r>
              <a:rPr lang="en-US" altLang="ko-KR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마케팅 등을 지원</a:t>
            </a:r>
          </a:p>
          <a:p>
            <a:pPr>
              <a:lnSpc>
                <a:spcPct val="150000"/>
              </a:lnSpc>
            </a:pPr>
            <a:r>
              <a:rPr lang="ko-KR" altLang="en-US" sz="105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 * 과제신청기관에서 컨설팅 필요항목을 정해 컨설팅기업을 선정하되</a:t>
            </a:r>
            <a:r>
              <a:rPr lang="en-US" altLang="ko-KR" sz="105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br>
              <a:rPr lang="en-US" altLang="ko-KR" sz="105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</a:br>
            <a:r>
              <a:rPr lang="en-US" altLang="ko-KR" sz="105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    </a:t>
            </a:r>
            <a:r>
              <a:rPr lang="ko-KR" altLang="en-US" sz="105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미지정된</a:t>
            </a:r>
            <a:r>
              <a:rPr lang="ko-KR" altLang="en-US" sz="105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과제는 전문기관에서 운영하는 </a:t>
            </a:r>
            <a:r>
              <a:rPr lang="en-US" altLang="ko-KR" sz="105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Pool</a:t>
            </a:r>
            <a:r>
              <a:rPr lang="ko-KR" altLang="en-US" sz="105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에서 지정</a:t>
            </a:r>
          </a:p>
        </p:txBody>
      </p:sp>
      <p:sp>
        <p:nvSpPr>
          <p:cNvPr id="20" name="모서리가 둥근 직사각형 19"/>
          <p:cNvSpPr/>
          <p:nvPr/>
        </p:nvSpPr>
        <p:spPr>
          <a:xfrm>
            <a:off x="2328453" y="5314390"/>
            <a:ext cx="6343688" cy="841665"/>
          </a:xfrm>
          <a:prstGeom prst="roundRect">
            <a:avLst>
              <a:gd name="adj" fmla="val 5094"/>
            </a:avLst>
          </a:prstGeom>
          <a:solidFill>
            <a:schemeClr val="accent3">
              <a:lumMod val="40000"/>
              <a:lumOff val="60000"/>
              <a:alpha val="4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lnSpc>
                <a:spcPct val="150000"/>
              </a:lnSpc>
            </a:pPr>
            <a:r>
              <a:rPr lang="en-US" altLang="ko-KR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· </a:t>
            </a:r>
            <a:r>
              <a:rPr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성공 </a:t>
            </a:r>
            <a:r>
              <a:rPr lang="ko-KR" altLang="en-US" sz="140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종료시</a:t>
            </a:r>
            <a:r>
              <a:rPr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6</a:t>
            </a:r>
            <a:r>
              <a:rPr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개월 이내 </a:t>
            </a:r>
            <a:r>
              <a:rPr lang="ko-KR" altLang="en-US" sz="140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고정기술료</a:t>
            </a:r>
            <a:r>
              <a:rPr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방식 기술실시계약</a:t>
            </a:r>
          </a:p>
          <a:p>
            <a:pPr>
              <a:lnSpc>
                <a:spcPct val="150000"/>
              </a:lnSpc>
            </a:pPr>
            <a:r>
              <a:rPr lang="ko-KR" altLang="en-US" sz="1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    </a:t>
            </a:r>
            <a:r>
              <a:rPr lang="en-US" altLang="ko-KR" sz="105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05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정부출연금 총액 기준</a:t>
            </a:r>
            <a:r>
              <a:rPr lang="en-US" altLang="ko-KR" sz="105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05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기술료</a:t>
            </a:r>
            <a:r>
              <a:rPr lang="ko-KR" altLang="en-US" sz="105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납부이행 보증보험증권 </a:t>
            </a:r>
            <a:r>
              <a:rPr lang="ko-KR" altLang="en-US" sz="105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징구</a:t>
            </a:r>
            <a:r>
              <a:rPr lang="ko-KR" altLang="en-US" sz="105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의무</a:t>
            </a:r>
            <a:r>
              <a:rPr lang="en-US" altLang="ko-KR" sz="105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)</a:t>
            </a:r>
          </a:p>
        </p:txBody>
      </p:sp>
      <p:sp>
        <p:nvSpPr>
          <p:cNvPr id="12" name="모서리가 둥근 직사각형 11"/>
          <p:cNvSpPr/>
          <p:nvPr/>
        </p:nvSpPr>
        <p:spPr bwMode="auto">
          <a:xfrm>
            <a:off x="2319454" y="1700808"/>
            <a:ext cx="6352687" cy="405035"/>
          </a:xfrm>
          <a:prstGeom prst="roundRect">
            <a:avLst>
              <a:gd name="adj" fmla="val 509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상세내용</a:t>
            </a:r>
            <a:endParaRPr lang="ko-KR" altLang="en-US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모서리가 둥근 직사각형 12"/>
          <p:cNvSpPr/>
          <p:nvPr/>
        </p:nvSpPr>
        <p:spPr bwMode="auto">
          <a:xfrm>
            <a:off x="692632" y="1709912"/>
            <a:ext cx="1440160" cy="405035"/>
          </a:xfrm>
          <a:prstGeom prst="roundRect">
            <a:avLst>
              <a:gd name="adj" fmla="val 509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구분</a:t>
            </a:r>
            <a:endParaRPr lang="en-US" altLang="ko-KR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 bwMode="auto">
          <a:xfrm>
            <a:off x="681369" y="2259431"/>
            <a:ext cx="1440160" cy="1152129"/>
          </a:xfrm>
          <a:prstGeom prst="roundRect">
            <a:avLst>
              <a:gd name="adj" fmla="val 509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1400" dirty="0" err="1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사업화컨설팅</a:t>
            </a:r>
            <a:endParaRPr lang="en-US" altLang="ko-KR" sz="14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모서리가 둥근 직사각형 14"/>
          <p:cNvSpPr/>
          <p:nvPr/>
        </p:nvSpPr>
        <p:spPr bwMode="auto">
          <a:xfrm>
            <a:off x="683568" y="3504580"/>
            <a:ext cx="1440160" cy="1727308"/>
          </a:xfrm>
          <a:prstGeom prst="roundRect">
            <a:avLst>
              <a:gd name="adj" fmla="val 509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140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기술소유</a:t>
            </a:r>
            <a:endParaRPr lang="en-US" altLang="ko-KR" sz="11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모서리가 둥근 직사각형 15"/>
          <p:cNvSpPr/>
          <p:nvPr/>
        </p:nvSpPr>
        <p:spPr bwMode="auto">
          <a:xfrm>
            <a:off x="692632" y="5301208"/>
            <a:ext cx="1440160" cy="862661"/>
          </a:xfrm>
          <a:prstGeom prst="roundRect">
            <a:avLst>
              <a:gd name="adj" fmla="val 509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  <a:defRPr/>
            </a:pPr>
            <a:r>
              <a:rPr lang="ko-KR" altLang="en-US" sz="1400" dirty="0" err="1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기술료</a:t>
            </a:r>
            <a:r>
              <a:rPr lang="ko-KR" altLang="en-US" sz="140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징수</a:t>
            </a:r>
            <a:endParaRPr lang="en-US" altLang="ko-KR" sz="11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302189" y="317170"/>
            <a:ext cx="319831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7</a:t>
            </a:r>
            <a:r>
              <a:rPr lang="en-US" altLang="ko-KR" sz="2400" b="0" dirty="0" smtClean="0">
                <a:latin typeface="HY헤드라인M" pitchFamily="18" charset="-127"/>
                <a:ea typeface="HY헤드라인M" pitchFamily="18" charset="-127"/>
              </a:rPr>
              <a:t>. </a:t>
            </a:r>
            <a:r>
              <a:rPr lang="ko-KR" altLang="en-US" sz="2400" b="0" dirty="0" smtClean="0">
                <a:latin typeface="HY헤드라인M" pitchFamily="18" charset="-127"/>
                <a:ea typeface="HY헤드라인M" pitchFamily="18" charset="-127"/>
              </a:rPr>
              <a:t>세부 사업체계 개편</a:t>
            </a:r>
            <a:endParaRPr lang="ko-KR" altLang="en-US" sz="1800" b="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" name="모서리가 둥근 직사각형 5"/>
          <p:cNvSpPr/>
          <p:nvPr/>
        </p:nvSpPr>
        <p:spPr>
          <a:xfrm>
            <a:off x="2497608" y="4944073"/>
            <a:ext cx="5079678" cy="487727"/>
          </a:xfrm>
          <a:prstGeom prst="roundRect">
            <a:avLst>
              <a:gd name="adj" fmla="val 5094"/>
            </a:avLst>
          </a:prstGeom>
          <a:solidFill>
            <a:schemeClr val="accent3">
              <a:lumMod val="40000"/>
              <a:lumOff val="60000"/>
              <a:alpha val="4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ko-KR" altLang="en-US" sz="100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2504372" y="6084020"/>
            <a:ext cx="5072914" cy="471108"/>
          </a:xfrm>
          <a:prstGeom prst="roundRect">
            <a:avLst>
              <a:gd name="adj" fmla="val 5094"/>
            </a:avLst>
          </a:prstGeom>
          <a:solidFill>
            <a:schemeClr val="accent3">
              <a:lumMod val="40000"/>
              <a:lumOff val="60000"/>
              <a:alpha val="4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ko-KR" altLang="en-US" sz="100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AutoShape 23"/>
          <p:cNvSpPr>
            <a:spLocks noChangeArrowheads="1"/>
          </p:cNvSpPr>
          <p:nvPr/>
        </p:nvSpPr>
        <p:spPr bwMode="auto">
          <a:xfrm>
            <a:off x="2536517" y="5032043"/>
            <a:ext cx="4968762" cy="372881"/>
          </a:xfrm>
          <a:prstGeom prst="roundRect">
            <a:avLst>
              <a:gd name="adj" fmla="val 11000"/>
            </a:avLst>
          </a:prstGeom>
          <a:noFill/>
          <a:ln w="28575">
            <a:noFill/>
            <a:round/>
            <a:headEnd/>
            <a:tailEnd/>
          </a:ln>
        </p:spPr>
        <p:txBody>
          <a:bodyPr wrap="none" anchor="ctr"/>
          <a:lstStyle/>
          <a:p>
            <a:r>
              <a:rPr lang="ko-KR" altLang="en-US" sz="1000" dirty="0" smtClean="0">
                <a:latin typeface="HY견고딕" pitchFamily="18" charset="-127"/>
                <a:ea typeface="HY견고딕" pitchFamily="18" charset="-127"/>
              </a:rPr>
              <a:t>국토교통분야 중소기업이 자체 보유한 기술 또는 아이디어의</a:t>
            </a:r>
            <a:endParaRPr lang="en-US" altLang="ko-KR" sz="1000" dirty="0" smtClean="0">
              <a:latin typeface="HY견고딕" pitchFamily="18" charset="-127"/>
              <a:ea typeface="HY견고딕" pitchFamily="18" charset="-127"/>
            </a:endParaRPr>
          </a:p>
          <a:p>
            <a:r>
              <a:rPr lang="ko-KR" altLang="en-US" sz="1000" dirty="0" smtClean="0">
                <a:latin typeface="HY견고딕" pitchFamily="18" charset="-127"/>
                <a:ea typeface="HY견고딕" pitchFamily="18" charset="-127"/>
              </a:rPr>
              <a:t>상용화를 위해 필요한 추가기술 개발 등 기술사업화 지원</a:t>
            </a:r>
          </a:p>
        </p:txBody>
      </p:sp>
      <p:sp>
        <p:nvSpPr>
          <p:cNvPr id="10" name="AutoShape 23"/>
          <p:cNvSpPr>
            <a:spLocks noChangeArrowheads="1"/>
          </p:cNvSpPr>
          <p:nvPr/>
        </p:nvSpPr>
        <p:spPr bwMode="auto">
          <a:xfrm>
            <a:off x="2562330" y="6021288"/>
            <a:ext cx="6258142" cy="525409"/>
          </a:xfrm>
          <a:prstGeom prst="roundRect">
            <a:avLst>
              <a:gd name="adj" fmla="val 11000"/>
            </a:avLst>
          </a:prstGeom>
          <a:noFill/>
          <a:ln w="2857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r>
              <a:rPr lang="ko-KR" altLang="en-US" sz="1000" dirty="0" err="1" smtClean="0">
                <a:latin typeface="HY견고딕" pitchFamily="18" charset="-127"/>
                <a:ea typeface="HY견고딕" pitchFamily="18" charset="-127"/>
              </a:rPr>
              <a:t>미래부</a:t>
            </a:r>
            <a:r>
              <a:rPr lang="ko-KR" altLang="en-US" sz="1000" dirty="0" smtClean="0">
                <a:latin typeface="HY견고딕" pitchFamily="18" charset="-127"/>
                <a:ea typeface="HY견고딕" pitchFamily="18" charset="-127"/>
              </a:rPr>
              <a:t> 창조경제타운에 접수되어 </a:t>
            </a:r>
            <a:r>
              <a:rPr lang="en-US" altLang="ko-KR" sz="1000" dirty="0" smtClean="0">
                <a:latin typeface="HY견고딕" pitchFamily="18" charset="-127"/>
                <a:ea typeface="HY견고딕" pitchFamily="18" charset="-127"/>
              </a:rPr>
              <a:t>1</a:t>
            </a:r>
            <a:r>
              <a:rPr lang="ko-KR" altLang="en-US" sz="1000" dirty="0" smtClean="0">
                <a:latin typeface="HY견고딕" pitchFamily="18" charset="-127"/>
                <a:ea typeface="HY견고딕" pitchFamily="18" charset="-127"/>
              </a:rPr>
              <a:t>차 평가를 통과한 건설교통분야 우수 </a:t>
            </a:r>
            <a:endParaRPr lang="en-US" altLang="ko-KR" sz="1000" dirty="0" smtClean="0"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 smtClean="0">
                <a:latin typeface="HY견고딕" pitchFamily="18" charset="-127"/>
                <a:ea typeface="HY견고딕" pitchFamily="18" charset="-127"/>
              </a:rPr>
              <a:t>BM(Business Model)</a:t>
            </a:r>
            <a:r>
              <a:rPr lang="ko-KR" altLang="en-US" sz="1000" dirty="0" smtClean="0">
                <a:latin typeface="HY견고딕" pitchFamily="18" charset="-127"/>
                <a:ea typeface="HY견고딕" pitchFamily="18" charset="-127"/>
              </a:rPr>
              <a:t>만을</a:t>
            </a:r>
            <a:r>
              <a:rPr lang="en-US" altLang="ko-KR" sz="1000" dirty="0" smtClean="0"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000" dirty="0" smtClean="0">
                <a:latin typeface="HY견고딕" pitchFamily="18" charset="-127"/>
                <a:ea typeface="HY견고딕" pitchFamily="18" charset="-127"/>
              </a:rPr>
              <a:t>대상으로 제안경쟁 방식으로 사업화 지원</a:t>
            </a:r>
          </a:p>
        </p:txBody>
      </p:sp>
      <p:sp>
        <p:nvSpPr>
          <p:cNvPr id="11" name="모서리가 둥근 직사각형 10"/>
          <p:cNvSpPr/>
          <p:nvPr/>
        </p:nvSpPr>
        <p:spPr bwMode="auto">
          <a:xfrm>
            <a:off x="2497608" y="4379335"/>
            <a:ext cx="5079678" cy="489825"/>
          </a:xfrm>
          <a:prstGeom prst="roundRect">
            <a:avLst>
              <a:gd name="adj" fmla="val 5094"/>
            </a:avLst>
          </a:prstGeom>
          <a:solidFill>
            <a:schemeClr val="accent3">
              <a:lumMod val="40000"/>
              <a:lumOff val="60000"/>
              <a:alpha val="4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ko-KR" altLang="en-US" sz="100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AutoShape 19"/>
          <p:cNvSpPr>
            <a:spLocks noChangeArrowheads="1"/>
          </p:cNvSpPr>
          <p:nvPr/>
        </p:nvSpPr>
        <p:spPr bwMode="auto">
          <a:xfrm>
            <a:off x="2555569" y="4403817"/>
            <a:ext cx="6267539" cy="503352"/>
          </a:xfrm>
          <a:prstGeom prst="roundRect">
            <a:avLst>
              <a:gd name="adj" fmla="val 11000"/>
            </a:avLst>
          </a:prstGeom>
          <a:noFill/>
          <a:ln w="28575">
            <a:noFill/>
            <a:round/>
            <a:headEnd/>
            <a:tailEnd/>
          </a:ln>
        </p:spPr>
        <p:txBody>
          <a:bodyPr wrap="none" anchor="ctr"/>
          <a:lstStyle/>
          <a:p>
            <a:r>
              <a:rPr lang="ko-KR" altLang="en-US" sz="1000" dirty="0" smtClean="0">
                <a:latin typeface="HY견고딕" pitchFamily="18" charset="-127"/>
                <a:ea typeface="HY견고딕" pitchFamily="18" charset="-127"/>
              </a:rPr>
              <a:t>대학 및 출연</a:t>
            </a:r>
            <a:r>
              <a:rPr lang="en-US" altLang="ko-KR" sz="1000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000" dirty="0" smtClean="0">
                <a:latin typeface="HY견고딕" pitchFamily="18" charset="-127"/>
                <a:ea typeface="HY견고딕" pitchFamily="18" charset="-127"/>
              </a:rPr>
              <a:t>연</a:t>
            </a:r>
            <a:r>
              <a:rPr lang="en-US" altLang="ko-KR" sz="1000" dirty="0" smtClean="0"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1000" dirty="0" smtClean="0">
                <a:latin typeface="HY견고딕" pitchFamily="18" charset="-127"/>
                <a:ea typeface="HY견고딕" pitchFamily="18" charset="-127"/>
              </a:rPr>
              <a:t>이 보유한 기술의 중소기업 이전과 상용화 </a:t>
            </a:r>
            <a:endParaRPr lang="en-US" altLang="ko-KR" sz="1000" dirty="0" smtClean="0">
              <a:latin typeface="HY견고딕" pitchFamily="18" charset="-127"/>
              <a:ea typeface="HY견고딕" pitchFamily="18" charset="-127"/>
            </a:endParaRPr>
          </a:p>
          <a:p>
            <a:r>
              <a:rPr lang="ko-KR" altLang="en-US" sz="1000" dirty="0" smtClean="0">
                <a:latin typeface="HY견고딕" pitchFamily="18" charset="-127"/>
                <a:ea typeface="HY견고딕" pitchFamily="18" charset="-127"/>
              </a:rPr>
              <a:t>기술개발 지원 등 공공기술 이전 활성화 및 기술사업화 촉진</a:t>
            </a:r>
          </a:p>
        </p:txBody>
      </p:sp>
      <p:sp>
        <p:nvSpPr>
          <p:cNvPr id="13" name="모서리가 둥근 직사각형 12"/>
          <p:cNvSpPr/>
          <p:nvPr/>
        </p:nvSpPr>
        <p:spPr>
          <a:xfrm>
            <a:off x="395536" y="4384155"/>
            <a:ext cx="2016224" cy="49896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10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공공기술 중소기업 </a:t>
            </a:r>
            <a:endParaRPr lang="en-US" altLang="ko-KR" sz="10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>
              <a:lnSpc>
                <a:spcPct val="120000"/>
              </a:lnSpc>
              <a:defRPr/>
            </a:pPr>
            <a:r>
              <a:rPr lang="ko-KR" altLang="en-US" sz="10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이전 및 사업화</a:t>
            </a:r>
            <a:endParaRPr lang="en-US" altLang="ko-KR" sz="10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395536" y="6097171"/>
            <a:ext cx="2016224" cy="46404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10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창조경제타운 연계</a:t>
            </a:r>
            <a:endParaRPr lang="en-US" altLang="ko-KR" sz="10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>
              <a:lnSpc>
                <a:spcPct val="120000"/>
              </a:lnSpc>
              <a:defRPr/>
            </a:pPr>
            <a:r>
              <a:rPr lang="ko-KR" altLang="en-US" sz="10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사업화</a:t>
            </a:r>
            <a:endParaRPr lang="en-US" altLang="ko-KR" sz="10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395536" y="4954323"/>
            <a:ext cx="2016224" cy="49189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10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중소기업 보유기술 및 아이디어 사업화</a:t>
            </a:r>
            <a:endParaRPr lang="en-US" altLang="ko-KR" sz="10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7668344" y="4352324"/>
            <a:ext cx="1152128" cy="51157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altLang="ko-KR" sz="10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3,600</a:t>
            </a:r>
            <a:r>
              <a:rPr lang="ko-KR" altLang="en-US" sz="100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백만원</a:t>
            </a:r>
            <a:endParaRPr lang="en-US" altLang="ko-KR" sz="10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7668344" y="4935273"/>
            <a:ext cx="1152128" cy="49506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altLang="ko-KR" sz="10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9,860</a:t>
            </a:r>
            <a:r>
              <a:rPr lang="ko-KR" altLang="en-US" sz="100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백만원</a:t>
            </a:r>
            <a:endParaRPr lang="en-US" altLang="ko-KR" sz="10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7668344" y="6067372"/>
            <a:ext cx="1152128" cy="49506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altLang="ko-KR" sz="10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750</a:t>
            </a:r>
            <a:r>
              <a:rPr lang="ko-KR" altLang="en-US" sz="100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백만원</a:t>
            </a:r>
            <a:endParaRPr lang="en-US" altLang="ko-KR" sz="10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4682148" y="1815946"/>
            <a:ext cx="2304256" cy="31691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공공기술 이전 및 사업화</a:t>
            </a:r>
            <a:endParaRPr lang="en-US" altLang="ko-KR" sz="1000" dirty="0" smtClean="0">
              <a:solidFill>
                <a:schemeClr val="tx1">
                  <a:lumMod val="95000"/>
                  <a:lumOff val="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algn="ctr"/>
            <a:r>
              <a:rPr lang="en-US" altLang="ko-KR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대상 </a:t>
            </a:r>
            <a:r>
              <a:rPr lang="en-US" altLang="ko-KR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중소기업 </a:t>
            </a:r>
            <a:r>
              <a:rPr lang="en-US" altLang="ko-KR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1000" dirty="0">
              <a:solidFill>
                <a:schemeClr val="tx1">
                  <a:lumMod val="95000"/>
                  <a:lumOff val="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4682148" y="2204864"/>
            <a:ext cx="2304256" cy="36004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보유기술 및 아이디어 사업화</a:t>
            </a:r>
            <a:endParaRPr lang="en-US" altLang="ko-KR" sz="1000" dirty="0" smtClean="0">
              <a:solidFill>
                <a:schemeClr val="tx1">
                  <a:lumMod val="95000"/>
                  <a:lumOff val="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algn="ctr"/>
            <a:r>
              <a:rPr lang="en-US" altLang="ko-KR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대상 </a:t>
            </a:r>
            <a:r>
              <a:rPr lang="en-US" altLang="ko-KR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중소기업</a:t>
            </a:r>
            <a:r>
              <a:rPr lang="en-US" altLang="ko-KR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1000" dirty="0">
              <a:solidFill>
                <a:schemeClr val="tx1">
                  <a:lumMod val="95000"/>
                  <a:lumOff val="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4682148" y="3149594"/>
            <a:ext cx="2304256" cy="351414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창조경제타운 연계 사업화</a:t>
            </a:r>
            <a:endParaRPr lang="en-US" altLang="ko-KR" sz="1000" dirty="0" smtClean="0">
              <a:solidFill>
                <a:schemeClr val="tx1">
                  <a:lumMod val="95000"/>
                  <a:lumOff val="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algn="ctr"/>
            <a:r>
              <a:rPr lang="en-US" altLang="ko-KR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대상 </a:t>
            </a:r>
            <a:r>
              <a:rPr lang="en-US" altLang="ko-KR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중소기업</a:t>
            </a:r>
            <a:r>
              <a:rPr lang="en-US" altLang="ko-KR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1000" dirty="0">
              <a:solidFill>
                <a:schemeClr val="tx1">
                  <a:lumMod val="95000"/>
                  <a:lumOff val="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1928592" y="1718060"/>
            <a:ext cx="5256584" cy="1322022"/>
          </a:xfrm>
          <a:prstGeom prst="roundRect">
            <a:avLst>
              <a:gd name="adj" fmla="val 9821"/>
            </a:avLst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>
              <a:ln>
                <a:solidFill>
                  <a:schemeClr val="tx1"/>
                </a:solidFill>
                <a:prstDash val="sysDash"/>
              </a:ln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5" name="모서리가 둥근 직사각형 24"/>
          <p:cNvSpPr/>
          <p:nvPr/>
        </p:nvSpPr>
        <p:spPr>
          <a:xfrm>
            <a:off x="7274436" y="1781442"/>
            <a:ext cx="1512168" cy="89860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 계속 추진</a:t>
            </a:r>
            <a:endParaRPr lang="ko-KR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6" name="모서리가 둥근 직사각형 25"/>
          <p:cNvSpPr/>
          <p:nvPr/>
        </p:nvSpPr>
        <p:spPr>
          <a:xfrm>
            <a:off x="7274436" y="3175472"/>
            <a:ext cx="1512168" cy="52130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itchFamily="34" charset="0"/>
              <a:buChar char="•"/>
            </a:pPr>
            <a:r>
              <a:rPr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 지원분야 확대</a:t>
            </a:r>
            <a:endParaRPr lang="en-US" altLang="ko-KR" sz="1200" dirty="0" smtClean="0">
              <a:solidFill>
                <a:schemeClr val="tx1">
                  <a:lumMod val="95000"/>
                  <a:lumOff val="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r>
              <a:rPr lang="en-US" altLang="ko-KR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 (15</a:t>
            </a:r>
            <a:r>
              <a:rPr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년 신규 추진</a:t>
            </a:r>
            <a:r>
              <a:rPr lang="en-US" altLang="ko-KR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2089860" y="1268760"/>
            <a:ext cx="2304256" cy="36004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당초 추진 방식</a:t>
            </a:r>
            <a:r>
              <a:rPr lang="en-US" altLang="ko-KR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en-US" altLang="ko-KR" sz="1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굴림" pitchFamily="50" charset="-127"/>
                <a:ea typeface="굴림" pitchFamily="50" charset="-127"/>
              </a:rPr>
              <a:t>’</a:t>
            </a:r>
            <a:r>
              <a:rPr lang="en-US" altLang="ko-KR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14</a:t>
            </a:r>
            <a:r>
              <a:rPr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년</a:t>
            </a:r>
            <a:r>
              <a:rPr lang="en-US" altLang="ko-KR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4682148" y="1260134"/>
            <a:ext cx="2304256" cy="36004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변경 추진 방식 </a:t>
            </a:r>
            <a:r>
              <a:rPr lang="en-US" altLang="ko-KR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en-US" altLang="ko-KR" sz="1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굴림" pitchFamily="50" charset="-127"/>
                <a:ea typeface="굴림" pitchFamily="50" charset="-127"/>
              </a:rPr>
              <a:t>’</a:t>
            </a:r>
            <a:r>
              <a:rPr lang="en-US" altLang="ko-KR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15</a:t>
            </a:r>
            <a:r>
              <a:rPr lang="ko-KR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년 </a:t>
            </a:r>
            <a:r>
              <a:rPr lang="en-US" altLang="ko-KR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~)</a:t>
            </a:r>
            <a:endParaRPr lang="ko-KR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31" name="꺾인 연결선 30"/>
          <p:cNvCxnSpPr>
            <a:stCxn id="21" idx="3"/>
            <a:endCxn id="25" idx="1"/>
          </p:cNvCxnSpPr>
          <p:nvPr/>
        </p:nvCxnSpPr>
        <p:spPr>
          <a:xfrm>
            <a:off x="6986404" y="1974401"/>
            <a:ext cx="288032" cy="256341"/>
          </a:xfrm>
          <a:prstGeom prst="bentConnector3">
            <a:avLst>
              <a:gd name="adj1" fmla="val 50000"/>
            </a:avLst>
          </a:prstGeom>
          <a:ln w="22225"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꺾인 연결선 31"/>
          <p:cNvCxnSpPr>
            <a:stCxn id="56" idx="3"/>
            <a:endCxn id="25" idx="1"/>
          </p:cNvCxnSpPr>
          <p:nvPr/>
        </p:nvCxnSpPr>
        <p:spPr>
          <a:xfrm flipV="1">
            <a:off x="6986404" y="2230742"/>
            <a:ext cx="288032" cy="586190"/>
          </a:xfrm>
          <a:prstGeom prst="bentConnector3">
            <a:avLst>
              <a:gd name="adj1" fmla="val 50000"/>
            </a:avLst>
          </a:prstGeom>
          <a:ln w="22225"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꺾인 연결선 32"/>
          <p:cNvCxnSpPr>
            <a:stCxn id="23" idx="3"/>
            <a:endCxn id="26" idx="1"/>
          </p:cNvCxnSpPr>
          <p:nvPr/>
        </p:nvCxnSpPr>
        <p:spPr>
          <a:xfrm>
            <a:off x="6986404" y="3325301"/>
            <a:ext cx="288032" cy="110825"/>
          </a:xfrm>
          <a:prstGeom prst="bentConnector3">
            <a:avLst>
              <a:gd name="adj1" fmla="val 50000"/>
            </a:avLst>
          </a:prstGeom>
          <a:ln w="22225"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그룹 33"/>
          <p:cNvGrpSpPr/>
          <p:nvPr/>
        </p:nvGrpSpPr>
        <p:grpSpPr>
          <a:xfrm>
            <a:off x="7841622" y="2752050"/>
            <a:ext cx="360040" cy="360040"/>
            <a:chOff x="6579346" y="2600416"/>
            <a:chExt cx="360040" cy="360040"/>
          </a:xfrm>
        </p:grpSpPr>
        <p:sp>
          <p:nvSpPr>
            <p:cNvPr id="35" name="타원 34"/>
            <p:cNvSpPr/>
            <p:nvPr/>
          </p:nvSpPr>
          <p:spPr>
            <a:xfrm>
              <a:off x="6579346" y="2600416"/>
              <a:ext cx="360040" cy="360040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>
                <a:latin typeface="HY견고딕" pitchFamily="18" charset="-127"/>
                <a:ea typeface="HY견고딕" pitchFamily="18" charset="-127"/>
              </a:endParaRPr>
            </a:p>
          </p:txBody>
        </p:sp>
        <p:cxnSp>
          <p:nvCxnSpPr>
            <p:cNvPr id="36" name="직선 연결선 35"/>
            <p:cNvCxnSpPr/>
            <p:nvPr/>
          </p:nvCxnSpPr>
          <p:spPr>
            <a:xfrm>
              <a:off x="6695744" y="2780928"/>
              <a:ext cx="144016" cy="0"/>
            </a:xfrm>
            <a:prstGeom prst="line">
              <a:avLst/>
            </a:prstGeom>
            <a:ln w="22225"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직선 연결선 36"/>
            <p:cNvCxnSpPr/>
            <p:nvPr/>
          </p:nvCxnSpPr>
          <p:spPr>
            <a:xfrm>
              <a:off x="6767752" y="2690180"/>
              <a:ext cx="0" cy="180512"/>
            </a:xfrm>
            <a:prstGeom prst="line">
              <a:avLst/>
            </a:prstGeom>
            <a:ln w="22225"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1" name="직선 연결선 40"/>
          <p:cNvCxnSpPr/>
          <p:nvPr/>
        </p:nvCxnSpPr>
        <p:spPr>
          <a:xfrm>
            <a:off x="411975" y="3789040"/>
            <a:ext cx="8460000" cy="9525"/>
          </a:xfrm>
          <a:prstGeom prst="line">
            <a:avLst/>
          </a:prstGeom>
          <a:ln w="28575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모서리가 둥근 직사각형 39"/>
          <p:cNvSpPr/>
          <p:nvPr/>
        </p:nvSpPr>
        <p:spPr bwMode="auto">
          <a:xfrm>
            <a:off x="2497608" y="3888061"/>
            <a:ext cx="5079678" cy="405035"/>
          </a:xfrm>
          <a:prstGeom prst="roundRect">
            <a:avLst>
              <a:gd name="adj" fmla="val 5094"/>
            </a:avLst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ko-KR" altLang="en-US" sz="10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42" name="AutoShape 19"/>
          <p:cNvSpPr>
            <a:spLocks noChangeArrowheads="1"/>
          </p:cNvSpPr>
          <p:nvPr/>
        </p:nvSpPr>
        <p:spPr bwMode="auto">
          <a:xfrm>
            <a:off x="2536519" y="3883968"/>
            <a:ext cx="5040767" cy="416220"/>
          </a:xfrm>
          <a:prstGeom prst="roundRect">
            <a:avLst>
              <a:gd name="adj" fmla="val 11000"/>
            </a:avLst>
          </a:prstGeom>
          <a:noFill/>
          <a:ln w="285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1000" dirty="0" smtClean="0">
                <a:latin typeface="HY견고딕" pitchFamily="18" charset="-127"/>
                <a:ea typeface="HY견고딕" pitchFamily="18" charset="-127"/>
              </a:rPr>
              <a:t>분야별 지원 내용</a:t>
            </a:r>
          </a:p>
        </p:txBody>
      </p:sp>
      <p:sp>
        <p:nvSpPr>
          <p:cNvPr id="45" name="모서리가 둥근 직사각형 44"/>
          <p:cNvSpPr/>
          <p:nvPr/>
        </p:nvSpPr>
        <p:spPr bwMode="auto">
          <a:xfrm>
            <a:off x="395536" y="3894956"/>
            <a:ext cx="2016224" cy="405035"/>
          </a:xfrm>
          <a:prstGeom prst="roundRect">
            <a:avLst>
              <a:gd name="adj" fmla="val 5094"/>
            </a:avLst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</a:pPr>
            <a:r>
              <a:rPr lang="ko-KR" altLang="en-US" sz="10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세부 분야</a:t>
            </a:r>
          </a:p>
        </p:txBody>
      </p:sp>
      <p:sp>
        <p:nvSpPr>
          <p:cNvPr id="46" name="모서리가 둥근 직사각형 45"/>
          <p:cNvSpPr/>
          <p:nvPr/>
        </p:nvSpPr>
        <p:spPr bwMode="auto">
          <a:xfrm>
            <a:off x="7649294" y="3880098"/>
            <a:ext cx="1171178" cy="405035"/>
          </a:xfrm>
          <a:prstGeom prst="roundRect">
            <a:avLst>
              <a:gd name="adj" fmla="val 5094"/>
            </a:avLst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</a:pPr>
            <a:r>
              <a:rPr lang="ko-KR" altLang="en-US" sz="10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지원예산</a:t>
            </a:r>
          </a:p>
        </p:txBody>
      </p:sp>
      <p:sp>
        <p:nvSpPr>
          <p:cNvPr id="43" name="모서리가 둥근 직사각형 42"/>
          <p:cNvSpPr/>
          <p:nvPr/>
        </p:nvSpPr>
        <p:spPr bwMode="auto">
          <a:xfrm>
            <a:off x="422327" y="1268760"/>
            <a:ext cx="1389040" cy="2428020"/>
          </a:xfrm>
          <a:prstGeom prst="roundRect">
            <a:avLst>
              <a:gd name="adj" fmla="val 5094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사업</a:t>
            </a:r>
            <a:endParaRPr lang="en-US" altLang="ko-KR" sz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체제</a:t>
            </a:r>
            <a:endParaRPr lang="en-US" altLang="ko-KR" sz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개편</a:t>
            </a:r>
            <a:endParaRPr lang="en-US" altLang="ko-KR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356184" y="6044348"/>
            <a:ext cx="8496944" cy="544576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4682148" y="2636912"/>
            <a:ext cx="2304256" cy="36004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공공구매조건부 </a:t>
            </a:r>
            <a:r>
              <a:rPr lang="ko-KR" altLang="en-US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기술사업화</a:t>
            </a:r>
            <a:endParaRPr lang="en-US" altLang="ko-KR" sz="1000" dirty="0" smtClean="0">
              <a:solidFill>
                <a:schemeClr val="tx1">
                  <a:lumMod val="95000"/>
                  <a:lumOff val="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algn="ctr"/>
            <a:r>
              <a:rPr lang="en-US" altLang="ko-KR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대상 </a:t>
            </a:r>
            <a:r>
              <a:rPr lang="en-US" altLang="ko-KR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중소기업 </a:t>
            </a:r>
            <a:r>
              <a:rPr lang="en-US" altLang="ko-KR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+ </a:t>
            </a:r>
            <a:r>
              <a:rPr lang="ko-KR" altLang="en-US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구매</a:t>
            </a:r>
            <a:r>
              <a:rPr lang="en-US" altLang="ko-KR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발주기관</a:t>
            </a:r>
            <a:r>
              <a:rPr lang="en-US" altLang="ko-KR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1000" dirty="0">
              <a:solidFill>
                <a:schemeClr val="tx1">
                  <a:lumMod val="95000"/>
                  <a:lumOff val="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2051720" y="1815946"/>
            <a:ext cx="2304256" cy="31691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공공기술 이전 및 사업화</a:t>
            </a:r>
            <a:endParaRPr lang="en-US" altLang="ko-KR" sz="1000" dirty="0" smtClean="0">
              <a:solidFill>
                <a:schemeClr val="tx1">
                  <a:lumMod val="95000"/>
                  <a:lumOff val="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algn="ctr"/>
            <a:r>
              <a:rPr lang="en-US" altLang="ko-KR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대상 </a:t>
            </a:r>
            <a:r>
              <a:rPr lang="en-US" altLang="ko-KR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중소기업 </a:t>
            </a:r>
            <a:r>
              <a:rPr lang="en-US" altLang="ko-KR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1000" dirty="0">
              <a:solidFill>
                <a:schemeClr val="tx1">
                  <a:lumMod val="95000"/>
                  <a:lumOff val="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2051720" y="2204864"/>
            <a:ext cx="2304256" cy="36004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보유기술 및 아이디어 사업화</a:t>
            </a:r>
            <a:endParaRPr lang="en-US" altLang="ko-KR" sz="1000" dirty="0" smtClean="0">
              <a:solidFill>
                <a:schemeClr val="tx1">
                  <a:lumMod val="95000"/>
                  <a:lumOff val="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algn="ctr"/>
            <a:r>
              <a:rPr lang="en-US" altLang="ko-KR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대상 </a:t>
            </a:r>
            <a:r>
              <a:rPr lang="en-US" altLang="ko-KR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중소기업</a:t>
            </a:r>
            <a:r>
              <a:rPr lang="en-US" altLang="ko-KR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1000" dirty="0">
              <a:solidFill>
                <a:schemeClr val="tx1">
                  <a:lumMod val="95000"/>
                  <a:lumOff val="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2051720" y="2636912"/>
            <a:ext cx="2304256" cy="36004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공</a:t>
            </a:r>
            <a:r>
              <a:rPr lang="ko-KR" altLang="en-US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공</a:t>
            </a:r>
            <a:r>
              <a:rPr lang="ko-KR" altLang="en-US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구매조건부 </a:t>
            </a:r>
            <a:r>
              <a:rPr lang="ko-KR" altLang="en-US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기술사업화</a:t>
            </a:r>
            <a:endParaRPr lang="en-US" altLang="ko-KR" sz="1000" dirty="0" smtClean="0">
              <a:solidFill>
                <a:schemeClr val="tx1">
                  <a:lumMod val="95000"/>
                  <a:lumOff val="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algn="ctr"/>
            <a:r>
              <a:rPr lang="en-US" altLang="ko-KR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대상 </a:t>
            </a:r>
            <a:r>
              <a:rPr lang="en-US" altLang="ko-KR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: </a:t>
            </a:r>
            <a:r>
              <a:rPr lang="ko-KR" altLang="en-US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중소기업 </a:t>
            </a:r>
            <a:r>
              <a:rPr lang="en-US" altLang="ko-KR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+ </a:t>
            </a:r>
            <a:r>
              <a:rPr lang="ko-KR" altLang="en-US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구매</a:t>
            </a:r>
            <a:r>
              <a:rPr lang="en-US" altLang="ko-KR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발주기관</a:t>
            </a:r>
            <a:r>
              <a:rPr lang="en-US" altLang="ko-KR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1000" dirty="0">
              <a:solidFill>
                <a:schemeClr val="tx1">
                  <a:lumMod val="95000"/>
                  <a:lumOff val="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3" name="오른쪽 화살표 62"/>
          <p:cNvSpPr/>
          <p:nvPr/>
        </p:nvSpPr>
        <p:spPr>
          <a:xfrm>
            <a:off x="4427984" y="2276872"/>
            <a:ext cx="216024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6" name="모서리가 둥근 직사각형 65"/>
          <p:cNvSpPr/>
          <p:nvPr/>
        </p:nvSpPr>
        <p:spPr>
          <a:xfrm>
            <a:off x="2504372" y="5507956"/>
            <a:ext cx="5072914" cy="471108"/>
          </a:xfrm>
          <a:prstGeom prst="roundRect">
            <a:avLst>
              <a:gd name="adj" fmla="val 5094"/>
            </a:avLst>
          </a:prstGeom>
          <a:solidFill>
            <a:schemeClr val="accent3">
              <a:lumMod val="40000"/>
              <a:lumOff val="60000"/>
              <a:alpha val="4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kumimoji="0" lang="ko-KR" altLang="en-US" sz="100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7" name="AutoShape 23"/>
          <p:cNvSpPr>
            <a:spLocks noChangeArrowheads="1"/>
          </p:cNvSpPr>
          <p:nvPr/>
        </p:nvSpPr>
        <p:spPr bwMode="auto">
          <a:xfrm>
            <a:off x="2562330" y="5445224"/>
            <a:ext cx="6258142" cy="525409"/>
          </a:xfrm>
          <a:prstGeom prst="roundRect">
            <a:avLst>
              <a:gd name="adj" fmla="val 11000"/>
            </a:avLst>
          </a:prstGeom>
          <a:noFill/>
          <a:ln w="28575">
            <a:noFill/>
            <a:round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r>
              <a:rPr lang="ko-KR" altLang="en-US" sz="1000" dirty="0" smtClean="0">
                <a:latin typeface="HY견고딕" pitchFamily="18" charset="-127"/>
                <a:ea typeface="HY견고딕" pitchFamily="18" charset="-127"/>
              </a:rPr>
              <a:t>초기시장 제공을 위해 공사</a:t>
            </a:r>
            <a:r>
              <a:rPr lang="en-US" altLang="ko-KR" sz="1000" dirty="0" smtClean="0"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000" dirty="0" smtClean="0">
                <a:latin typeface="HY견고딕" pitchFamily="18" charset="-127"/>
                <a:ea typeface="HY견고딕" pitchFamily="18" charset="-127"/>
              </a:rPr>
              <a:t>공단</a:t>
            </a:r>
            <a:r>
              <a:rPr lang="en-US" altLang="ko-KR" sz="1000" dirty="0" smtClean="0"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000" dirty="0" err="1" smtClean="0">
                <a:latin typeface="HY견고딕" pitchFamily="18" charset="-127"/>
                <a:ea typeface="HY견고딕" pitchFamily="18" charset="-127"/>
              </a:rPr>
              <a:t>지자체</a:t>
            </a:r>
            <a:r>
              <a:rPr lang="ko-KR" altLang="en-US" sz="1000" dirty="0" smtClean="0">
                <a:latin typeface="HY견고딕" pitchFamily="18" charset="-127"/>
                <a:ea typeface="HY견고딕" pitchFamily="18" charset="-127"/>
              </a:rPr>
              <a:t> 등 </a:t>
            </a:r>
            <a:r>
              <a:rPr lang="ko-KR" altLang="en-US" sz="1000" dirty="0" err="1" smtClean="0">
                <a:latin typeface="HY견고딕" pitchFamily="18" charset="-127"/>
                <a:ea typeface="HY견고딕" pitchFamily="18" charset="-127"/>
              </a:rPr>
              <a:t>발주처</a:t>
            </a:r>
            <a:r>
              <a:rPr lang="ko-KR" altLang="en-US" sz="1000" dirty="0" smtClean="0">
                <a:latin typeface="HY견고딕" pitchFamily="18" charset="-127"/>
                <a:ea typeface="HY견고딕" pitchFamily="18" charset="-127"/>
              </a:rPr>
              <a:t> 수요와 </a:t>
            </a:r>
            <a:endParaRPr lang="en-US" altLang="ko-KR" sz="1000" dirty="0" smtClean="0">
              <a:latin typeface="HY견고딕" pitchFamily="18" charset="-127"/>
              <a:ea typeface="HY견고딕" pitchFamily="18" charset="-127"/>
            </a:endParaRPr>
          </a:p>
          <a:p>
            <a:r>
              <a:rPr lang="ko-KR" altLang="en-US" sz="1000" dirty="0" smtClean="0">
                <a:latin typeface="HY견고딕" pitchFamily="18" charset="-127"/>
                <a:ea typeface="HY견고딕" pitchFamily="18" charset="-127"/>
              </a:rPr>
              <a:t>중소기업 기술을 연계하여 공공구매 조건부의 후속</a:t>
            </a:r>
            <a:r>
              <a:rPr lang="en-US" altLang="ko-KR" sz="1000" dirty="0" smtClean="0">
                <a:latin typeface="HY견고딕" pitchFamily="18" charset="-127"/>
                <a:ea typeface="HY견고딕" pitchFamily="18" charset="-127"/>
              </a:rPr>
              <a:t>R&amp;D</a:t>
            </a:r>
            <a:r>
              <a:rPr lang="ko-KR" altLang="en-US" sz="1000" dirty="0" smtClean="0">
                <a:latin typeface="HY견고딕" pitchFamily="18" charset="-127"/>
                <a:ea typeface="HY견고딕" pitchFamily="18" charset="-127"/>
              </a:rPr>
              <a:t> 지원</a:t>
            </a:r>
          </a:p>
        </p:txBody>
      </p:sp>
      <p:sp>
        <p:nvSpPr>
          <p:cNvPr id="68" name="모서리가 둥근 직사각형 67"/>
          <p:cNvSpPr/>
          <p:nvPr/>
        </p:nvSpPr>
        <p:spPr>
          <a:xfrm>
            <a:off x="395536" y="5521107"/>
            <a:ext cx="2016224" cy="46404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75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  <a:defRPr/>
            </a:pPr>
            <a:r>
              <a:rPr lang="ko-KR" altLang="en-US" sz="10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공공구매조건부</a:t>
            </a:r>
            <a:endParaRPr lang="en-US" altLang="ko-KR" sz="10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 algn="ctr">
              <a:lnSpc>
                <a:spcPct val="120000"/>
              </a:lnSpc>
              <a:defRPr/>
            </a:pPr>
            <a:r>
              <a:rPr lang="ko-KR" altLang="en-US" sz="10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기술사업화</a:t>
            </a:r>
            <a:endParaRPr lang="en-US" altLang="ko-KR" sz="10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9" name="모서리가 둥근 직사각형 68"/>
          <p:cNvSpPr/>
          <p:nvPr/>
        </p:nvSpPr>
        <p:spPr>
          <a:xfrm>
            <a:off x="7668344" y="5491308"/>
            <a:ext cx="1152128" cy="49506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altLang="ko-KR" sz="10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4,200</a:t>
            </a:r>
            <a:r>
              <a:rPr lang="ko-KR" altLang="en-US" sz="100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백만원</a:t>
            </a:r>
            <a:endParaRPr lang="en-US" altLang="ko-KR" sz="1000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Rectangle 15"/>
          <p:cNvSpPr>
            <a:spLocks noChangeArrowheads="1"/>
          </p:cNvSpPr>
          <p:nvPr/>
        </p:nvSpPr>
        <p:spPr bwMode="auto">
          <a:xfrm>
            <a:off x="1547664" y="1828241"/>
            <a:ext cx="604867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b="1" u="sng" dirty="0" smtClean="0">
                <a:latin typeface="맑은 고딕" pitchFamily="50" charset="-127"/>
                <a:ea typeface="맑은 고딕" pitchFamily="50" charset="-127"/>
              </a:rPr>
              <a:t>대학</a:t>
            </a:r>
            <a:r>
              <a:rPr lang="en-US" altLang="ko-KR" sz="1600" b="1" u="sng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600" b="1" u="sng" dirty="0" smtClean="0">
                <a:latin typeface="맑은 고딕" pitchFamily="50" charset="-127"/>
                <a:ea typeface="맑은 고딕" pitchFamily="50" charset="-127"/>
              </a:rPr>
              <a:t>출연</a:t>
            </a:r>
            <a:r>
              <a:rPr lang="en-US" altLang="ko-KR" sz="1600" b="1" u="sng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b="1" u="sng" dirty="0" smtClean="0">
                <a:latin typeface="맑은 고딕" pitchFamily="50" charset="-127"/>
                <a:ea typeface="맑은 고딕" pitchFamily="50" charset="-127"/>
              </a:rPr>
              <a:t>연</a:t>
            </a:r>
            <a:r>
              <a:rPr lang="en-US" altLang="ko-KR" sz="1600" b="1" u="sng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600" b="1" u="sng" dirty="0" smtClean="0">
                <a:latin typeface="맑은 고딕" pitchFamily="50" charset="-127"/>
                <a:ea typeface="맑은 고딕" pitchFamily="50" charset="-127"/>
              </a:rPr>
              <a:t>이 보유한 사업화 유망기술 활용 </a:t>
            </a:r>
            <a:endParaRPr lang="ko-KR" altLang="en-US" sz="1600" u="sng" dirty="0" smtClean="0">
              <a:solidFill>
                <a:schemeClr val="tx2">
                  <a:lumMod val="7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9" name="Text Box 2"/>
          <p:cNvSpPr txBox="1">
            <a:spLocks noChangeArrowheads="1"/>
          </p:cNvSpPr>
          <p:nvPr/>
        </p:nvSpPr>
        <p:spPr bwMode="auto">
          <a:xfrm>
            <a:off x="1302189" y="317170"/>
            <a:ext cx="507061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8.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과제발굴</a:t>
            </a: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,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공고</a:t>
            </a: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,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제안서 제출 절차</a:t>
            </a:r>
            <a:endParaRPr lang="ko-KR" altLang="en-US" sz="1800" b="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>
            <a:off x="620027" y="1806684"/>
            <a:ext cx="850141" cy="398180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유형 </a:t>
            </a:r>
            <a:r>
              <a:rPr lang="en-US" altLang="ko-KR" sz="1600" b="1" dirty="0"/>
              <a:t>1</a:t>
            </a:r>
            <a:endParaRPr lang="ko-KR" altLang="en-US" sz="1600" b="1" dirty="0"/>
          </a:p>
        </p:txBody>
      </p:sp>
      <p:sp>
        <p:nvSpPr>
          <p:cNvPr id="28" name="직사각형 27"/>
          <p:cNvSpPr/>
          <p:nvPr/>
        </p:nvSpPr>
        <p:spPr>
          <a:xfrm>
            <a:off x="3453740" y="3573016"/>
            <a:ext cx="1944216" cy="10771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KAIA</a:t>
            </a:r>
          </a:p>
          <a:p>
            <a:pPr algn="ctr"/>
            <a:r>
              <a:rPr lang="en-US" altLang="ko-K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</a:t>
            </a: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진흥원</a:t>
            </a:r>
            <a:r>
              <a:rPr lang="en-US" altLang="ko-K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1" name="AutoShape 108"/>
          <p:cNvSpPr>
            <a:spLocks noChangeArrowheads="1"/>
          </p:cNvSpPr>
          <p:nvPr/>
        </p:nvSpPr>
        <p:spPr bwMode="auto">
          <a:xfrm>
            <a:off x="827584" y="3539148"/>
            <a:ext cx="1656184" cy="1152128"/>
          </a:xfrm>
          <a:prstGeom prst="roundRect">
            <a:avLst>
              <a:gd name="adj" fmla="val 10630"/>
            </a:avLst>
          </a:prstGeom>
          <a:solidFill>
            <a:schemeClr val="accent1">
              <a:lumMod val="40000"/>
              <a:lumOff val="60000"/>
            </a:schemeClr>
          </a:solidFill>
          <a:ln w="9525" algn="ctr">
            <a:noFill/>
            <a:round/>
            <a:headEnd/>
            <a:tailEnd/>
          </a:ln>
        </p:spPr>
        <p:txBody>
          <a:bodyPr wrap="none" lIns="108000" anchor="ctr"/>
          <a:lstStyle/>
          <a:p>
            <a:pPr algn="ctr"/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공공연구기관</a:t>
            </a:r>
            <a:endParaRPr lang="en-US" altLang="ko-KR" sz="16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en-US" altLang="ko-K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</a:t>
            </a: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대학</a:t>
            </a:r>
            <a:r>
              <a:rPr lang="en-US" altLang="ko-K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/</a:t>
            </a: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출연</a:t>
            </a:r>
            <a:r>
              <a:rPr lang="en-US" altLang="ko-K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</a:t>
            </a: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연</a:t>
            </a:r>
            <a:r>
              <a:rPr lang="en-US" altLang="ko-K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))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2" name="모서리가 둥근 직사각형 31"/>
          <p:cNvSpPr/>
          <p:nvPr/>
        </p:nvSpPr>
        <p:spPr>
          <a:xfrm>
            <a:off x="6444208" y="3534876"/>
            <a:ext cx="1800200" cy="115212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중소기업</a:t>
            </a:r>
          </a:p>
        </p:txBody>
      </p:sp>
      <p:cxnSp>
        <p:nvCxnSpPr>
          <p:cNvPr id="33" name="직선 화살표 연결선 32"/>
          <p:cNvCxnSpPr/>
          <p:nvPr/>
        </p:nvCxnSpPr>
        <p:spPr>
          <a:xfrm flipV="1">
            <a:off x="2483768" y="3789040"/>
            <a:ext cx="969972" cy="3636"/>
          </a:xfrm>
          <a:prstGeom prst="straightConnector1">
            <a:avLst/>
          </a:prstGeom>
          <a:ln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2267744" y="4648780"/>
            <a:ext cx="1470274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② </a:t>
            </a:r>
            <a:r>
              <a:rPr lang="ko-KR" altLang="en-US" b="1" dirty="0" smtClean="0"/>
              <a:t>유망기술 제출</a:t>
            </a:r>
            <a:endParaRPr lang="ko-KR" altLang="en-US" b="1" dirty="0"/>
          </a:p>
        </p:txBody>
      </p:sp>
      <p:cxnSp>
        <p:nvCxnSpPr>
          <p:cNvPr id="40" name="꺾인 연결선 39"/>
          <p:cNvCxnSpPr>
            <a:stCxn id="31" idx="0"/>
            <a:endCxn id="32" idx="0"/>
          </p:cNvCxnSpPr>
          <p:nvPr/>
        </p:nvCxnSpPr>
        <p:spPr>
          <a:xfrm rot="5400000" flipH="1" flipV="1">
            <a:off x="4497856" y="692696"/>
            <a:ext cx="4272" cy="5688632"/>
          </a:xfrm>
          <a:prstGeom prst="bentConnector3">
            <a:avLst>
              <a:gd name="adj1" fmla="val 1763270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직선 화살표 연결선 41"/>
          <p:cNvCxnSpPr>
            <a:endCxn id="28" idx="0"/>
          </p:cNvCxnSpPr>
          <p:nvPr/>
        </p:nvCxnSpPr>
        <p:spPr>
          <a:xfrm flipH="1">
            <a:off x="4425848" y="2780928"/>
            <a:ext cx="2136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3131840" y="2420888"/>
            <a:ext cx="25922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/>
              <a:t> </a:t>
            </a:r>
            <a:r>
              <a:rPr lang="ko-KR" altLang="en-US" b="1" dirty="0" smtClean="0"/>
              <a:t>⑤ 도입기술 이전협상</a:t>
            </a:r>
            <a:endParaRPr lang="ko-KR" altLang="en-US" b="1" dirty="0"/>
          </a:p>
        </p:txBody>
      </p:sp>
      <p:sp>
        <p:nvSpPr>
          <p:cNvPr id="44" name="TextBox 43"/>
          <p:cNvSpPr txBox="1"/>
          <p:nvPr/>
        </p:nvSpPr>
        <p:spPr>
          <a:xfrm>
            <a:off x="4427984" y="2996952"/>
            <a:ext cx="144016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⑥ </a:t>
            </a:r>
            <a:r>
              <a:rPr lang="ko-KR" altLang="en-US" b="1" dirty="0" smtClean="0"/>
              <a:t>제안서 제출</a:t>
            </a:r>
            <a:endParaRPr lang="ko-KR" altLang="en-US" b="1" dirty="0"/>
          </a:p>
        </p:txBody>
      </p:sp>
      <p:sp>
        <p:nvSpPr>
          <p:cNvPr id="45" name="모서리가 둥근 직사각형 44"/>
          <p:cNvSpPr/>
          <p:nvPr/>
        </p:nvSpPr>
        <p:spPr>
          <a:xfrm>
            <a:off x="3530020" y="5013176"/>
            <a:ext cx="1800200" cy="936104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5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③ 사업 공고</a:t>
            </a:r>
            <a:endParaRPr lang="en-US" altLang="ko-KR" sz="15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</a:t>
            </a:r>
            <a:r>
              <a:rPr lang="ko-KR" altLang="en-US" sz="1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유망기술첨부</a:t>
            </a:r>
            <a:r>
              <a:rPr lang="en-US" altLang="ko-KR" sz="1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  <a:endParaRPr lang="ko-KR" altLang="en-US" sz="12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47" name="직선 화살표 연결선 46"/>
          <p:cNvCxnSpPr>
            <a:stCxn id="28" idx="2"/>
            <a:endCxn id="45" idx="0"/>
          </p:cNvCxnSpPr>
          <p:nvPr/>
        </p:nvCxnSpPr>
        <p:spPr>
          <a:xfrm>
            <a:off x="4425848" y="4650136"/>
            <a:ext cx="4272" cy="363040"/>
          </a:xfrm>
          <a:prstGeom prst="straightConnector1">
            <a:avLst/>
          </a:prstGeom>
          <a:ln w="19050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꺾인 연결선 52"/>
          <p:cNvCxnSpPr>
            <a:stCxn id="32" idx="2"/>
            <a:endCxn id="45" idx="2"/>
          </p:cNvCxnSpPr>
          <p:nvPr/>
        </p:nvCxnSpPr>
        <p:spPr>
          <a:xfrm rot="5400000">
            <a:off x="5256076" y="3861048"/>
            <a:ext cx="1262276" cy="2914188"/>
          </a:xfrm>
          <a:prstGeom prst="bentConnector3">
            <a:avLst>
              <a:gd name="adj1" fmla="val 118110"/>
            </a:avLst>
          </a:prstGeom>
          <a:ln w="19050">
            <a:solidFill>
              <a:srgbClr val="FF0000"/>
            </a:solidFill>
            <a:prstDash val="dash"/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직선 화살표 연결선 54"/>
          <p:cNvCxnSpPr/>
          <p:nvPr/>
        </p:nvCxnSpPr>
        <p:spPr>
          <a:xfrm>
            <a:off x="2483768" y="4509120"/>
            <a:ext cx="936104" cy="0"/>
          </a:xfrm>
          <a:prstGeom prst="straightConnector1">
            <a:avLst/>
          </a:prstGeom>
          <a:ln w="19050">
            <a:solidFill>
              <a:srgbClr val="FF0000"/>
            </a:solidFill>
            <a:prstDash val="das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2339752" y="3212976"/>
            <a:ext cx="1728192" cy="492443"/>
          </a:xfrm>
          <a:prstGeom prst="rect">
            <a:avLst/>
          </a:prstGeom>
          <a:noFill/>
          <a:ln>
            <a:noFill/>
            <a:prstDash val="dash"/>
          </a:ln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① </a:t>
            </a:r>
            <a:r>
              <a:rPr lang="ko-KR" altLang="en-US" b="1" dirty="0" smtClean="0"/>
              <a:t>사업화 유망기술         </a:t>
            </a:r>
            <a:endParaRPr lang="en-US" altLang="ko-KR" b="1" dirty="0" smtClean="0"/>
          </a:p>
          <a:p>
            <a:r>
              <a:rPr lang="en-US" altLang="ko-KR" b="1" dirty="0" smtClean="0"/>
              <a:t>   </a:t>
            </a:r>
            <a:r>
              <a:rPr lang="ko-KR" altLang="en-US" b="1" dirty="0" smtClean="0"/>
              <a:t>제출 요청</a:t>
            </a:r>
            <a:endParaRPr lang="ko-KR" altLang="en-US" b="1" dirty="0"/>
          </a:p>
        </p:txBody>
      </p:sp>
      <p:sp>
        <p:nvSpPr>
          <p:cNvPr id="80" name="TextBox 79"/>
          <p:cNvSpPr txBox="1"/>
          <p:nvPr/>
        </p:nvSpPr>
        <p:spPr>
          <a:xfrm>
            <a:off x="5796136" y="5805264"/>
            <a:ext cx="1470274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/>
              <a:t>④ 도입여부 검토</a:t>
            </a:r>
            <a:endParaRPr lang="ko-KR" altLang="en-US" b="1" dirty="0"/>
          </a:p>
        </p:txBody>
      </p:sp>
      <p:sp>
        <p:nvSpPr>
          <p:cNvPr id="24" name="AutoShape 123"/>
          <p:cNvSpPr>
            <a:spLocks noChangeArrowheads="1"/>
          </p:cNvSpPr>
          <p:nvPr/>
        </p:nvSpPr>
        <p:spPr bwMode="auto">
          <a:xfrm>
            <a:off x="551998" y="1186089"/>
            <a:ext cx="8124458" cy="458787"/>
          </a:xfrm>
          <a:prstGeom prst="roundRect">
            <a:avLst>
              <a:gd name="adj" fmla="val 15231"/>
            </a:avLst>
          </a:prstGeom>
          <a:gradFill rotWithShape="1">
            <a:gsLst>
              <a:gs pos="0">
                <a:srgbClr val="9CADC8"/>
              </a:gs>
              <a:gs pos="100000">
                <a:srgbClr val="FFFFFF"/>
              </a:gs>
            </a:gsLst>
            <a:lin ang="5400000" scaled="1"/>
          </a:gradFill>
          <a:ln w="19050" algn="ctr">
            <a:solidFill>
              <a:srgbClr val="FFFFFF"/>
            </a:solidFill>
            <a:round/>
            <a:headEnd/>
            <a:tailEnd/>
          </a:ln>
        </p:spPr>
        <p:txBody>
          <a:bodyPr wrap="none" lIns="342000" tIns="36000" bIns="36000" anchor="ctr"/>
          <a:lstStyle/>
          <a:p>
            <a:pPr algn="ctr"/>
            <a:endParaRPr kumimoji="0" lang="ko-KR" altLang="ko-KR">
              <a:solidFill>
                <a:srgbClr val="333333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5" name="Rectangle 15"/>
          <p:cNvSpPr>
            <a:spLocks noChangeArrowheads="1"/>
          </p:cNvSpPr>
          <p:nvPr/>
        </p:nvSpPr>
        <p:spPr bwMode="auto">
          <a:xfrm>
            <a:off x="1531336" y="1250647"/>
            <a:ext cx="604867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600" dirty="0" smtClean="0">
                <a:solidFill>
                  <a:schemeClr val="tx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공공기술 중소기업 이전 및 사업화</a:t>
            </a:r>
            <a:endParaRPr lang="ko-KR" altLang="en-US" sz="1600" dirty="0">
              <a:solidFill>
                <a:schemeClr val="tx2">
                  <a:lumMod val="7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7" name="AutoShape 131"/>
          <p:cNvSpPr>
            <a:spLocks noChangeArrowheads="1"/>
          </p:cNvSpPr>
          <p:nvPr/>
        </p:nvSpPr>
        <p:spPr bwMode="auto">
          <a:xfrm>
            <a:off x="363086" y="1009980"/>
            <a:ext cx="8421687" cy="1555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5" name="모서리가 둥근 직사각형 34"/>
          <p:cNvSpPr/>
          <p:nvPr/>
        </p:nvSpPr>
        <p:spPr>
          <a:xfrm>
            <a:off x="619329" y="1247980"/>
            <a:ext cx="850141" cy="398180"/>
          </a:xfrm>
          <a:prstGeom prst="roundRect">
            <a:avLst/>
          </a:prstGeom>
          <a:solidFill>
            <a:srgbClr val="CA510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분야</a:t>
            </a:r>
            <a:r>
              <a:rPr lang="en-US" altLang="ko-KR" sz="1600" b="1" dirty="0" smtClean="0"/>
              <a:t>Ⅰ</a:t>
            </a:r>
            <a:endParaRPr lang="ko-KR" alt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Rectangle 15"/>
          <p:cNvSpPr>
            <a:spLocks noChangeArrowheads="1"/>
          </p:cNvSpPr>
          <p:nvPr/>
        </p:nvSpPr>
        <p:spPr bwMode="auto">
          <a:xfrm>
            <a:off x="1547664" y="1817868"/>
            <a:ext cx="604867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u="sng" dirty="0" smtClean="0">
                <a:solidFill>
                  <a:schemeClr val="tx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기업 </a:t>
            </a:r>
            <a:r>
              <a:rPr lang="ko-KR" altLang="en-US" sz="1600" u="sng" dirty="0" err="1" smtClean="0">
                <a:solidFill>
                  <a:schemeClr val="tx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기술니즈</a:t>
            </a:r>
            <a:r>
              <a:rPr lang="ko-KR" altLang="en-US" sz="1600" u="sng" dirty="0" smtClean="0">
                <a:solidFill>
                  <a:schemeClr val="tx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 설명회 활용</a:t>
            </a:r>
          </a:p>
        </p:txBody>
      </p:sp>
      <p:sp>
        <p:nvSpPr>
          <p:cNvPr id="44" name="직사각형 43"/>
          <p:cNvSpPr/>
          <p:nvPr/>
        </p:nvSpPr>
        <p:spPr>
          <a:xfrm>
            <a:off x="3237716" y="3506708"/>
            <a:ext cx="1944216" cy="10771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KAIA</a:t>
            </a:r>
          </a:p>
          <a:p>
            <a:pPr algn="ctr"/>
            <a:r>
              <a:rPr lang="en-US" altLang="ko-K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</a:t>
            </a: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진흥원</a:t>
            </a:r>
            <a:r>
              <a:rPr lang="en-US" altLang="ko-K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5" name="AutoShape 108"/>
          <p:cNvSpPr>
            <a:spLocks noChangeArrowheads="1"/>
          </p:cNvSpPr>
          <p:nvPr/>
        </p:nvSpPr>
        <p:spPr bwMode="auto">
          <a:xfrm>
            <a:off x="6876256" y="3465888"/>
            <a:ext cx="1656184" cy="1152128"/>
          </a:xfrm>
          <a:prstGeom prst="roundRect">
            <a:avLst>
              <a:gd name="adj" fmla="val 10630"/>
            </a:avLst>
          </a:prstGeom>
          <a:solidFill>
            <a:schemeClr val="accent1">
              <a:lumMod val="40000"/>
              <a:lumOff val="60000"/>
            </a:schemeClr>
          </a:solidFill>
          <a:ln w="9525" algn="ctr">
            <a:noFill/>
            <a:round/>
            <a:headEnd/>
            <a:tailEnd/>
          </a:ln>
        </p:spPr>
        <p:txBody>
          <a:bodyPr wrap="none" lIns="108000" anchor="ctr"/>
          <a:lstStyle/>
          <a:p>
            <a:pPr algn="ctr"/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공공연구기관</a:t>
            </a:r>
            <a:endParaRPr lang="en-US" altLang="ko-KR" sz="16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en-US" altLang="ko-K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</a:t>
            </a: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대학</a:t>
            </a:r>
            <a:r>
              <a:rPr lang="en-US" altLang="ko-K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/</a:t>
            </a: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출연</a:t>
            </a:r>
            <a:r>
              <a:rPr lang="en-US" altLang="ko-K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</a:t>
            </a: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연</a:t>
            </a:r>
            <a:r>
              <a:rPr lang="en-US" altLang="ko-K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))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7" name="모서리가 둥근 직사각형 46"/>
          <p:cNvSpPr/>
          <p:nvPr/>
        </p:nvSpPr>
        <p:spPr>
          <a:xfrm>
            <a:off x="467544" y="3434700"/>
            <a:ext cx="1800200" cy="115212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중소기업</a:t>
            </a:r>
          </a:p>
        </p:txBody>
      </p:sp>
      <p:cxnSp>
        <p:nvCxnSpPr>
          <p:cNvPr id="48" name="직선 화살표 연결선 47"/>
          <p:cNvCxnSpPr/>
          <p:nvPr/>
        </p:nvCxnSpPr>
        <p:spPr>
          <a:xfrm flipV="1">
            <a:off x="2267744" y="3722732"/>
            <a:ext cx="969972" cy="3636"/>
          </a:xfrm>
          <a:prstGeom prst="straightConnector1">
            <a:avLst/>
          </a:prstGeom>
          <a:ln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2051720" y="4582472"/>
            <a:ext cx="1470274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② </a:t>
            </a:r>
            <a:r>
              <a:rPr lang="ko-KR" altLang="en-US" b="1" dirty="0" smtClean="0"/>
              <a:t>수요기술 제출</a:t>
            </a:r>
            <a:endParaRPr lang="ko-KR" altLang="en-US" b="1" dirty="0"/>
          </a:p>
        </p:txBody>
      </p:sp>
      <p:cxnSp>
        <p:nvCxnSpPr>
          <p:cNvPr id="53" name="꺾인 연결선 52"/>
          <p:cNvCxnSpPr>
            <a:stCxn id="45" idx="0"/>
            <a:endCxn id="47" idx="0"/>
          </p:cNvCxnSpPr>
          <p:nvPr/>
        </p:nvCxnSpPr>
        <p:spPr>
          <a:xfrm rot="16200000" flipV="1">
            <a:off x="4520402" y="281942"/>
            <a:ext cx="31188" cy="6336704"/>
          </a:xfrm>
          <a:prstGeom prst="bentConnector3">
            <a:avLst>
              <a:gd name="adj1" fmla="val 237745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직선 화살표 연결선 53"/>
          <p:cNvCxnSpPr>
            <a:endCxn id="44" idx="0"/>
          </p:cNvCxnSpPr>
          <p:nvPr/>
        </p:nvCxnSpPr>
        <p:spPr>
          <a:xfrm flipH="1">
            <a:off x="4209824" y="2714620"/>
            <a:ext cx="2136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2915816" y="2354580"/>
            <a:ext cx="36724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/>
              <a:t> </a:t>
            </a:r>
            <a:r>
              <a:rPr lang="ko-KR" altLang="en-US" dirty="0" smtClean="0"/>
              <a:t>⑤ </a:t>
            </a:r>
            <a:r>
              <a:rPr lang="ko-KR" altLang="en-US" b="1" dirty="0" err="1" smtClean="0"/>
              <a:t>기업니즈설명회</a:t>
            </a:r>
            <a:r>
              <a:rPr lang="ko-KR" altLang="en-US" b="1" dirty="0" smtClean="0"/>
              <a:t> 및 도입기술 이전협상</a:t>
            </a:r>
            <a:endParaRPr lang="ko-KR" altLang="en-US" b="1" dirty="0"/>
          </a:p>
        </p:txBody>
      </p:sp>
      <p:sp>
        <p:nvSpPr>
          <p:cNvPr id="56" name="TextBox 55"/>
          <p:cNvSpPr txBox="1"/>
          <p:nvPr/>
        </p:nvSpPr>
        <p:spPr>
          <a:xfrm>
            <a:off x="4211960" y="2930644"/>
            <a:ext cx="144016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⑦ </a:t>
            </a:r>
            <a:r>
              <a:rPr lang="ko-KR" altLang="en-US" b="1" dirty="0" smtClean="0"/>
              <a:t>제안서 제출</a:t>
            </a:r>
            <a:endParaRPr lang="ko-KR" altLang="en-US" b="1" dirty="0"/>
          </a:p>
        </p:txBody>
      </p:sp>
      <p:sp>
        <p:nvSpPr>
          <p:cNvPr id="61" name="모서리가 둥근 직사각형 60"/>
          <p:cNvSpPr/>
          <p:nvPr/>
        </p:nvSpPr>
        <p:spPr>
          <a:xfrm>
            <a:off x="3313996" y="4946868"/>
            <a:ext cx="1800200" cy="936104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5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⑥ 사업 공고</a:t>
            </a:r>
            <a:endParaRPr lang="ko-KR" altLang="en-US" sz="12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62" name="직선 화살표 연결선 61"/>
          <p:cNvCxnSpPr>
            <a:stCxn id="44" idx="2"/>
            <a:endCxn id="61" idx="0"/>
          </p:cNvCxnSpPr>
          <p:nvPr/>
        </p:nvCxnSpPr>
        <p:spPr>
          <a:xfrm>
            <a:off x="4209824" y="4583828"/>
            <a:ext cx="4272" cy="363040"/>
          </a:xfrm>
          <a:prstGeom prst="straightConnector1">
            <a:avLst/>
          </a:prstGeom>
          <a:ln w="19050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꺾인 연결선 63"/>
          <p:cNvCxnSpPr>
            <a:stCxn id="47" idx="2"/>
            <a:endCxn id="61" idx="2"/>
          </p:cNvCxnSpPr>
          <p:nvPr/>
        </p:nvCxnSpPr>
        <p:spPr>
          <a:xfrm rot="16200000" flipH="1">
            <a:off x="2142798" y="3811674"/>
            <a:ext cx="1296144" cy="2846452"/>
          </a:xfrm>
          <a:prstGeom prst="bentConnector3">
            <a:avLst>
              <a:gd name="adj1" fmla="val 117637"/>
            </a:avLst>
          </a:prstGeom>
          <a:ln w="19050">
            <a:solidFill>
              <a:srgbClr val="FF0000"/>
            </a:solidFill>
            <a:prstDash val="dash"/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직선 화살표 연결선 64"/>
          <p:cNvCxnSpPr/>
          <p:nvPr/>
        </p:nvCxnSpPr>
        <p:spPr>
          <a:xfrm>
            <a:off x="2267744" y="4442812"/>
            <a:ext cx="936104" cy="0"/>
          </a:xfrm>
          <a:prstGeom prst="straightConnector1">
            <a:avLst/>
          </a:prstGeom>
          <a:ln w="19050">
            <a:solidFill>
              <a:srgbClr val="FF0000"/>
            </a:solidFill>
            <a:prstDash val="das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/>
          <p:cNvSpPr txBox="1"/>
          <p:nvPr/>
        </p:nvSpPr>
        <p:spPr>
          <a:xfrm>
            <a:off x="1979712" y="3042004"/>
            <a:ext cx="1728192" cy="492443"/>
          </a:xfrm>
          <a:prstGeom prst="rect">
            <a:avLst/>
          </a:prstGeom>
          <a:noFill/>
          <a:ln>
            <a:noFill/>
            <a:prstDash val="dash"/>
          </a:ln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① </a:t>
            </a:r>
            <a:r>
              <a:rPr lang="ko-KR" altLang="en-US" b="1" dirty="0" smtClean="0"/>
              <a:t>사업화 필요기술         </a:t>
            </a:r>
            <a:endParaRPr lang="en-US" altLang="ko-KR" b="1" dirty="0" smtClean="0"/>
          </a:p>
          <a:p>
            <a:r>
              <a:rPr lang="en-US" altLang="ko-KR" b="1" dirty="0" smtClean="0"/>
              <a:t>    </a:t>
            </a:r>
            <a:r>
              <a:rPr lang="ko-KR" altLang="en-US" b="1" dirty="0" smtClean="0"/>
              <a:t>수요제출 요청</a:t>
            </a:r>
            <a:endParaRPr lang="ko-KR" altLang="en-US" b="1" dirty="0"/>
          </a:p>
        </p:txBody>
      </p:sp>
      <p:sp>
        <p:nvSpPr>
          <p:cNvPr id="83" name="직사각형 82"/>
          <p:cNvSpPr/>
          <p:nvPr/>
        </p:nvSpPr>
        <p:spPr>
          <a:xfrm>
            <a:off x="5604604" y="3794740"/>
            <a:ext cx="86409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mtClean="0"/>
              <a:t>지식재산전략원</a:t>
            </a:r>
            <a:endParaRPr lang="ko-KR" altLang="en-US" b="1" dirty="0"/>
          </a:p>
        </p:txBody>
      </p:sp>
      <p:cxnSp>
        <p:nvCxnSpPr>
          <p:cNvPr id="84" name="직선 화살표 연결선 83"/>
          <p:cNvCxnSpPr>
            <a:stCxn id="83" idx="1"/>
            <a:endCxn id="44" idx="3"/>
          </p:cNvCxnSpPr>
          <p:nvPr/>
        </p:nvCxnSpPr>
        <p:spPr>
          <a:xfrm flipH="1" flipV="1">
            <a:off x="5181932" y="4045268"/>
            <a:ext cx="422672" cy="1500"/>
          </a:xfrm>
          <a:prstGeom prst="straightConnector1">
            <a:avLst/>
          </a:prstGeom>
          <a:ln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직선 화살표 연결선 88"/>
          <p:cNvCxnSpPr>
            <a:stCxn id="83" idx="3"/>
            <a:endCxn id="45" idx="1"/>
          </p:cNvCxnSpPr>
          <p:nvPr/>
        </p:nvCxnSpPr>
        <p:spPr>
          <a:xfrm flipV="1">
            <a:off x="6468700" y="4041952"/>
            <a:ext cx="407556" cy="4816"/>
          </a:xfrm>
          <a:prstGeom prst="straightConnector1">
            <a:avLst/>
          </a:prstGeom>
          <a:ln>
            <a:headEnd type="stealth"/>
            <a:tailEnd type="stealt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93" name="TextBox 92"/>
          <p:cNvSpPr txBox="1"/>
          <p:nvPr/>
        </p:nvSpPr>
        <p:spPr>
          <a:xfrm>
            <a:off x="5004048" y="4298796"/>
            <a:ext cx="158417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/>
              <a:t> </a:t>
            </a:r>
            <a:r>
              <a:rPr lang="ko-KR" altLang="en-US" dirty="0" smtClean="0"/>
              <a:t>③</a:t>
            </a:r>
            <a:r>
              <a:rPr lang="ko-KR" altLang="en-US" b="1" dirty="0" smtClean="0"/>
              <a:t> 기술보유기관 </a:t>
            </a:r>
            <a:endParaRPr lang="en-US" altLang="ko-KR" b="1" dirty="0" smtClean="0"/>
          </a:p>
          <a:p>
            <a:pPr algn="ctr"/>
            <a:r>
              <a:rPr lang="ko-KR" altLang="en-US" b="1" dirty="0" smtClean="0"/>
              <a:t>조사 의뢰</a:t>
            </a:r>
            <a:endParaRPr lang="ko-KR" altLang="en-US" b="1" dirty="0"/>
          </a:p>
        </p:txBody>
      </p:sp>
      <p:sp>
        <p:nvSpPr>
          <p:cNvPr id="94" name="TextBox 93"/>
          <p:cNvSpPr txBox="1"/>
          <p:nvPr/>
        </p:nvSpPr>
        <p:spPr>
          <a:xfrm>
            <a:off x="5508104" y="3218676"/>
            <a:ext cx="194421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/>
              <a:t> </a:t>
            </a:r>
            <a:r>
              <a:rPr lang="ko-KR" altLang="en-US" dirty="0" smtClean="0"/>
              <a:t>④</a:t>
            </a:r>
            <a:r>
              <a:rPr lang="ko-KR" altLang="en-US" b="1" dirty="0" smtClean="0"/>
              <a:t> 기술보유기관 상담   </a:t>
            </a:r>
            <a:endParaRPr lang="en-US" altLang="ko-KR" b="1" dirty="0" smtClean="0"/>
          </a:p>
          <a:p>
            <a:r>
              <a:rPr lang="en-US" altLang="ko-KR" b="1" dirty="0" smtClean="0"/>
              <a:t>     </a:t>
            </a:r>
            <a:r>
              <a:rPr lang="ko-KR" altLang="en-US" b="1" dirty="0" smtClean="0"/>
              <a:t>및 설명회 참석요청</a:t>
            </a:r>
            <a:endParaRPr lang="ko-KR" altLang="en-US" b="1" dirty="0"/>
          </a:p>
        </p:txBody>
      </p:sp>
      <p:sp>
        <p:nvSpPr>
          <p:cNvPr id="95" name="모서리가 둥근 직사각형 94"/>
          <p:cNvSpPr/>
          <p:nvPr/>
        </p:nvSpPr>
        <p:spPr>
          <a:xfrm>
            <a:off x="620027" y="1805080"/>
            <a:ext cx="850141" cy="398180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유형 </a:t>
            </a:r>
            <a:r>
              <a:rPr lang="en-US" altLang="ko-KR" sz="1600" b="1" dirty="0" smtClean="0"/>
              <a:t>2</a:t>
            </a:r>
            <a:endParaRPr lang="ko-KR" altLang="en-US" sz="1600" b="1" dirty="0"/>
          </a:p>
        </p:txBody>
      </p:sp>
      <p:sp>
        <p:nvSpPr>
          <p:cNvPr id="96" name="TextBox 36"/>
          <p:cNvSpPr txBox="1"/>
          <p:nvPr/>
        </p:nvSpPr>
        <p:spPr>
          <a:xfrm>
            <a:off x="5796136" y="5306908"/>
            <a:ext cx="2714644" cy="930404"/>
          </a:xfrm>
          <a:prstGeom prst="rect">
            <a:avLst/>
          </a:prstGeom>
          <a:ln w="19050">
            <a:solidFill>
              <a:schemeClr val="accent6"/>
            </a:solidFill>
            <a:prstDash val="sysDot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square" rtlCol="0" anchor="ctr">
            <a:noAutofit/>
          </a:bodyPr>
          <a:lstStyle>
            <a:defPPr>
              <a:defRPr lang="ko-KR"/>
            </a:defPPr>
            <a:lvl1pPr marL="0" algn="l" defTabSz="664079" rtl="0" eaLnBrk="1" latinLnBrk="1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32039" algn="l" defTabSz="664079" rtl="0" eaLnBrk="1" latinLnBrk="1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64079" algn="l" defTabSz="664079" rtl="0" eaLnBrk="1" latinLnBrk="1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96118" algn="l" defTabSz="664079" rtl="0" eaLnBrk="1" latinLnBrk="1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28156" algn="l" defTabSz="664079" rtl="0" eaLnBrk="1" latinLnBrk="1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60196" algn="l" defTabSz="664079" rtl="0" eaLnBrk="1" latinLnBrk="1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92235" algn="l" defTabSz="664079" rtl="0" eaLnBrk="1" latinLnBrk="1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324274" algn="l" defTabSz="664079" rtl="0" eaLnBrk="1" latinLnBrk="1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656313" algn="l" defTabSz="664079" rtl="0" eaLnBrk="1" latinLnBrk="1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14375" indent="-714375" algn="just"/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HY견고딕" pitchFamily="18" charset="-127"/>
              </a:rPr>
              <a:t>‘</a:t>
            </a:r>
            <a:r>
              <a:rPr lang="ko-KR" altLang="en-US" dirty="0" smtClean="0">
                <a:solidFill>
                  <a:schemeClr val="accent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중소기업 </a:t>
            </a:r>
            <a:r>
              <a:rPr lang="ko-KR" altLang="en-US" dirty="0" err="1" smtClean="0">
                <a:solidFill>
                  <a:schemeClr val="accent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기술니즈</a:t>
            </a:r>
            <a:r>
              <a:rPr lang="ko-KR" altLang="en-US" dirty="0" smtClean="0">
                <a:solidFill>
                  <a:schemeClr val="accent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 설명회</a:t>
            </a:r>
            <a:r>
              <a:rPr lang="en-US" altLang="ko-KR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HY견고딕" pitchFamily="18" charset="-127"/>
              </a:rPr>
              <a:t>’ </a:t>
            </a:r>
            <a:r>
              <a:rPr lang="ko-KR" altLang="en-US" dirty="0" smtClean="0">
                <a:solidFill>
                  <a:schemeClr val="accent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지원</a:t>
            </a:r>
            <a:endParaRPr lang="en-US" altLang="ko-KR" dirty="0" smtClean="0">
              <a:solidFill>
                <a:schemeClr val="accent2">
                  <a:lumMod val="75000"/>
                </a:schemeClr>
              </a:solidFill>
              <a:latin typeface="HY견고딕" pitchFamily="18" charset="-127"/>
              <a:ea typeface="HY견고딕" pitchFamily="18" charset="-127"/>
            </a:endParaRPr>
          </a:p>
          <a:p>
            <a:pPr marL="87313" indent="-87313" algn="just"/>
            <a:r>
              <a:rPr lang="en-US" altLang="ko-KR" sz="1050" dirty="0" smtClean="0"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050" dirty="0" smtClean="0">
                <a:latin typeface="굴림" pitchFamily="50" charset="-127"/>
                <a:ea typeface="굴림" pitchFamily="50" charset="-127"/>
              </a:rPr>
              <a:t>중소기업의 기술사업화에 필요한 기술</a:t>
            </a:r>
            <a:r>
              <a:rPr lang="en-US" altLang="ko-KR" sz="105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050" dirty="0" err="1" smtClean="0">
                <a:latin typeface="굴림" pitchFamily="50" charset="-127"/>
                <a:ea typeface="굴림" pitchFamily="50" charset="-127"/>
              </a:rPr>
              <a:t>니즈기술</a:t>
            </a:r>
            <a:r>
              <a:rPr lang="en-US" altLang="ko-KR" sz="1050" dirty="0" smtClean="0"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050" dirty="0" smtClean="0">
                <a:latin typeface="굴림" pitchFamily="50" charset="-127"/>
                <a:ea typeface="굴림" pitchFamily="50" charset="-127"/>
              </a:rPr>
              <a:t>을 대학교 및 출연</a:t>
            </a:r>
            <a:r>
              <a:rPr lang="en-US" altLang="ko-KR" sz="1050" dirty="0" smtClean="0"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050" dirty="0" smtClean="0">
                <a:latin typeface="굴림" pitchFamily="50" charset="-127"/>
                <a:ea typeface="굴림" pitchFamily="50" charset="-127"/>
              </a:rPr>
              <a:t>연</a:t>
            </a:r>
            <a:r>
              <a:rPr lang="en-US" altLang="ko-KR" sz="1050" dirty="0" smtClean="0">
                <a:latin typeface="굴림" pitchFamily="50" charset="-127"/>
                <a:ea typeface="굴림" pitchFamily="50" charset="-127"/>
              </a:rPr>
              <a:t>) </a:t>
            </a:r>
            <a:r>
              <a:rPr lang="ko-KR" altLang="en-US" sz="1050" dirty="0" smtClean="0">
                <a:latin typeface="굴림" pitchFamily="50" charset="-127"/>
                <a:ea typeface="굴림" pitchFamily="50" charset="-127"/>
              </a:rPr>
              <a:t>등에서 보유한 특허기술과 매칭해주는 프로그램 </a:t>
            </a:r>
          </a:p>
        </p:txBody>
      </p:sp>
      <p:sp>
        <p:nvSpPr>
          <p:cNvPr id="30" name="AutoShape 123"/>
          <p:cNvSpPr>
            <a:spLocks noChangeArrowheads="1"/>
          </p:cNvSpPr>
          <p:nvPr/>
        </p:nvSpPr>
        <p:spPr bwMode="auto">
          <a:xfrm>
            <a:off x="551998" y="1168729"/>
            <a:ext cx="8124458" cy="458787"/>
          </a:xfrm>
          <a:prstGeom prst="roundRect">
            <a:avLst>
              <a:gd name="adj" fmla="val 15231"/>
            </a:avLst>
          </a:prstGeom>
          <a:gradFill rotWithShape="1">
            <a:gsLst>
              <a:gs pos="0">
                <a:srgbClr val="9CADC8"/>
              </a:gs>
              <a:gs pos="100000">
                <a:srgbClr val="FFFFFF"/>
              </a:gs>
            </a:gsLst>
            <a:lin ang="5400000" scaled="1"/>
          </a:gradFill>
          <a:ln w="19050" algn="ctr">
            <a:solidFill>
              <a:srgbClr val="FFFFFF"/>
            </a:solidFill>
            <a:round/>
            <a:headEnd/>
            <a:tailEnd/>
          </a:ln>
        </p:spPr>
        <p:txBody>
          <a:bodyPr wrap="none" lIns="342000" tIns="36000" bIns="36000" anchor="ctr"/>
          <a:lstStyle/>
          <a:p>
            <a:pPr algn="ctr"/>
            <a:endParaRPr kumimoji="0" lang="ko-KR" altLang="ko-KR">
              <a:solidFill>
                <a:srgbClr val="333333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1" name="Rectangle 15"/>
          <p:cNvSpPr>
            <a:spLocks noChangeArrowheads="1"/>
          </p:cNvSpPr>
          <p:nvPr/>
        </p:nvSpPr>
        <p:spPr bwMode="auto">
          <a:xfrm>
            <a:off x="1531336" y="1233287"/>
            <a:ext cx="604867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600" dirty="0" smtClean="0">
                <a:solidFill>
                  <a:schemeClr val="tx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공공기술 중소기업 이전 및 사업화</a:t>
            </a:r>
            <a:endParaRPr lang="ko-KR" altLang="en-US" sz="1600" dirty="0">
              <a:solidFill>
                <a:schemeClr val="tx2">
                  <a:lumMod val="7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4" name="모서리가 둥근 직사각형 33"/>
          <p:cNvSpPr/>
          <p:nvPr/>
        </p:nvSpPr>
        <p:spPr>
          <a:xfrm>
            <a:off x="619329" y="1230620"/>
            <a:ext cx="850141" cy="398180"/>
          </a:xfrm>
          <a:prstGeom prst="roundRect">
            <a:avLst/>
          </a:prstGeom>
          <a:solidFill>
            <a:srgbClr val="CA510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분야</a:t>
            </a:r>
            <a:r>
              <a:rPr lang="en-US" altLang="ko-KR" sz="1600" b="1" dirty="0" smtClean="0"/>
              <a:t>Ⅰ</a:t>
            </a:r>
            <a:endParaRPr lang="ko-KR" alt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123"/>
          <p:cNvSpPr>
            <a:spLocks noChangeArrowheads="1"/>
          </p:cNvSpPr>
          <p:nvPr/>
        </p:nvSpPr>
        <p:spPr bwMode="auto">
          <a:xfrm>
            <a:off x="568326" y="1355501"/>
            <a:ext cx="8054975" cy="458787"/>
          </a:xfrm>
          <a:prstGeom prst="roundRect">
            <a:avLst>
              <a:gd name="adj" fmla="val 15231"/>
            </a:avLst>
          </a:prstGeom>
          <a:gradFill rotWithShape="1">
            <a:gsLst>
              <a:gs pos="0">
                <a:srgbClr val="9CADC8"/>
              </a:gs>
              <a:gs pos="100000">
                <a:srgbClr val="FFFFFF"/>
              </a:gs>
            </a:gsLst>
            <a:lin ang="5400000" scaled="1"/>
          </a:gradFill>
          <a:ln w="19050" algn="ctr">
            <a:noFill/>
            <a:round/>
            <a:headEnd/>
            <a:tailEnd/>
          </a:ln>
        </p:spPr>
        <p:txBody>
          <a:bodyPr wrap="none" lIns="342000" tIns="36000" bIns="36000" anchor="ctr"/>
          <a:lstStyle/>
          <a:p>
            <a:pPr algn="ctr"/>
            <a:endParaRPr kumimoji="0" lang="ko-KR" altLang="ko-KR">
              <a:solidFill>
                <a:srgbClr val="333333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Rectangle 15"/>
          <p:cNvSpPr>
            <a:spLocks noChangeArrowheads="1"/>
          </p:cNvSpPr>
          <p:nvPr/>
        </p:nvSpPr>
        <p:spPr bwMode="auto">
          <a:xfrm>
            <a:off x="1547664" y="1420059"/>
            <a:ext cx="604867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600" dirty="0" smtClean="0">
                <a:solidFill>
                  <a:schemeClr val="tx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중소기업 보유기술 및 아이디어 사업화</a:t>
            </a:r>
            <a:endParaRPr lang="ko-KR" altLang="en-US" sz="1600" dirty="0">
              <a:solidFill>
                <a:schemeClr val="tx2">
                  <a:lumMod val="7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AutoShape 25"/>
          <p:cNvSpPr>
            <a:spLocks noChangeArrowheads="1"/>
          </p:cNvSpPr>
          <p:nvPr/>
        </p:nvSpPr>
        <p:spPr bwMode="auto">
          <a:xfrm>
            <a:off x="608014" y="1996757"/>
            <a:ext cx="8015287" cy="496139"/>
          </a:xfrm>
          <a:prstGeom prst="roundRect">
            <a:avLst>
              <a:gd name="adj" fmla="val 14565"/>
            </a:avLst>
          </a:prstGeom>
          <a:solidFill>
            <a:srgbClr val="BDDEDD"/>
          </a:solidFill>
          <a:ln w="9525" algn="ctr">
            <a:solidFill>
              <a:srgbClr val="2A679A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ko-KR"/>
          </a:p>
        </p:txBody>
      </p:sp>
      <p:sp>
        <p:nvSpPr>
          <p:cNvPr id="8" name="Text Box 31"/>
          <p:cNvSpPr txBox="1">
            <a:spLocks noChangeArrowheads="1"/>
          </p:cNvSpPr>
          <p:nvPr/>
        </p:nvSpPr>
        <p:spPr bwMode="auto">
          <a:xfrm>
            <a:off x="755576" y="2034970"/>
            <a:ext cx="7704856" cy="373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 중소기업이 보유한 기술과 우수한 사업화 아이디어 발굴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AutoShape 131"/>
          <p:cNvSpPr>
            <a:spLocks noChangeArrowheads="1"/>
          </p:cNvSpPr>
          <p:nvPr/>
        </p:nvSpPr>
        <p:spPr bwMode="auto">
          <a:xfrm>
            <a:off x="379414" y="1196752"/>
            <a:ext cx="8421687" cy="1555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3" name="직사각형 32"/>
          <p:cNvSpPr/>
          <p:nvPr/>
        </p:nvSpPr>
        <p:spPr>
          <a:xfrm>
            <a:off x="1619672" y="2996952"/>
            <a:ext cx="1944216" cy="10771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KAIA</a:t>
            </a:r>
          </a:p>
          <a:p>
            <a:pPr algn="ctr"/>
            <a:r>
              <a:rPr lang="en-US" altLang="ko-K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</a:t>
            </a: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진흥원</a:t>
            </a:r>
            <a:r>
              <a:rPr lang="en-US" altLang="ko-K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6" name="모서리가 둥근 직사각형 35"/>
          <p:cNvSpPr/>
          <p:nvPr/>
        </p:nvSpPr>
        <p:spPr>
          <a:xfrm>
            <a:off x="6012160" y="2958812"/>
            <a:ext cx="1800200" cy="115212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중소기업</a:t>
            </a:r>
          </a:p>
        </p:txBody>
      </p:sp>
      <p:sp>
        <p:nvSpPr>
          <p:cNvPr id="43" name="모서리가 둥근 직사각형 42"/>
          <p:cNvSpPr/>
          <p:nvPr/>
        </p:nvSpPr>
        <p:spPr>
          <a:xfrm>
            <a:off x="1695952" y="4437112"/>
            <a:ext cx="1800200" cy="936104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tx1"/>
                </a:solidFill>
              </a:rPr>
              <a:t>①</a:t>
            </a:r>
            <a:r>
              <a:rPr lang="ko-KR" altLang="en-US" sz="1500" b="1" dirty="0" smtClean="0">
                <a:solidFill>
                  <a:schemeClr val="tx1"/>
                </a:solidFill>
              </a:rPr>
              <a:t> 사업 </a:t>
            </a:r>
            <a:r>
              <a:rPr lang="ko-KR" altLang="en-US" sz="15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공고</a:t>
            </a:r>
            <a:endParaRPr lang="en-US" altLang="ko-KR" sz="15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44" name="직선 화살표 연결선 43"/>
          <p:cNvCxnSpPr>
            <a:stCxn id="33" idx="2"/>
            <a:endCxn id="43" idx="0"/>
          </p:cNvCxnSpPr>
          <p:nvPr/>
        </p:nvCxnSpPr>
        <p:spPr>
          <a:xfrm>
            <a:off x="2591780" y="4074072"/>
            <a:ext cx="4272" cy="363040"/>
          </a:xfrm>
          <a:prstGeom prst="straightConnector1">
            <a:avLst/>
          </a:prstGeom>
          <a:ln w="19050">
            <a:solidFill>
              <a:schemeClr val="tx1"/>
            </a:solidFill>
            <a:prstDash val="solid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꺾인 연결선 44"/>
          <p:cNvCxnSpPr>
            <a:stCxn id="36" idx="2"/>
            <a:endCxn id="43" idx="2"/>
          </p:cNvCxnSpPr>
          <p:nvPr/>
        </p:nvCxnSpPr>
        <p:spPr>
          <a:xfrm rot="5400000">
            <a:off x="4123018" y="2583974"/>
            <a:ext cx="1262276" cy="4316208"/>
          </a:xfrm>
          <a:prstGeom prst="bentConnector3">
            <a:avLst>
              <a:gd name="adj1" fmla="val 118110"/>
            </a:avLst>
          </a:prstGeom>
          <a:ln w="19050">
            <a:solidFill>
              <a:srgbClr val="FF0000"/>
            </a:solidFill>
            <a:prstDash val="dash"/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3743717" y="3606884"/>
            <a:ext cx="2196435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/>
              <a:t>② 보유한 사업화 유망기술</a:t>
            </a:r>
            <a:endParaRPr lang="en-US" altLang="ko-KR" b="1" dirty="0" smtClean="0"/>
          </a:p>
          <a:p>
            <a:r>
              <a:rPr lang="en-US" altLang="ko-KR" b="1" dirty="0" smtClean="0"/>
              <a:t>  </a:t>
            </a:r>
            <a:r>
              <a:rPr lang="ko-KR" altLang="en-US" b="1" dirty="0" smtClean="0"/>
              <a:t> 제안서 제출</a:t>
            </a:r>
            <a:endParaRPr lang="ko-KR" altLang="en-US" b="1" dirty="0"/>
          </a:p>
        </p:txBody>
      </p:sp>
      <p:cxnSp>
        <p:nvCxnSpPr>
          <p:cNvPr id="51" name="직선 화살표 연결선 50"/>
          <p:cNvCxnSpPr>
            <a:stCxn id="33" idx="3"/>
            <a:endCxn id="36" idx="1"/>
          </p:cNvCxnSpPr>
          <p:nvPr/>
        </p:nvCxnSpPr>
        <p:spPr>
          <a:xfrm flipV="1">
            <a:off x="3563888" y="3534876"/>
            <a:ext cx="2448272" cy="636"/>
          </a:xfrm>
          <a:prstGeom prst="straightConnector1">
            <a:avLst/>
          </a:prstGeom>
          <a:ln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모서리가 둥근 직사각형 20"/>
          <p:cNvSpPr/>
          <p:nvPr/>
        </p:nvSpPr>
        <p:spPr>
          <a:xfrm>
            <a:off x="619329" y="1369178"/>
            <a:ext cx="856327" cy="398180"/>
          </a:xfrm>
          <a:prstGeom prst="roundRect">
            <a:avLst/>
          </a:prstGeom>
          <a:solidFill>
            <a:srgbClr val="CA510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분야</a:t>
            </a:r>
            <a:r>
              <a:rPr lang="en-US" altLang="ko-KR" sz="1600" b="1" dirty="0" smtClean="0"/>
              <a:t>Ⅱ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Rectangle 15"/>
          <p:cNvSpPr>
            <a:spLocks noChangeArrowheads="1"/>
          </p:cNvSpPr>
          <p:nvPr/>
        </p:nvSpPr>
        <p:spPr bwMode="auto">
          <a:xfrm>
            <a:off x="1619672" y="1909382"/>
            <a:ext cx="5976663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u="sng" dirty="0" smtClean="0">
                <a:solidFill>
                  <a:schemeClr val="tx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공공 </a:t>
            </a:r>
            <a:r>
              <a:rPr lang="ko-KR" altLang="en-US" sz="1600" u="sng" dirty="0" err="1" smtClean="0">
                <a:solidFill>
                  <a:schemeClr val="tx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발주처</a:t>
            </a:r>
            <a:r>
              <a:rPr lang="ko-KR" altLang="en-US" sz="1600" u="sng" dirty="0" smtClean="0">
                <a:solidFill>
                  <a:schemeClr val="tx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 수요기술 발굴</a:t>
            </a:r>
            <a:r>
              <a:rPr lang="en-US" altLang="ko-KR" sz="1600" u="sng" dirty="0" smtClean="0">
                <a:solidFill>
                  <a:schemeClr val="tx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,</a:t>
            </a:r>
            <a:r>
              <a:rPr lang="ko-KR" altLang="en-US" sz="1600" u="sng" dirty="0" smtClean="0">
                <a:solidFill>
                  <a:schemeClr val="tx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 중소기업이 기술개발</a:t>
            </a:r>
          </a:p>
        </p:txBody>
      </p:sp>
      <p:sp>
        <p:nvSpPr>
          <p:cNvPr id="60" name="AutoShape 131"/>
          <p:cNvSpPr>
            <a:spLocks noChangeArrowheads="1"/>
          </p:cNvSpPr>
          <p:nvPr/>
        </p:nvSpPr>
        <p:spPr bwMode="auto">
          <a:xfrm>
            <a:off x="379414" y="1124744"/>
            <a:ext cx="8421687" cy="1555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64" name="직사각형 63"/>
          <p:cNvSpPr/>
          <p:nvPr/>
        </p:nvSpPr>
        <p:spPr>
          <a:xfrm>
            <a:off x="3453740" y="2920588"/>
            <a:ext cx="1944216" cy="10771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KAIA</a:t>
            </a:r>
          </a:p>
          <a:p>
            <a:pPr algn="ctr"/>
            <a:r>
              <a:rPr lang="en-US" altLang="ko-K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</a:t>
            </a: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진흥원</a:t>
            </a:r>
            <a:r>
              <a:rPr lang="en-US" altLang="ko-K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5" name="AutoShape 108"/>
          <p:cNvSpPr>
            <a:spLocks noChangeArrowheads="1"/>
          </p:cNvSpPr>
          <p:nvPr/>
        </p:nvSpPr>
        <p:spPr bwMode="auto">
          <a:xfrm>
            <a:off x="827584" y="2886720"/>
            <a:ext cx="1656184" cy="1152128"/>
          </a:xfrm>
          <a:prstGeom prst="roundRect">
            <a:avLst>
              <a:gd name="adj" fmla="val 10630"/>
            </a:avLst>
          </a:prstGeom>
          <a:solidFill>
            <a:schemeClr val="accent1">
              <a:lumMod val="40000"/>
              <a:lumOff val="60000"/>
            </a:schemeClr>
          </a:solidFill>
          <a:ln w="9525" algn="ctr">
            <a:noFill/>
            <a:round/>
            <a:headEnd/>
            <a:tailEnd/>
          </a:ln>
        </p:spPr>
        <p:txBody>
          <a:bodyPr wrap="none" lIns="108000" anchor="ctr"/>
          <a:lstStyle/>
          <a:p>
            <a:pPr algn="ctr"/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공공 </a:t>
            </a:r>
            <a:r>
              <a:rPr lang="ko-KR" altLang="en-US" sz="1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발주처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6" name="모서리가 둥근 직사각형 65"/>
          <p:cNvSpPr/>
          <p:nvPr/>
        </p:nvSpPr>
        <p:spPr>
          <a:xfrm>
            <a:off x="6444208" y="2882448"/>
            <a:ext cx="1800200" cy="115212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중소기업</a:t>
            </a:r>
          </a:p>
        </p:txBody>
      </p:sp>
      <p:cxnSp>
        <p:nvCxnSpPr>
          <p:cNvPr id="67" name="직선 화살표 연결선 66"/>
          <p:cNvCxnSpPr/>
          <p:nvPr/>
        </p:nvCxnSpPr>
        <p:spPr>
          <a:xfrm flipV="1">
            <a:off x="2483768" y="3136612"/>
            <a:ext cx="969972" cy="3636"/>
          </a:xfrm>
          <a:prstGeom prst="straightConnector1">
            <a:avLst/>
          </a:prstGeom>
          <a:ln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/>
          <p:cNvSpPr txBox="1"/>
          <p:nvPr/>
        </p:nvSpPr>
        <p:spPr>
          <a:xfrm>
            <a:off x="2267744" y="3996352"/>
            <a:ext cx="2196435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② </a:t>
            </a:r>
            <a:r>
              <a:rPr lang="ko-KR" altLang="en-US" b="1" dirty="0" smtClean="0"/>
              <a:t>필요기술 및 구매확약서</a:t>
            </a:r>
            <a:endParaRPr lang="en-US" altLang="ko-KR" b="1" dirty="0" smtClean="0"/>
          </a:p>
          <a:p>
            <a:r>
              <a:rPr lang="en-US" altLang="ko-KR" b="1" dirty="0" smtClean="0"/>
              <a:t>  </a:t>
            </a:r>
            <a:r>
              <a:rPr lang="ko-KR" altLang="en-US" b="1" dirty="0" smtClean="0"/>
              <a:t> 제출</a:t>
            </a:r>
            <a:endParaRPr lang="ko-KR" altLang="en-US" b="1" dirty="0"/>
          </a:p>
        </p:txBody>
      </p:sp>
      <p:cxnSp>
        <p:nvCxnSpPr>
          <p:cNvPr id="74" name="직선 화살표 연결선 73"/>
          <p:cNvCxnSpPr>
            <a:stCxn id="66" idx="1"/>
            <a:endCxn id="64" idx="3"/>
          </p:cNvCxnSpPr>
          <p:nvPr/>
        </p:nvCxnSpPr>
        <p:spPr>
          <a:xfrm flipH="1">
            <a:off x="5397956" y="3458512"/>
            <a:ext cx="1046252" cy="636"/>
          </a:xfrm>
          <a:prstGeom prst="straightConnector1">
            <a:avLst/>
          </a:prstGeom>
          <a:ln>
            <a:headEnd type="none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TextBox 75"/>
          <p:cNvSpPr txBox="1"/>
          <p:nvPr/>
        </p:nvSpPr>
        <p:spPr>
          <a:xfrm>
            <a:off x="5292080" y="2560548"/>
            <a:ext cx="144016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⑥ </a:t>
            </a:r>
            <a:r>
              <a:rPr lang="ko-KR" altLang="en-US" b="1" dirty="0" smtClean="0"/>
              <a:t>제안서 제출</a:t>
            </a:r>
            <a:endParaRPr lang="ko-KR" altLang="en-US" b="1" dirty="0"/>
          </a:p>
        </p:txBody>
      </p:sp>
      <p:sp>
        <p:nvSpPr>
          <p:cNvPr id="77" name="모서리가 둥근 직사각형 76"/>
          <p:cNvSpPr/>
          <p:nvPr/>
        </p:nvSpPr>
        <p:spPr>
          <a:xfrm>
            <a:off x="3531232" y="5296852"/>
            <a:ext cx="1800200" cy="936104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tx1"/>
                </a:solidFill>
              </a:rPr>
              <a:t>④</a:t>
            </a:r>
            <a:r>
              <a:rPr lang="ko-KR" altLang="en-US" sz="1500" b="1" dirty="0" smtClean="0">
                <a:solidFill>
                  <a:schemeClr val="tx1"/>
                </a:solidFill>
              </a:rPr>
              <a:t> 사업 </a:t>
            </a:r>
            <a:r>
              <a:rPr lang="ko-KR" altLang="en-US" sz="15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공고</a:t>
            </a:r>
            <a:endParaRPr lang="en-US" altLang="ko-KR" sz="15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(RFP</a:t>
            </a:r>
            <a:r>
              <a:rPr lang="ko-KR" altLang="en-US" sz="1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첨부</a:t>
            </a:r>
            <a:r>
              <a:rPr lang="en-US" altLang="ko-KR" sz="1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  <a:endParaRPr lang="ko-KR" altLang="en-US" sz="12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79" name="직선 화살표 연결선 78"/>
          <p:cNvCxnSpPr/>
          <p:nvPr/>
        </p:nvCxnSpPr>
        <p:spPr>
          <a:xfrm>
            <a:off x="4425848" y="3946026"/>
            <a:ext cx="5484" cy="1299144"/>
          </a:xfrm>
          <a:prstGeom prst="straightConnector1">
            <a:avLst/>
          </a:prstGeom>
          <a:ln w="19050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꺾인 연결선 79"/>
          <p:cNvCxnSpPr>
            <a:stCxn id="66" idx="2"/>
            <a:endCxn id="77" idx="2"/>
          </p:cNvCxnSpPr>
          <p:nvPr/>
        </p:nvCxnSpPr>
        <p:spPr>
          <a:xfrm rot="5400000">
            <a:off x="4788630" y="3677278"/>
            <a:ext cx="2198380" cy="2912976"/>
          </a:xfrm>
          <a:prstGeom prst="bentConnector3">
            <a:avLst>
              <a:gd name="adj1" fmla="val 110399"/>
            </a:avLst>
          </a:prstGeom>
          <a:ln w="19050">
            <a:solidFill>
              <a:srgbClr val="FF0000"/>
            </a:solidFill>
            <a:prstDash val="dash"/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직선 화살표 연결선 80"/>
          <p:cNvCxnSpPr/>
          <p:nvPr/>
        </p:nvCxnSpPr>
        <p:spPr>
          <a:xfrm>
            <a:off x="2483768" y="3856692"/>
            <a:ext cx="936104" cy="0"/>
          </a:xfrm>
          <a:prstGeom prst="straightConnector1">
            <a:avLst/>
          </a:prstGeom>
          <a:ln w="19050">
            <a:solidFill>
              <a:srgbClr val="FF0000"/>
            </a:solidFill>
            <a:prstDash val="das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xtBox 81"/>
          <p:cNvSpPr txBox="1"/>
          <p:nvPr/>
        </p:nvSpPr>
        <p:spPr>
          <a:xfrm>
            <a:off x="2267744" y="2560548"/>
            <a:ext cx="1872208" cy="492443"/>
          </a:xfrm>
          <a:prstGeom prst="rect">
            <a:avLst/>
          </a:prstGeom>
          <a:noFill/>
          <a:ln>
            <a:noFill/>
            <a:prstDash val="dash"/>
          </a:ln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① </a:t>
            </a:r>
            <a:r>
              <a:rPr lang="ko-KR" altLang="en-US" b="1" dirty="0" smtClean="0"/>
              <a:t>사업시행 필요기술         </a:t>
            </a:r>
            <a:endParaRPr lang="en-US" altLang="ko-KR" b="1" dirty="0" smtClean="0"/>
          </a:p>
          <a:p>
            <a:r>
              <a:rPr lang="en-US" altLang="ko-KR" b="1" dirty="0" smtClean="0"/>
              <a:t>    </a:t>
            </a:r>
            <a:r>
              <a:rPr lang="ko-KR" altLang="en-US" b="1" dirty="0" smtClean="0"/>
              <a:t>제출 요청</a:t>
            </a:r>
            <a:endParaRPr lang="ko-KR" altLang="en-US" b="1" dirty="0"/>
          </a:p>
        </p:txBody>
      </p:sp>
      <p:sp>
        <p:nvSpPr>
          <p:cNvPr id="83" name="TextBox 82"/>
          <p:cNvSpPr txBox="1"/>
          <p:nvPr/>
        </p:nvSpPr>
        <p:spPr>
          <a:xfrm>
            <a:off x="5830004" y="6088940"/>
            <a:ext cx="1470274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⑤</a:t>
            </a:r>
            <a:r>
              <a:rPr lang="ko-KR" altLang="en-US" b="1" dirty="0" smtClean="0"/>
              <a:t> 개발여부 검토</a:t>
            </a:r>
            <a:endParaRPr lang="ko-KR" altLang="en-US" b="1" dirty="0"/>
          </a:p>
        </p:txBody>
      </p:sp>
      <p:sp>
        <p:nvSpPr>
          <p:cNvPr id="86" name="직사각형 85"/>
          <p:cNvSpPr/>
          <p:nvPr/>
        </p:nvSpPr>
        <p:spPr>
          <a:xfrm>
            <a:off x="4932040" y="4093042"/>
            <a:ext cx="158417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/>
              <a:t>공공구매협의체 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외부전문가 포함</a:t>
            </a:r>
            <a:r>
              <a:rPr lang="en-US" altLang="ko-KR" b="1" dirty="0" smtClean="0"/>
              <a:t>)</a:t>
            </a:r>
            <a:endParaRPr lang="ko-KR" altLang="en-US" b="1" dirty="0"/>
          </a:p>
        </p:txBody>
      </p:sp>
      <p:cxnSp>
        <p:nvCxnSpPr>
          <p:cNvPr id="100" name="직선 화살표 연결선 99"/>
          <p:cNvCxnSpPr/>
          <p:nvPr/>
        </p:nvCxnSpPr>
        <p:spPr>
          <a:xfrm flipH="1">
            <a:off x="4427984" y="4340254"/>
            <a:ext cx="504056" cy="0"/>
          </a:xfrm>
          <a:prstGeom prst="straightConnector1">
            <a:avLst/>
          </a:prstGeom>
          <a:ln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TextBox 100"/>
          <p:cNvSpPr txBox="1"/>
          <p:nvPr/>
        </p:nvSpPr>
        <p:spPr>
          <a:xfrm>
            <a:off x="4499992" y="4680719"/>
            <a:ext cx="2088232" cy="692497"/>
          </a:xfrm>
          <a:prstGeom prst="rect">
            <a:avLst/>
          </a:prstGeom>
          <a:noFill/>
          <a:ln>
            <a:noFill/>
            <a:prstDash val="dash"/>
          </a:ln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③ </a:t>
            </a:r>
            <a:r>
              <a:rPr lang="ko-KR" altLang="en-US" b="1" dirty="0" smtClean="0"/>
              <a:t>우선순위 평가</a:t>
            </a:r>
            <a:r>
              <a:rPr lang="en-US" altLang="ko-KR" b="1" dirty="0" smtClean="0"/>
              <a:t>, </a:t>
            </a:r>
          </a:p>
          <a:p>
            <a:r>
              <a:rPr lang="en-US" altLang="ko-KR" dirty="0" smtClean="0"/>
              <a:t>  </a:t>
            </a:r>
            <a:r>
              <a:rPr lang="ko-KR" altLang="en-US" dirty="0" smtClean="0"/>
              <a:t> </a:t>
            </a:r>
            <a:r>
              <a:rPr lang="ko-KR" altLang="en-US" b="1" dirty="0" smtClean="0"/>
              <a:t>기술개발조건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예산 등</a:t>
            </a:r>
            <a:endParaRPr lang="en-US" altLang="ko-KR" b="1" dirty="0" smtClean="0"/>
          </a:p>
          <a:p>
            <a:r>
              <a:rPr lang="en-US" altLang="ko-KR" b="1" dirty="0" smtClean="0"/>
              <a:t>   </a:t>
            </a:r>
            <a:r>
              <a:rPr lang="ko-KR" altLang="en-US" b="1" dirty="0" smtClean="0"/>
              <a:t> </a:t>
            </a:r>
            <a:r>
              <a:rPr lang="en-US" altLang="ko-KR" b="1" dirty="0" smtClean="0"/>
              <a:t>RFP </a:t>
            </a:r>
            <a:r>
              <a:rPr lang="ko-KR" altLang="en-US" b="1" dirty="0" smtClean="0"/>
              <a:t>검토</a:t>
            </a:r>
            <a:endParaRPr lang="ko-KR" altLang="en-US" b="1" dirty="0"/>
          </a:p>
        </p:txBody>
      </p:sp>
      <p:sp>
        <p:nvSpPr>
          <p:cNvPr id="106" name="모서리가 둥근 직사각형 105"/>
          <p:cNvSpPr/>
          <p:nvPr/>
        </p:nvSpPr>
        <p:spPr>
          <a:xfrm>
            <a:off x="620027" y="1871563"/>
            <a:ext cx="850141" cy="398180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유형 </a:t>
            </a:r>
            <a:r>
              <a:rPr lang="en-US" altLang="ko-KR" sz="1600" b="1" dirty="0" smtClean="0"/>
              <a:t>1</a:t>
            </a:r>
            <a:endParaRPr lang="ko-KR" altLang="en-US" sz="1600" b="1" dirty="0"/>
          </a:p>
        </p:txBody>
      </p:sp>
      <p:sp>
        <p:nvSpPr>
          <p:cNvPr id="108" name="슬라이드 번호 개체 틀 10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A0053B0F-20B3-4C61-8403-8714020280B1}" type="slidenum">
              <a:rPr lang="ko-KR" altLang="en-US" smtClean="0"/>
              <a:pPr algn="r"/>
              <a:t>15</a:t>
            </a:fld>
            <a:endParaRPr lang="ko-KR" altLang="en-US" dirty="0"/>
          </a:p>
        </p:txBody>
      </p:sp>
      <p:sp>
        <p:nvSpPr>
          <p:cNvPr id="28" name="AutoShape 131"/>
          <p:cNvSpPr>
            <a:spLocks noChangeArrowheads="1"/>
          </p:cNvSpPr>
          <p:nvPr/>
        </p:nvSpPr>
        <p:spPr bwMode="auto">
          <a:xfrm>
            <a:off x="395536" y="1196752"/>
            <a:ext cx="8421687" cy="1555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1" name="AutoShape 123"/>
          <p:cNvSpPr>
            <a:spLocks noChangeArrowheads="1"/>
          </p:cNvSpPr>
          <p:nvPr/>
        </p:nvSpPr>
        <p:spPr bwMode="auto">
          <a:xfrm>
            <a:off x="584448" y="1355501"/>
            <a:ext cx="8054975" cy="458787"/>
          </a:xfrm>
          <a:prstGeom prst="roundRect">
            <a:avLst>
              <a:gd name="adj" fmla="val 15231"/>
            </a:avLst>
          </a:prstGeom>
          <a:gradFill rotWithShape="1">
            <a:gsLst>
              <a:gs pos="0">
                <a:srgbClr val="9CADC8"/>
              </a:gs>
              <a:gs pos="100000">
                <a:srgbClr val="FFFFFF"/>
              </a:gs>
            </a:gsLst>
            <a:lin ang="5400000" scaled="1"/>
          </a:gradFill>
          <a:ln w="19050" algn="ctr">
            <a:noFill/>
            <a:round/>
            <a:headEnd/>
            <a:tailEnd/>
          </a:ln>
        </p:spPr>
        <p:txBody>
          <a:bodyPr wrap="none" lIns="342000" tIns="36000" bIns="36000" anchor="ctr"/>
          <a:lstStyle/>
          <a:p>
            <a:pPr algn="ctr"/>
            <a:endParaRPr kumimoji="0" lang="ko-KR" altLang="ko-KR">
              <a:solidFill>
                <a:srgbClr val="333333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2" name="Rectangle 15"/>
          <p:cNvSpPr>
            <a:spLocks noChangeArrowheads="1"/>
          </p:cNvSpPr>
          <p:nvPr/>
        </p:nvSpPr>
        <p:spPr bwMode="auto">
          <a:xfrm>
            <a:off x="1563786" y="1420059"/>
            <a:ext cx="604867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600" dirty="0" smtClean="0">
                <a:solidFill>
                  <a:schemeClr val="tx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공공구매조건부 기술사업화</a:t>
            </a:r>
            <a:endParaRPr lang="ko-KR" altLang="en-US" sz="1600" dirty="0">
              <a:solidFill>
                <a:schemeClr val="tx2">
                  <a:lumMod val="7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4" name="AutoShape 131"/>
          <p:cNvSpPr>
            <a:spLocks noChangeArrowheads="1"/>
          </p:cNvSpPr>
          <p:nvPr/>
        </p:nvSpPr>
        <p:spPr bwMode="auto">
          <a:xfrm>
            <a:off x="395536" y="1196752"/>
            <a:ext cx="8421687" cy="1555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5" name="모서리가 둥근 직사각형 34"/>
          <p:cNvSpPr/>
          <p:nvPr/>
        </p:nvSpPr>
        <p:spPr>
          <a:xfrm>
            <a:off x="619329" y="1413988"/>
            <a:ext cx="850141" cy="398180"/>
          </a:xfrm>
          <a:prstGeom prst="roundRect">
            <a:avLst/>
          </a:prstGeom>
          <a:solidFill>
            <a:srgbClr val="CA510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분야</a:t>
            </a:r>
            <a:r>
              <a:rPr lang="en-US" altLang="ko-KR" sz="1600" b="1" dirty="0" smtClean="0"/>
              <a:t>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Rectangle 15"/>
          <p:cNvSpPr>
            <a:spLocks noChangeArrowheads="1"/>
          </p:cNvSpPr>
          <p:nvPr/>
        </p:nvSpPr>
        <p:spPr bwMode="auto">
          <a:xfrm>
            <a:off x="1547664" y="2026659"/>
            <a:ext cx="604867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u="sng" dirty="0" smtClean="0">
                <a:solidFill>
                  <a:schemeClr val="tx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중소기업이 기술제안</a:t>
            </a:r>
            <a:r>
              <a:rPr lang="en-US" altLang="ko-KR" sz="1600" u="sng" dirty="0" smtClean="0">
                <a:solidFill>
                  <a:schemeClr val="tx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, </a:t>
            </a:r>
            <a:r>
              <a:rPr lang="ko-KR" altLang="en-US" sz="1600" u="sng" dirty="0" err="1" smtClean="0">
                <a:solidFill>
                  <a:schemeClr val="tx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발주처</a:t>
            </a:r>
            <a:r>
              <a:rPr lang="ko-KR" altLang="en-US" sz="1600" u="sng" dirty="0" smtClean="0">
                <a:solidFill>
                  <a:schemeClr val="tx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 검토 후 공동개발</a:t>
            </a:r>
          </a:p>
        </p:txBody>
      </p:sp>
      <p:sp>
        <p:nvSpPr>
          <p:cNvPr id="32" name="모서리가 둥근 직사각형 31"/>
          <p:cNvSpPr/>
          <p:nvPr/>
        </p:nvSpPr>
        <p:spPr>
          <a:xfrm>
            <a:off x="620027" y="2009704"/>
            <a:ext cx="850141" cy="398180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유형 </a:t>
            </a:r>
            <a:r>
              <a:rPr lang="en-US" altLang="ko-KR" sz="1600" b="1" dirty="0" smtClean="0"/>
              <a:t>2</a:t>
            </a:r>
            <a:endParaRPr lang="ko-KR" altLang="en-US" sz="1600" b="1" dirty="0"/>
          </a:p>
        </p:txBody>
      </p:sp>
      <p:sp>
        <p:nvSpPr>
          <p:cNvPr id="72" name="직사각형 71"/>
          <p:cNvSpPr/>
          <p:nvPr/>
        </p:nvSpPr>
        <p:spPr>
          <a:xfrm>
            <a:off x="3491880" y="3501008"/>
            <a:ext cx="1944216" cy="10771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KAIA</a:t>
            </a:r>
          </a:p>
          <a:p>
            <a:pPr algn="ctr"/>
            <a:r>
              <a:rPr lang="en-US" altLang="ko-K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</a:t>
            </a: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진흥원</a:t>
            </a:r>
            <a:r>
              <a:rPr lang="en-US" altLang="ko-K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5" name="AutoShape 108"/>
          <p:cNvSpPr>
            <a:spLocks noChangeArrowheads="1"/>
          </p:cNvSpPr>
          <p:nvPr/>
        </p:nvSpPr>
        <p:spPr bwMode="auto">
          <a:xfrm>
            <a:off x="6876256" y="3460188"/>
            <a:ext cx="1656184" cy="1152128"/>
          </a:xfrm>
          <a:prstGeom prst="roundRect">
            <a:avLst>
              <a:gd name="adj" fmla="val 10630"/>
            </a:avLst>
          </a:prstGeom>
          <a:solidFill>
            <a:schemeClr val="accent1">
              <a:lumMod val="40000"/>
              <a:lumOff val="60000"/>
            </a:schemeClr>
          </a:solidFill>
          <a:ln w="9525" algn="ctr">
            <a:noFill/>
            <a:round/>
            <a:headEnd/>
            <a:tailEnd/>
          </a:ln>
        </p:spPr>
        <p:txBody>
          <a:bodyPr wrap="none" lIns="108000" anchor="ctr"/>
          <a:lstStyle/>
          <a:p>
            <a:pPr algn="ctr"/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공공 </a:t>
            </a:r>
            <a:r>
              <a:rPr lang="ko-KR" altLang="en-US" sz="1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발주처</a:t>
            </a:r>
            <a:endParaRPr lang="en-US" altLang="ko-KR" sz="16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6" name="모서리가 둥근 직사각형 75"/>
          <p:cNvSpPr/>
          <p:nvPr/>
        </p:nvSpPr>
        <p:spPr>
          <a:xfrm>
            <a:off x="467544" y="3429000"/>
            <a:ext cx="1800200" cy="115212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중소기업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2126270" y="4000708"/>
            <a:ext cx="1303562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/>
              <a:t>④ 제안서 제출</a:t>
            </a:r>
            <a:endParaRPr lang="ko-KR" altLang="en-US" b="1" dirty="0"/>
          </a:p>
        </p:txBody>
      </p:sp>
      <p:sp>
        <p:nvSpPr>
          <p:cNvPr id="83" name="TextBox 82"/>
          <p:cNvSpPr txBox="1"/>
          <p:nvPr/>
        </p:nvSpPr>
        <p:spPr>
          <a:xfrm>
            <a:off x="2123728" y="2564904"/>
            <a:ext cx="518457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② 구매</a:t>
            </a:r>
            <a:r>
              <a:rPr lang="en-US" altLang="ko-KR" b="1" dirty="0" smtClean="0"/>
              <a:t>/</a:t>
            </a:r>
            <a:r>
              <a:rPr lang="ko-KR" altLang="en-US" b="1" dirty="0" smtClean="0"/>
              <a:t>발주 요청 기술</a:t>
            </a:r>
            <a:r>
              <a:rPr lang="en-US" altLang="ko-KR" b="1" dirty="0" smtClean="0"/>
              <a:t> </a:t>
            </a:r>
            <a:r>
              <a:rPr lang="ko-KR" altLang="en-US" b="1" dirty="0" smtClean="0"/>
              <a:t>제안 및 공공 </a:t>
            </a:r>
            <a:r>
              <a:rPr lang="ko-KR" altLang="en-US" b="1" dirty="0" err="1" smtClean="0"/>
              <a:t>발주처의</a:t>
            </a:r>
            <a:r>
              <a:rPr lang="ko-KR" altLang="en-US" b="1" dirty="0" smtClean="0"/>
              <a:t> 구매 의사 협의</a:t>
            </a:r>
            <a:endParaRPr lang="ko-KR" altLang="en-US" b="1" dirty="0"/>
          </a:p>
        </p:txBody>
      </p:sp>
      <p:sp>
        <p:nvSpPr>
          <p:cNvPr id="84" name="모서리가 둥근 직사각형 83"/>
          <p:cNvSpPr/>
          <p:nvPr/>
        </p:nvSpPr>
        <p:spPr>
          <a:xfrm>
            <a:off x="3563888" y="4941168"/>
            <a:ext cx="1800200" cy="936104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tx1"/>
                </a:solidFill>
              </a:rPr>
              <a:t>①</a:t>
            </a:r>
            <a:r>
              <a:rPr lang="ko-KR" altLang="en-US" sz="15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5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사업 공고</a:t>
            </a:r>
            <a:endParaRPr lang="ko-KR" altLang="en-US" sz="12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85" name="직선 화살표 연결선 84"/>
          <p:cNvCxnSpPr>
            <a:stCxn id="72" idx="2"/>
            <a:endCxn id="84" idx="0"/>
          </p:cNvCxnSpPr>
          <p:nvPr/>
        </p:nvCxnSpPr>
        <p:spPr>
          <a:xfrm>
            <a:off x="4463988" y="4578128"/>
            <a:ext cx="0" cy="363040"/>
          </a:xfrm>
          <a:prstGeom prst="straightConnector1">
            <a:avLst/>
          </a:prstGeom>
          <a:ln w="19050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직선 화살표 연결선 88"/>
          <p:cNvCxnSpPr/>
          <p:nvPr/>
        </p:nvCxnSpPr>
        <p:spPr>
          <a:xfrm>
            <a:off x="2267744" y="3893704"/>
            <a:ext cx="1224136" cy="0"/>
          </a:xfrm>
          <a:prstGeom prst="straightConnector1">
            <a:avLst/>
          </a:prstGeom>
          <a:ln w="19050">
            <a:solidFill>
              <a:srgbClr val="FF0000"/>
            </a:solidFill>
            <a:prstDash val="das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화살표 연결선 92"/>
          <p:cNvCxnSpPr/>
          <p:nvPr/>
        </p:nvCxnSpPr>
        <p:spPr>
          <a:xfrm rot="10800000" flipH="1">
            <a:off x="5436096" y="3861048"/>
            <a:ext cx="1430784" cy="0"/>
          </a:xfrm>
          <a:prstGeom prst="straightConnector1">
            <a:avLst/>
          </a:prstGeom>
          <a:ln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TextBox 96"/>
          <p:cNvSpPr txBox="1"/>
          <p:nvPr/>
        </p:nvSpPr>
        <p:spPr>
          <a:xfrm>
            <a:off x="5580112" y="5661248"/>
            <a:ext cx="19442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/>
              <a:t> </a:t>
            </a:r>
            <a:r>
              <a:rPr lang="ko-KR" altLang="en-US" b="1" dirty="0" smtClean="0"/>
              <a:t>③ 구매확약서 발급</a:t>
            </a:r>
            <a:endParaRPr lang="ko-KR" altLang="en-US" b="1" dirty="0"/>
          </a:p>
        </p:txBody>
      </p:sp>
      <p:cxnSp>
        <p:nvCxnSpPr>
          <p:cNvPr id="110" name="직선 화살표 연결선 109"/>
          <p:cNvCxnSpPr/>
          <p:nvPr/>
        </p:nvCxnSpPr>
        <p:spPr>
          <a:xfrm rot="10800000" flipH="1">
            <a:off x="5436096" y="4293096"/>
            <a:ext cx="1440160" cy="0"/>
          </a:xfrm>
          <a:prstGeom prst="straightConnector1">
            <a:avLst/>
          </a:prstGeom>
          <a:ln w="19050">
            <a:solidFill>
              <a:srgbClr val="FF0000"/>
            </a:solidFill>
            <a:prstDash val="das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꺾인 연결선 117"/>
          <p:cNvCxnSpPr>
            <a:stCxn id="76" idx="0"/>
            <a:endCxn id="75" idx="0"/>
          </p:cNvCxnSpPr>
          <p:nvPr/>
        </p:nvCxnSpPr>
        <p:spPr>
          <a:xfrm rot="16200000" flipH="1">
            <a:off x="4520402" y="276242"/>
            <a:ext cx="31188" cy="6336704"/>
          </a:xfrm>
          <a:prstGeom prst="bentConnector3">
            <a:avLst>
              <a:gd name="adj1" fmla="val -1575472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AutoShape 123"/>
          <p:cNvSpPr>
            <a:spLocks noChangeArrowheads="1"/>
          </p:cNvSpPr>
          <p:nvPr/>
        </p:nvSpPr>
        <p:spPr bwMode="auto">
          <a:xfrm>
            <a:off x="584448" y="1355501"/>
            <a:ext cx="8054975" cy="458787"/>
          </a:xfrm>
          <a:prstGeom prst="roundRect">
            <a:avLst>
              <a:gd name="adj" fmla="val 15231"/>
            </a:avLst>
          </a:prstGeom>
          <a:gradFill rotWithShape="1">
            <a:gsLst>
              <a:gs pos="0">
                <a:srgbClr val="9CADC8"/>
              </a:gs>
              <a:gs pos="100000">
                <a:srgbClr val="FFFFFF"/>
              </a:gs>
            </a:gsLst>
            <a:lin ang="5400000" scaled="1"/>
          </a:gradFill>
          <a:ln w="19050" algn="ctr">
            <a:noFill/>
            <a:round/>
            <a:headEnd/>
            <a:tailEnd/>
          </a:ln>
        </p:spPr>
        <p:txBody>
          <a:bodyPr wrap="none" lIns="342000" tIns="36000" bIns="36000" anchor="ctr"/>
          <a:lstStyle/>
          <a:p>
            <a:pPr algn="ctr"/>
            <a:endParaRPr kumimoji="0" lang="ko-KR" altLang="ko-KR">
              <a:solidFill>
                <a:srgbClr val="333333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8" name="Rectangle 15"/>
          <p:cNvSpPr>
            <a:spLocks noChangeArrowheads="1"/>
          </p:cNvSpPr>
          <p:nvPr/>
        </p:nvSpPr>
        <p:spPr bwMode="auto">
          <a:xfrm>
            <a:off x="1563786" y="1420059"/>
            <a:ext cx="604867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600" dirty="0" smtClean="0">
                <a:solidFill>
                  <a:schemeClr val="tx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공공구매조건부 기술사업화</a:t>
            </a:r>
            <a:endParaRPr lang="ko-KR" altLang="en-US" sz="1600" dirty="0">
              <a:solidFill>
                <a:schemeClr val="tx2">
                  <a:lumMod val="7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0" name="AutoShape 131"/>
          <p:cNvSpPr>
            <a:spLocks noChangeArrowheads="1"/>
          </p:cNvSpPr>
          <p:nvPr/>
        </p:nvSpPr>
        <p:spPr bwMode="auto">
          <a:xfrm>
            <a:off x="395536" y="1196752"/>
            <a:ext cx="8421687" cy="1555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4" name="모서리가 둥근 직사각형 33"/>
          <p:cNvSpPr/>
          <p:nvPr/>
        </p:nvSpPr>
        <p:spPr>
          <a:xfrm>
            <a:off x="619329" y="1413988"/>
            <a:ext cx="850141" cy="398180"/>
          </a:xfrm>
          <a:prstGeom prst="roundRect">
            <a:avLst/>
          </a:prstGeom>
          <a:solidFill>
            <a:srgbClr val="CA510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분야</a:t>
            </a:r>
            <a:r>
              <a:rPr lang="en-US" altLang="ko-KR" sz="1600" b="1" dirty="0" smtClean="0"/>
              <a:t>Ⅲ</a:t>
            </a:r>
          </a:p>
        </p:txBody>
      </p:sp>
      <p:cxnSp>
        <p:nvCxnSpPr>
          <p:cNvPr id="35" name="꺾인 연결선 34"/>
          <p:cNvCxnSpPr>
            <a:stCxn id="75" idx="2"/>
            <a:endCxn id="76" idx="2"/>
          </p:cNvCxnSpPr>
          <p:nvPr/>
        </p:nvCxnSpPr>
        <p:spPr>
          <a:xfrm rot="5400000" flipH="1">
            <a:off x="4520402" y="1428370"/>
            <a:ext cx="31188" cy="6336704"/>
          </a:xfrm>
          <a:prstGeom prst="bentConnector3">
            <a:avLst>
              <a:gd name="adj1" fmla="val -4642172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AutoShape 123"/>
          <p:cNvSpPr>
            <a:spLocks noChangeArrowheads="1"/>
          </p:cNvSpPr>
          <p:nvPr/>
        </p:nvSpPr>
        <p:spPr bwMode="auto">
          <a:xfrm>
            <a:off x="584448" y="1355501"/>
            <a:ext cx="8054975" cy="458787"/>
          </a:xfrm>
          <a:prstGeom prst="roundRect">
            <a:avLst>
              <a:gd name="adj" fmla="val 15231"/>
            </a:avLst>
          </a:prstGeom>
          <a:gradFill rotWithShape="1">
            <a:gsLst>
              <a:gs pos="0">
                <a:srgbClr val="9CADC8"/>
              </a:gs>
              <a:gs pos="100000">
                <a:srgbClr val="FFFFFF"/>
              </a:gs>
            </a:gsLst>
            <a:lin ang="5400000" scaled="1"/>
          </a:gradFill>
          <a:ln w="19050" algn="ctr">
            <a:noFill/>
            <a:round/>
            <a:headEnd/>
            <a:tailEnd/>
          </a:ln>
        </p:spPr>
        <p:txBody>
          <a:bodyPr wrap="none" lIns="342000" tIns="36000" bIns="36000" anchor="ctr"/>
          <a:lstStyle/>
          <a:p>
            <a:pPr algn="ctr"/>
            <a:endParaRPr kumimoji="0" lang="ko-KR" altLang="ko-KR">
              <a:solidFill>
                <a:srgbClr val="333333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8" name="Rectangle 15"/>
          <p:cNvSpPr>
            <a:spLocks noChangeArrowheads="1"/>
          </p:cNvSpPr>
          <p:nvPr/>
        </p:nvSpPr>
        <p:spPr bwMode="auto">
          <a:xfrm>
            <a:off x="1563786" y="1420059"/>
            <a:ext cx="604867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600" dirty="0" smtClean="0">
                <a:solidFill>
                  <a:schemeClr val="tx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창조경제타운 연계 사업화</a:t>
            </a:r>
            <a:endParaRPr lang="ko-KR" altLang="en-US" sz="1600" dirty="0">
              <a:solidFill>
                <a:schemeClr val="tx2">
                  <a:lumMod val="7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0" name="AutoShape 131"/>
          <p:cNvSpPr>
            <a:spLocks noChangeArrowheads="1"/>
          </p:cNvSpPr>
          <p:nvPr/>
        </p:nvSpPr>
        <p:spPr bwMode="auto">
          <a:xfrm>
            <a:off x="395536" y="1196752"/>
            <a:ext cx="8421687" cy="1555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4" name="모서리가 둥근 직사각형 33"/>
          <p:cNvSpPr/>
          <p:nvPr/>
        </p:nvSpPr>
        <p:spPr>
          <a:xfrm>
            <a:off x="619329" y="1413988"/>
            <a:ext cx="850141" cy="398180"/>
          </a:xfrm>
          <a:prstGeom prst="roundRect">
            <a:avLst/>
          </a:prstGeom>
          <a:solidFill>
            <a:srgbClr val="CA510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분야</a:t>
            </a:r>
            <a:r>
              <a:rPr lang="en-US" altLang="ko-KR" sz="1600" b="1" dirty="0" smtClean="0"/>
              <a:t>Ⅳ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3237716" y="3506708"/>
            <a:ext cx="1944216" cy="10771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KAIA</a:t>
            </a:r>
          </a:p>
          <a:p>
            <a:pPr algn="ctr"/>
            <a:r>
              <a:rPr lang="en-US" altLang="ko-K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</a:t>
            </a: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진흥원</a:t>
            </a:r>
            <a:r>
              <a:rPr lang="en-US" altLang="ko-K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2" name="AutoShape 108"/>
          <p:cNvSpPr>
            <a:spLocks noChangeArrowheads="1"/>
          </p:cNvSpPr>
          <p:nvPr/>
        </p:nvSpPr>
        <p:spPr bwMode="auto">
          <a:xfrm>
            <a:off x="7308304" y="3465888"/>
            <a:ext cx="1008112" cy="1152128"/>
          </a:xfrm>
          <a:prstGeom prst="roundRect">
            <a:avLst>
              <a:gd name="adj" fmla="val 10630"/>
            </a:avLst>
          </a:prstGeom>
          <a:solidFill>
            <a:schemeClr val="accent1">
              <a:lumMod val="40000"/>
              <a:lumOff val="60000"/>
            </a:schemeClr>
          </a:solidFill>
          <a:ln w="9525" algn="ctr">
            <a:noFill/>
            <a:round/>
            <a:headEnd/>
            <a:tailEnd/>
          </a:ln>
        </p:spPr>
        <p:txBody>
          <a:bodyPr wrap="none" lIns="108000" anchor="ctr"/>
          <a:lstStyle/>
          <a:p>
            <a:pPr algn="ctr"/>
            <a:r>
              <a:rPr lang="ko-KR" altLang="en-US" sz="1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미래부</a:t>
            </a:r>
            <a:endParaRPr lang="en-US" altLang="ko-KR" sz="16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en-US" altLang="ko-KR" sz="11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</a:t>
            </a:r>
            <a:r>
              <a:rPr lang="ko-KR" altLang="en-US" sz="11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창조경제타운</a:t>
            </a:r>
            <a:r>
              <a:rPr lang="en-US" altLang="ko-KR" sz="11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  <a:endParaRPr lang="ko-KR" altLang="en-US" sz="11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467544" y="3462908"/>
            <a:ext cx="1800200" cy="115212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중소기업</a:t>
            </a:r>
          </a:p>
        </p:txBody>
      </p:sp>
      <p:cxnSp>
        <p:nvCxnSpPr>
          <p:cNvPr id="26" name="꺾인 연결선 25"/>
          <p:cNvCxnSpPr>
            <a:stCxn id="22" idx="0"/>
            <a:endCxn id="23" idx="0"/>
          </p:cNvCxnSpPr>
          <p:nvPr/>
        </p:nvCxnSpPr>
        <p:spPr>
          <a:xfrm rot="16200000" flipV="1">
            <a:off x="4588512" y="242040"/>
            <a:ext cx="2980" cy="6444716"/>
          </a:xfrm>
          <a:prstGeom prst="bentConnector3">
            <a:avLst>
              <a:gd name="adj1" fmla="val 20556382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915816" y="2488540"/>
            <a:ext cx="36724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 smtClean="0"/>
              <a:t>① 창조경제타운 </a:t>
            </a:r>
            <a:r>
              <a:rPr lang="en-US" altLang="ko-KR" dirty="0" smtClean="0"/>
              <a:t>BM </a:t>
            </a:r>
            <a:r>
              <a:rPr lang="ko-KR" altLang="en-US" dirty="0" smtClean="0"/>
              <a:t>제안</a:t>
            </a:r>
            <a:endParaRPr lang="ko-KR" altLang="en-US" b="1" dirty="0"/>
          </a:p>
        </p:txBody>
      </p:sp>
      <p:sp>
        <p:nvSpPr>
          <p:cNvPr id="33" name="TextBox 32"/>
          <p:cNvSpPr txBox="1"/>
          <p:nvPr/>
        </p:nvSpPr>
        <p:spPr>
          <a:xfrm>
            <a:off x="2051720" y="4504764"/>
            <a:ext cx="144016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⑤ </a:t>
            </a:r>
            <a:r>
              <a:rPr lang="ko-KR" altLang="en-US" b="1" dirty="0" smtClean="0"/>
              <a:t>제안서 제출</a:t>
            </a:r>
            <a:endParaRPr lang="ko-KR" altLang="en-US" b="1" dirty="0"/>
          </a:p>
        </p:txBody>
      </p:sp>
      <p:cxnSp>
        <p:nvCxnSpPr>
          <p:cNvPr id="39" name="직선 화살표 연결선 38"/>
          <p:cNvCxnSpPr/>
          <p:nvPr/>
        </p:nvCxnSpPr>
        <p:spPr>
          <a:xfrm>
            <a:off x="2267744" y="4293096"/>
            <a:ext cx="936104" cy="0"/>
          </a:xfrm>
          <a:prstGeom prst="straightConnector1">
            <a:avLst/>
          </a:prstGeom>
          <a:ln w="19050">
            <a:solidFill>
              <a:srgbClr val="FF0000"/>
            </a:solidFill>
            <a:prstDash val="das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2123728" y="3429000"/>
            <a:ext cx="1152128" cy="507831"/>
          </a:xfrm>
          <a:prstGeom prst="rect">
            <a:avLst/>
          </a:prstGeom>
          <a:noFill/>
          <a:ln>
            <a:noFill/>
            <a:prstDash val="dash"/>
          </a:ln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/>
              <a:t> </a:t>
            </a:r>
            <a:r>
              <a:rPr lang="ko-KR" altLang="en-US" dirty="0" smtClean="0"/>
              <a:t>④</a:t>
            </a:r>
            <a:r>
              <a:rPr lang="ko-KR" altLang="en-US" b="1" dirty="0" smtClean="0"/>
              <a:t> 제안서 </a:t>
            </a:r>
            <a:endParaRPr lang="en-US" altLang="ko-KR" b="1" dirty="0" smtClean="0"/>
          </a:p>
          <a:p>
            <a:r>
              <a:rPr lang="ko-KR" altLang="en-US" b="1" dirty="0" smtClean="0"/>
              <a:t>    제출 요청</a:t>
            </a:r>
            <a:endParaRPr lang="ko-KR" altLang="en-US" b="1" dirty="0"/>
          </a:p>
        </p:txBody>
      </p:sp>
      <p:sp>
        <p:nvSpPr>
          <p:cNvPr id="44" name="TextBox 43"/>
          <p:cNvSpPr txBox="1"/>
          <p:nvPr/>
        </p:nvSpPr>
        <p:spPr>
          <a:xfrm>
            <a:off x="5364088" y="4653136"/>
            <a:ext cx="1512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/>
              <a:t> </a:t>
            </a:r>
            <a:r>
              <a:rPr lang="ko-KR" altLang="en-US" dirty="0" smtClean="0"/>
              <a:t>③</a:t>
            </a:r>
            <a:r>
              <a:rPr lang="ko-KR" altLang="en-US" b="1" dirty="0" smtClean="0"/>
              <a:t> 우수</a:t>
            </a:r>
            <a:r>
              <a:rPr lang="en-US" altLang="ko-KR" b="1" dirty="0" smtClean="0"/>
              <a:t>BM </a:t>
            </a:r>
            <a:r>
              <a:rPr lang="ko-KR" altLang="en-US" b="1" dirty="0" smtClean="0"/>
              <a:t>통보</a:t>
            </a:r>
            <a:endParaRPr lang="ko-KR" altLang="en-US" b="1" dirty="0"/>
          </a:p>
        </p:txBody>
      </p:sp>
      <p:sp>
        <p:nvSpPr>
          <p:cNvPr id="48" name="직사각형 47"/>
          <p:cNvSpPr/>
          <p:nvPr/>
        </p:nvSpPr>
        <p:spPr>
          <a:xfrm>
            <a:off x="7380312" y="4797152"/>
            <a:ext cx="93610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/>
              <a:t>1</a:t>
            </a:r>
            <a:r>
              <a:rPr lang="ko-KR" altLang="en-US" b="1" dirty="0" smtClean="0"/>
              <a:t>차 평가</a:t>
            </a:r>
            <a:endParaRPr lang="ko-KR" altLang="en-US" b="1" dirty="0"/>
          </a:p>
        </p:txBody>
      </p:sp>
      <p:sp>
        <p:nvSpPr>
          <p:cNvPr id="50" name="TextBox 49"/>
          <p:cNvSpPr txBox="1"/>
          <p:nvPr/>
        </p:nvSpPr>
        <p:spPr>
          <a:xfrm>
            <a:off x="7236296" y="5445224"/>
            <a:ext cx="1512168" cy="292388"/>
          </a:xfrm>
          <a:prstGeom prst="rect">
            <a:avLst/>
          </a:prstGeom>
          <a:noFill/>
          <a:ln>
            <a:noFill/>
            <a:prstDash val="dash"/>
          </a:ln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② 우수</a:t>
            </a:r>
            <a:r>
              <a:rPr lang="en-US" altLang="ko-KR" b="1" dirty="0" smtClean="0"/>
              <a:t>BM </a:t>
            </a:r>
            <a:r>
              <a:rPr lang="ko-KR" altLang="en-US" b="1" dirty="0" smtClean="0"/>
              <a:t>선정</a:t>
            </a:r>
            <a:endParaRPr lang="ko-KR" altLang="en-US" b="1" dirty="0"/>
          </a:p>
        </p:txBody>
      </p:sp>
      <p:cxnSp>
        <p:nvCxnSpPr>
          <p:cNvPr id="62" name="직선 화살표 연결선 61"/>
          <p:cNvCxnSpPr>
            <a:stCxn id="22" idx="1"/>
            <a:endCxn id="107" idx="3"/>
          </p:cNvCxnSpPr>
          <p:nvPr/>
        </p:nvCxnSpPr>
        <p:spPr>
          <a:xfrm flipH="1">
            <a:off x="6732240" y="4041952"/>
            <a:ext cx="576064" cy="0"/>
          </a:xfrm>
          <a:prstGeom prst="straightConnector1">
            <a:avLst/>
          </a:prstGeom>
          <a:ln w="19050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직선 화살표 연결선 76"/>
          <p:cNvCxnSpPr>
            <a:stCxn id="107" idx="1"/>
            <a:endCxn id="21" idx="3"/>
          </p:cNvCxnSpPr>
          <p:nvPr/>
        </p:nvCxnSpPr>
        <p:spPr>
          <a:xfrm flipH="1">
            <a:off x="5181932" y="4041952"/>
            <a:ext cx="542196" cy="3316"/>
          </a:xfrm>
          <a:prstGeom prst="straightConnector1">
            <a:avLst/>
          </a:prstGeom>
          <a:ln w="19050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직선 화살표 연결선 87"/>
          <p:cNvCxnSpPr>
            <a:stCxn id="21" idx="1"/>
            <a:endCxn id="23" idx="3"/>
          </p:cNvCxnSpPr>
          <p:nvPr/>
        </p:nvCxnSpPr>
        <p:spPr>
          <a:xfrm flipH="1" flipV="1">
            <a:off x="2267744" y="4038972"/>
            <a:ext cx="969972" cy="6296"/>
          </a:xfrm>
          <a:prstGeom prst="straightConnector1">
            <a:avLst/>
          </a:prstGeom>
          <a:ln w="19050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AutoShape 108"/>
          <p:cNvSpPr>
            <a:spLocks noChangeArrowheads="1"/>
          </p:cNvSpPr>
          <p:nvPr/>
        </p:nvSpPr>
        <p:spPr bwMode="auto">
          <a:xfrm>
            <a:off x="5724128" y="3465888"/>
            <a:ext cx="1008112" cy="1152128"/>
          </a:xfrm>
          <a:prstGeom prst="roundRect">
            <a:avLst>
              <a:gd name="adj" fmla="val 10630"/>
            </a:avLst>
          </a:prstGeom>
          <a:solidFill>
            <a:schemeClr val="accent1">
              <a:lumMod val="40000"/>
              <a:lumOff val="60000"/>
            </a:schemeClr>
          </a:solidFill>
          <a:ln w="9525" algn="ctr">
            <a:noFill/>
            <a:round/>
            <a:headEnd/>
            <a:tailEnd/>
          </a:ln>
        </p:spPr>
        <p:txBody>
          <a:bodyPr wrap="none" lIns="108000" anchor="ctr"/>
          <a:lstStyle/>
          <a:p>
            <a:pPr algn="ctr"/>
            <a:r>
              <a:rPr lang="ko-KR" altLang="en-US" sz="1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국토부</a:t>
            </a:r>
            <a:endParaRPr lang="en-US" altLang="ko-KR" sz="16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111" name="직선 화살표 연결선 110"/>
          <p:cNvCxnSpPr/>
          <p:nvPr/>
        </p:nvCxnSpPr>
        <p:spPr>
          <a:xfrm>
            <a:off x="7812360" y="2852936"/>
            <a:ext cx="0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직사각형 56"/>
          <p:cNvSpPr/>
          <p:nvPr/>
        </p:nvSpPr>
        <p:spPr>
          <a:xfrm>
            <a:off x="498732" y="1988840"/>
            <a:ext cx="2057044" cy="1181746"/>
          </a:xfrm>
          <a:prstGeom prst="rect">
            <a:avLst/>
          </a:prstGeom>
          <a:solidFill>
            <a:schemeClr val="bg2"/>
          </a:solidFill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/>
          </a:p>
        </p:txBody>
      </p:sp>
      <p:sp>
        <p:nvSpPr>
          <p:cNvPr id="5" name="직사각형 4"/>
          <p:cNvSpPr/>
          <p:nvPr/>
        </p:nvSpPr>
        <p:spPr>
          <a:xfrm>
            <a:off x="6732240" y="2679303"/>
            <a:ext cx="1944216" cy="7920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국토교통부</a:t>
            </a:r>
            <a:endParaRPr lang="en-US" altLang="ko-KR" sz="16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3635896" y="3399383"/>
            <a:ext cx="1800200" cy="79208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기업</a:t>
            </a:r>
          </a:p>
        </p:txBody>
      </p:sp>
      <p:sp>
        <p:nvSpPr>
          <p:cNvPr id="13" name="모서리가 둥근 직사각형 12"/>
          <p:cNvSpPr/>
          <p:nvPr/>
        </p:nvSpPr>
        <p:spPr>
          <a:xfrm>
            <a:off x="539552" y="4407495"/>
            <a:ext cx="1800200" cy="79208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공공 </a:t>
            </a:r>
            <a:r>
              <a:rPr lang="en-US" altLang="ko-K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+ </a:t>
            </a: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민간</a:t>
            </a:r>
            <a:endParaRPr lang="en-US" altLang="ko-KR" sz="16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국내</a:t>
            </a:r>
            <a:r>
              <a:rPr lang="en-US" altLang="ko-K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/</a:t>
            </a: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외 </a:t>
            </a:r>
            <a:r>
              <a:rPr lang="ko-KR" altLang="en-US" sz="1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발주처</a:t>
            </a:r>
            <a:endParaRPr lang="ko-KR" altLang="en-US" sz="16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9" name="AutoShape 108"/>
          <p:cNvSpPr>
            <a:spLocks noChangeArrowheads="1"/>
          </p:cNvSpPr>
          <p:nvPr/>
        </p:nvSpPr>
        <p:spPr bwMode="auto">
          <a:xfrm>
            <a:off x="539552" y="3399383"/>
            <a:ext cx="1800200" cy="792088"/>
          </a:xfrm>
          <a:prstGeom prst="roundRect">
            <a:avLst>
              <a:gd name="adj" fmla="val 10630"/>
            </a:avLst>
          </a:prstGeom>
          <a:solidFill>
            <a:schemeClr val="accent1">
              <a:lumMod val="40000"/>
              <a:lumOff val="60000"/>
            </a:schemeClr>
          </a:solidFill>
          <a:ln w="9525" algn="ctr">
            <a:noFill/>
            <a:round/>
            <a:headEnd/>
            <a:tailEnd/>
          </a:ln>
          <a:effectLst>
            <a:innerShdw blurRad="114300">
              <a:prstClr val="black"/>
            </a:innerShdw>
          </a:effectLst>
        </p:spPr>
        <p:txBody>
          <a:bodyPr wrap="none" lIns="108000" anchor="ctr"/>
          <a:lstStyle/>
          <a:p>
            <a:pPr algn="ctr"/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해외 발주계획 </a:t>
            </a:r>
            <a:endParaRPr lang="en-US" altLang="ko-KR" sz="16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정보 제공</a:t>
            </a:r>
            <a:endParaRPr lang="en-US" altLang="ko-KR" sz="16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en-US" altLang="ko-K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(KOTRA/</a:t>
            </a:r>
            <a:r>
              <a:rPr lang="ko-KR" altLang="en-US" sz="16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해건협</a:t>
            </a:r>
            <a:r>
              <a:rPr lang="en-US" altLang="ko-KR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  <a:endParaRPr lang="ko-KR" altLang="en-US" sz="1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21" name="꺾인 연결선 20"/>
          <p:cNvCxnSpPr>
            <a:stCxn id="5" idx="0"/>
            <a:endCxn id="7" idx="0"/>
          </p:cNvCxnSpPr>
          <p:nvPr/>
        </p:nvCxnSpPr>
        <p:spPr>
          <a:xfrm rot="16200000" flipH="1" flipV="1">
            <a:off x="5760132" y="1455167"/>
            <a:ext cx="720080" cy="3168352"/>
          </a:xfrm>
          <a:prstGeom prst="bentConnector3">
            <a:avLst>
              <a:gd name="adj1" fmla="val -31746"/>
            </a:avLst>
          </a:prstGeom>
          <a:ln w="1905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4516926" y="2175247"/>
            <a:ext cx="3168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/>
              <a:t> 해외기술사업화 </a:t>
            </a:r>
            <a:r>
              <a:rPr lang="en-US" altLang="ko-KR" sz="1200" b="1" dirty="0" smtClean="0"/>
              <a:t>R&amp;D </a:t>
            </a:r>
            <a:r>
              <a:rPr lang="ko-KR" altLang="en-US" sz="1200" b="1" dirty="0" smtClean="0"/>
              <a:t>자금</a:t>
            </a:r>
            <a:r>
              <a:rPr lang="en-US" altLang="ko-KR" sz="1200" b="1" dirty="0" smtClean="0"/>
              <a:t>(</a:t>
            </a:r>
            <a:r>
              <a:rPr lang="ko-KR" altLang="en-US" sz="1200" b="1" dirty="0" smtClean="0"/>
              <a:t>전문인력</a:t>
            </a:r>
            <a:r>
              <a:rPr lang="en-US" altLang="ko-KR" sz="1200" b="1" dirty="0" smtClean="0"/>
              <a:t>)</a:t>
            </a:r>
            <a:r>
              <a:rPr lang="ko-KR" altLang="en-US" sz="1200" b="1" dirty="0" smtClean="0"/>
              <a:t> 지원</a:t>
            </a:r>
            <a:endParaRPr lang="ko-KR" altLang="en-US" sz="1200" b="1" dirty="0"/>
          </a:p>
        </p:txBody>
      </p:sp>
      <p:sp>
        <p:nvSpPr>
          <p:cNvPr id="23" name="모서리가 둥근 직사각형 22"/>
          <p:cNvSpPr/>
          <p:nvPr/>
        </p:nvSpPr>
        <p:spPr>
          <a:xfrm>
            <a:off x="3635896" y="5127575"/>
            <a:ext cx="1800200" cy="79208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기술금융</a:t>
            </a:r>
            <a:endParaRPr lang="en-US" altLang="ko-KR" sz="16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US" altLang="ko-KR" sz="1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</a:t>
            </a:r>
            <a:r>
              <a:rPr lang="ko-KR" altLang="en-US" sz="10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기보</a:t>
            </a:r>
            <a:r>
              <a:rPr lang="en-US" altLang="ko-KR" sz="1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ko-KR" altLang="en-US" sz="1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펀드</a:t>
            </a:r>
            <a:r>
              <a:rPr lang="en-US" altLang="ko-KR" sz="1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ko-KR" altLang="en-US" sz="1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은행</a:t>
            </a:r>
            <a:r>
              <a:rPr lang="en-US" altLang="ko-KR" sz="1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ko-KR" altLang="en-US" sz="1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엔젤 등</a:t>
            </a:r>
            <a:r>
              <a:rPr lang="en-US" altLang="ko-KR" sz="1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  <a:endParaRPr lang="ko-KR" altLang="en-US" sz="10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25" name="직선 화살표 연결선 24"/>
          <p:cNvCxnSpPr>
            <a:stCxn id="23" idx="0"/>
            <a:endCxn id="7" idx="2"/>
          </p:cNvCxnSpPr>
          <p:nvPr/>
        </p:nvCxnSpPr>
        <p:spPr>
          <a:xfrm flipV="1">
            <a:off x="4535996" y="4191471"/>
            <a:ext cx="0" cy="936104"/>
          </a:xfrm>
          <a:prstGeom prst="straightConnector1">
            <a:avLst/>
          </a:prstGeom>
          <a:ln w="19050">
            <a:solidFill>
              <a:schemeClr val="accent2">
                <a:lumMod val="75000"/>
              </a:schemeClr>
            </a:solidFill>
            <a:prstDash val="lgDas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4283968" y="4767535"/>
            <a:ext cx="15121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/>
              <a:t> 사업자금 지원</a:t>
            </a:r>
            <a:endParaRPr lang="en-US" altLang="ko-KR" sz="1200" b="1" dirty="0" smtClean="0"/>
          </a:p>
        </p:txBody>
      </p:sp>
      <p:cxnSp>
        <p:nvCxnSpPr>
          <p:cNvPr id="28" name="꺾인 연결선 27"/>
          <p:cNvCxnSpPr>
            <a:stCxn id="5" idx="2"/>
            <a:endCxn id="13" idx="2"/>
          </p:cNvCxnSpPr>
          <p:nvPr/>
        </p:nvCxnSpPr>
        <p:spPr>
          <a:xfrm rot="5400000">
            <a:off x="3707904" y="1203139"/>
            <a:ext cx="1728192" cy="6264696"/>
          </a:xfrm>
          <a:prstGeom prst="bentConnector3">
            <a:avLst>
              <a:gd name="adj1" fmla="val 154328"/>
            </a:avLst>
          </a:prstGeom>
          <a:ln w="19050">
            <a:solidFill>
              <a:schemeClr val="accent2">
                <a:lumMod val="75000"/>
              </a:schemeClr>
            </a:solidFill>
            <a:prstDash val="lgDas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843808" y="6135687"/>
            <a:ext cx="33123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/>
              <a:t>기술 홍보</a:t>
            </a:r>
            <a:r>
              <a:rPr lang="en-US" altLang="ko-KR" sz="1200" b="1" dirty="0" smtClean="0"/>
              <a:t>/</a:t>
            </a:r>
            <a:r>
              <a:rPr lang="ko-KR" altLang="en-US" sz="1200" b="1" dirty="0" smtClean="0"/>
              <a:t>마케팅 및 </a:t>
            </a:r>
            <a:r>
              <a:rPr lang="en-US" altLang="ko-KR" sz="1200" b="1" dirty="0" smtClean="0"/>
              <a:t>1:1 </a:t>
            </a:r>
            <a:r>
              <a:rPr lang="ko-KR" altLang="en-US" sz="1200" b="1" dirty="0" smtClean="0"/>
              <a:t>상담</a:t>
            </a:r>
            <a:r>
              <a:rPr lang="en-US" altLang="ko-KR" sz="1200" b="1" dirty="0" smtClean="0"/>
              <a:t>/</a:t>
            </a:r>
            <a:r>
              <a:rPr lang="ko-KR" altLang="en-US" sz="1200" b="1" dirty="0" smtClean="0"/>
              <a:t>전시회</a:t>
            </a:r>
            <a:endParaRPr lang="ko-KR" altLang="en-US" sz="1200" b="1" dirty="0"/>
          </a:p>
        </p:txBody>
      </p:sp>
      <p:cxnSp>
        <p:nvCxnSpPr>
          <p:cNvPr id="33" name="직선 화살표 연결선 32"/>
          <p:cNvCxnSpPr>
            <a:stCxn id="19" idx="3"/>
            <a:endCxn id="7" idx="1"/>
          </p:cNvCxnSpPr>
          <p:nvPr/>
        </p:nvCxnSpPr>
        <p:spPr>
          <a:xfrm>
            <a:off x="2339752" y="3795427"/>
            <a:ext cx="1296144" cy="0"/>
          </a:xfrm>
          <a:prstGeom prst="straightConnector1">
            <a:avLst/>
          </a:prstGeom>
          <a:ln w="1905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2267744" y="3454401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/>
              <a:t>발주정보 제공</a:t>
            </a:r>
            <a:endParaRPr lang="en-US" altLang="ko-KR" sz="1200" b="1" dirty="0" smtClean="0"/>
          </a:p>
          <a:p>
            <a:pPr algn="ctr"/>
            <a:endParaRPr lang="en-US" altLang="ko-KR" sz="1200" b="1" dirty="0" smtClean="0"/>
          </a:p>
          <a:p>
            <a:pPr algn="ctr"/>
            <a:r>
              <a:rPr lang="ko-KR" altLang="en-US" sz="1200" b="1" dirty="0" smtClean="0"/>
              <a:t>해외 바이어 발굴</a:t>
            </a:r>
            <a:endParaRPr lang="ko-KR" altLang="en-US" sz="1200" b="1" dirty="0"/>
          </a:p>
        </p:txBody>
      </p:sp>
      <p:cxnSp>
        <p:nvCxnSpPr>
          <p:cNvPr id="36" name="꺾인 연결선 35"/>
          <p:cNvCxnSpPr>
            <a:stCxn id="13" idx="3"/>
          </p:cNvCxnSpPr>
          <p:nvPr/>
        </p:nvCxnSpPr>
        <p:spPr>
          <a:xfrm flipV="1">
            <a:off x="2339752" y="4191471"/>
            <a:ext cx="2016224" cy="612068"/>
          </a:xfrm>
          <a:prstGeom prst="bentConnector3">
            <a:avLst>
              <a:gd name="adj1" fmla="val 98996"/>
            </a:avLst>
          </a:prstGeom>
          <a:ln w="19050">
            <a:solidFill>
              <a:schemeClr val="accent2">
                <a:lumMod val="75000"/>
              </a:schemeClr>
            </a:solidFill>
            <a:prstDash val="lgDas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2467440" y="4503995"/>
            <a:ext cx="14401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/>
              <a:t> 초기 시장 제공</a:t>
            </a:r>
            <a:endParaRPr lang="ko-KR" altLang="en-US" sz="1200" b="1" dirty="0"/>
          </a:p>
        </p:txBody>
      </p:sp>
      <p:sp>
        <p:nvSpPr>
          <p:cNvPr id="42" name="모서리가 둥근 직사각형 41"/>
          <p:cNvSpPr/>
          <p:nvPr/>
        </p:nvSpPr>
        <p:spPr>
          <a:xfrm>
            <a:off x="5508104" y="5127575"/>
            <a:ext cx="1728192" cy="792088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컨설팅 그룹</a:t>
            </a:r>
            <a:endParaRPr lang="en-US" altLang="ko-KR" sz="16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US" altLang="ko-KR" sz="1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(</a:t>
            </a:r>
            <a:r>
              <a:rPr lang="ko-KR" altLang="en-US" sz="1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사업화</a:t>
            </a:r>
            <a:r>
              <a:rPr lang="en-US" altLang="ko-KR" sz="1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ko-KR" altLang="en-US" sz="1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마케팅</a:t>
            </a:r>
            <a:r>
              <a:rPr lang="en-US" altLang="ko-KR" sz="1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ko-KR" altLang="en-US" sz="1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전략</a:t>
            </a:r>
            <a:r>
              <a:rPr lang="en-US" altLang="ko-KR" sz="1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</a:p>
          <a:p>
            <a:pPr algn="ctr"/>
            <a:r>
              <a:rPr lang="ko-KR" altLang="en-US" sz="1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금융</a:t>
            </a:r>
            <a:r>
              <a:rPr lang="en-US" altLang="ko-KR" sz="1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ko-KR" altLang="en-US" sz="1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법률</a:t>
            </a:r>
            <a:r>
              <a:rPr lang="en-US" altLang="ko-KR" sz="1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, </a:t>
            </a:r>
            <a:r>
              <a:rPr lang="ko-KR" altLang="en-US" sz="1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회계 등</a:t>
            </a:r>
            <a:r>
              <a:rPr lang="en-US" altLang="ko-KR" sz="1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</a:t>
            </a:r>
            <a:endParaRPr lang="ko-KR" altLang="en-US" sz="10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48" name="Shape 47"/>
          <p:cNvCxnSpPr>
            <a:stCxn id="42" idx="0"/>
            <a:endCxn id="7" idx="3"/>
          </p:cNvCxnSpPr>
          <p:nvPr/>
        </p:nvCxnSpPr>
        <p:spPr>
          <a:xfrm rot="16200000" flipV="1">
            <a:off x="5238074" y="3993449"/>
            <a:ext cx="1332148" cy="936104"/>
          </a:xfrm>
          <a:prstGeom prst="bentConnector2">
            <a:avLst/>
          </a:prstGeom>
          <a:ln w="19050">
            <a:solidFill>
              <a:schemeClr val="accent2">
                <a:lumMod val="75000"/>
              </a:schemeClr>
            </a:solidFill>
            <a:prstDash val="lgDash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5148064" y="3831431"/>
            <a:ext cx="15121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smtClean="0"/>
              <a:t> 컨설팅 </a:t>
            </a:r>
            <a:r>
              <a:rPr lang="ko-KR" altLang="en-US" sz="1200" b="1" dirty="0" smtClean="0"/>
              <a:t>지원</a:t>
            </a:r>
            <a:endParaRPr lang="en-US" altLang="ko-KR" sz="1200" b="1" dirty="0" smtClean="0"/>
          </a:p>
        </p:txBody>
      </p:sp>
      <p:sp>
        <p:nvSpPr>
          <p:cNvPr id="52" name="Text Box 2"/>
          <p:cNvSpPr txBox="1">
            <a:spLocks noChangeArrowheads="1"/>
          </p:cNvSpPr>
          <p:nvPr/>
        </p:nvSpPr>
        <p:spPr bwMode="auto">
          <a:xfrm>
            <a:off x="1302189" y="317170"/>
            <a:ext cx="463460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9</a:t>
            </a:r>
            <a:r>
              <a:rPr lang="en-US" altLang="ko-KR" sz="2400" b="0" dirty="0" smtClean="0">
                <a:latin typeface="HY헤드라인M" pitchFamily="18" charset="-127"/>
                <a:ea typeface="HY헤드라인M" pitchFamily="18" charset="-127"/>
              </a:rPr>
              <a:t>. </a:t>
            </a:r>
            <a:r>
              <a:rPr lang="ko-KR" altLang="en-US" sz="2400" b="0" dirty="0" smtClean="0">
                <a:latin typeface="HY헤드라인M" pitchFamily="18" charset="-127"/>
                <a:ea typeface="HY헤드라인M" pitchFamily="18" charset="-127"/>
              </a:rPr>
              <a:t>국토교통 중소기업 지원 방향 </a:t>
            </a:r>
            <a:endParaRPr lang="ko-KR" altLang="en-US" sz="1800" b="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443052" y="2147716"/>
            <a:ext cx="211272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500" b="1" dirty="0" smtClean="0"/>
              <a:t>해외 맞춤형</a:t>
            </a:r>
            <a:endParaRPr lang="en-US" altLang="ko-KR" sz="2500" b="1" dirty="0" smtClean="0"/>
          </a:p>
          <a:p>
            <a:pPr algn="ctr"/>
            <a:r>
              <a:rPr lang="ko-KR" altLang="en-US" sz="2500" b="1" dirty="0" smtClean="0"/>
              <a:t>기술사업화</a:t>
            </a:r>
            <a:endParaRPr lang="ko-KR" altLang="en-US" sz="2500" b="1" dirty="0"/>
          </a:p>
        </p:txBody>
      </p:sp>
      <p:cxnSp>
        <p:nvCxnSpPr>
          <p:cNvPr id="30" name="꺾인 연결선 29"/>
          <p:cNvCxnSpPr>
            <a:endCxn id="58" idx="3"/>
          </p:cNvCxnSpPr>
          <p:nvPr/>
        </p:nvCxnSpPr>
        <p:spPr>
          <a:xfrm rot="10800000">
            <a:off x="2555776" y="2578604"/>
            <a:ext cx="1800200" cy="778407"/>
          </a:xfrm>
          <a:prstGeom prst="bentConnector3">
            <a:avLst>
              <a:gd name="adj1" fmla="val -341"/>
            </a:avLst>
          </a:prstGeom>
          <a:ln w="38100">
            <a:solidFill>
              <a:schemeClr val="accent4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4716016" y="2420888"/>
            <a:ext cx="259228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/>
              <a:t> 지식재산권 관리 및 </a:t>
            </a:r>
            <a:r>
              <a:rPr lang="en-US" altLang="ko-KR" sz="1200" b="1" dirty="0" smtClean="0"/>
              <a:t>TLO </a:t>
            </a:r>
            <a:r>
              <a:rPr lang="ko-KR" altLang="en-US" sz="1200" b="1" dirty="0" smtClean="0"/>
              <a:t>운영</a:t>
            </a:r>
            <a:endParaRPr lang="ko-KR" altLang="en-US" sz="1200" b="1" dirty="0"/>
          </a:p>
        </p:txBody>
      </p:sp>
      <p:sp>
        <p:nvSpPr>
          <p:cNvPr id="29" name="직사각형 28"/>
          <p:cNvSpPr/>
          <p:nvPr/>
        </p:nvSpPr>
        <p:spPr>
          <a:xfrm>
            <a:off x="497217" y="1268760"/>
            <a:ext cx="8179239" cy="50405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solidFill>
                  <a:schemeClr val="tx1"/>
                </a:solidFill>
              </a:rPr>
              <a:t>협업을 통한 중소기업 해외진출 패키지 프로그램 지원</a:t>
            </a:r>
            <a:endParaRPr lang="ko-KR" altLang="en-US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58971" y="3140968"/>
            <a:ext cx="34531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 smtClean="0"/>
              <a:t>Ⅱ. </a:t>
            </a:r>
            <a:r>
              <a:rPr lang="ko-KR" altLang="en-US" sz="3200" b="1" dirty="0" smtClean="0"/>
              <a:t>세부 추진계획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302189" y="317170"/>
            <a:ext cx="114646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1.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공고</a:t>
            </a:r>
            <a:endParaRPr lang="ko-KR" altLang="en-US" sz="1800" b="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AutoShape 123"/>
          <p:cNvSpPr>
            <a:spLocks noChangeArrowheads="1"/>
          </p:cNvSpPr>
          <p:nvPr/>
        </p:nvSpPr>
        <p:spPr bwMode="auto">
          <a:xfrm>
            <a:off x="568327" y="1657155"/>
            <a:ext cx="8037512" cy="458787"/>
          </a:xfrm>
          <a:prstGeom prst="roundRect">
            <a:avLst>
              <a:gd name="adj" fmla="val 15231"/>
            </a:avLst>
          </a:prstGeom>
          <a:gradFill rotWithShape="1">
            <a:gsLst>
              <a:gs pos="0">
                <a:srgbClr val="9CADC8"/>
              </a:gs>
              <a:gs pos="100000">
                <a:srgbClr val="FFFFFF"/>
              </a:gs>
            </a:gsLst>
            <a:lin ang="5400000" scaled="1"/>
          </a:gradFill>
          <a:ln w="19050" algn="ctr">
            <a:solidFill>
              <a:srgbClr val="FFFFFF"/>
            </a:solidFill>
            <a:round/>
            <a:headEnd/>
            <a:tailEnd/>
          </a:ln>
        </p:spPr>
        <p:txBody>
          <a:bodyPr wrap="none" lIns="342000" tIns="36000" bIns="36000" anchor="ctr"/>
          <a:lstStyle/>
          <a:p>
            <a:pPr algn="ctr"/>
            <a:endParaRPr kumimoji="0" lang="ko-KR" altLang="ko-KR">
              <a:solidFill>
                <a:srgbClr val="333333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Rectangle 15"/>
          <p:cNvSpPr>
            <a:spLocks noChangeArrowheads="1"/>
          </p:cNvSpPr>
          <p:nvPr/>
        </p:nvSpPr>
        <p:spPr bwMode="auto">
          <a:xfrm>
            <a:off x="1141016" y="1721713"/>
            <a:ext cx="645531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600" dirty="0" smtClean="0">
                <a:solidFill>
                  <a:schemeClr val="tx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주관연구기관 신청자격 </a:t>
            </a:r>
            <a:r>
              <a:rPr lang="en-US" altLang="ko-KR" sz="1600" dirty="0" smtClean="0">
                <a:solidFill>
                  <a:schemeClr val="tx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1600" dirty="0" smtClean="0">
                <a:solidFill>
                  <a:schemeClr val="tx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필수 요건</a:t>
            </a:r>
            <a:r>
              <a:rPr lang="en-US" altLang="ko-KR" sz="1600" dirty="0" smtClean="0">
                <a:solidFill>
                  <a:schemeClr val="tx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1600" dirty="0">
              <a:solidFill>
                <a:schemeClr val="tx2">
                  <a:lumMod val="7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AutoShape 25"/>
          <p:cNvSpPr>
            <a:spLocks noChangeArrowheads="1"/>
          </p:cNvSpPr>
          <p:nvPr/>
        </p:nvSpPr>
        <p:spPr bwMode="auto">
          <a:xfrm>
            <a:off x="608014" y="2212781"/>
            <a:ext cx="8015287" cy="640155"/>
          </a:xfrm>
          <a:prstGeom prst="roundRect">
            <a:avLst>
              <a:gd name="adj" fmla="val 14565"/>
            </a:avLst>
          </a:prstGeom>
          <a:solidFill>
            <a:schemeClr val="accent5">
              <a:lumMod val="20000"/>
              <a:lumOff val="80000"/>
            </a:schemeClr>
          </a:solidFill>
          <a:ln w="9525" algn="ctr">
            <a:solidFill>
              <a:schemeClr val="accent5">
                <a:lumMod val="75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ko-KR" dirty="0"/>
          </a:p>
        </p:txBody>
      </p:sp>
      <p:sp>
        <p:nvSpPr>
          <p:cNvPr id="8" name="Text Box 31"/>
          <p:cNvSpPr txBox="1">
            <a:spLocks noChangeArrowheads="1"/>
          </p:cNvSpPr>
          <p:nvPr/>
        </p:nvSpPr>
        <p:spPr bwMode="auto">
          <a:xfrm>
            <a:off x="755576" y="2348880"/>
            <a:ext cx="7704856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사업공고일 현재 법인설립이 완료된 중소기업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사업자 등록증 기준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" name="AutoShape 107"/>
          <p:cNvSpPr>
            <a:spLocks noChangeArrowheads="1"/>
          </p:cNvSpPr>
          <p:nvPr/>
        </p:nvSpPr>
        <p:spPr bwMode="auto">
          <a:xfrm>
            <a:off x="598488" y="3022070"/>
            <a:ext cx="8007350" cy="1152128"/>
          </a:xfrm>
          <a:prstGeom prst="roundRect">
            <a:avLst>
              <a:gd name="adj" fmla="val 10287"/>
            </a:avLst>
          </a:prstGeom>
          <a:solidFill>
            <a:schemeClr val="accent5">
              <a:lumMod val="20000"/>
              <a:lumOff val="80000"/>
            </a:schemeClr>
          </a:solidFill>
          <a:ln w="9525" algn="ctr">
            <a:solidFill>
              <a:schemeClr val="accent5">
                <a:lumMod val="75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ko-KR"/>
          </a:p>
        </p:txBody>
      </p:sp>
      <p:sp>
        <p:nvSpPr>
          <p:cNvPr id="12" name="AutoShape 131"/>
          <p:cNvSpPr>
            <a:spLocks noChangeArrowheads="1"/>
          </p:cNvSpPr>
          <p:nvPr/>
        </p:nvSpPr>
        <p:spPr bwMode="auto">
          <a:xfrm>
            <a:off x="379414" y="1498406"/>
            <a:ext cx="8421687" cy="1555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6" name="Text Box 31"/>
          <p:cNvSpPr txBox="1">
            <a:spLocks noChangeArrowheads="1"/>
          </p:cNvSpPr>
          <p:nvPr/>
        </p:nvSpPr>
        <p:spPr bwMode="auto">
          <a:xfrm>
            <a:off x="755576" y="3229864"/>
            <a:ext cx="7704856" cy="69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 기업부설연구소 또는 기업의 연구개발 전담부서를 보유하고 있는 법인</a:t>
            </a:r>
          </a:p>
          <a:p>
            <a:pPr>
              <a:lnSpc>
                <a:spcPct val="150000"/>
              </a:lnSpc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  * 공동 및 위탁연구기관의 신청자격은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R&amp;D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운영규정 제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4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조에 준함</a:t>
            </a:r>
          </a:p>
        </p:txBody>
      </p:sp>
      <p:sp>
        <p:nvSpPr>
          <p:cNvPr id="17" name="AutoShape 123"/>
          <p:cNvSpPr>
            <a:spLocks noChangeArrowheads="1"/>
          </p:cNvSpPr>
          <p:nvPr/>
        </p:nvSpPr>
        <p:spPr bwMode="auto">
          <a:xfrm>
            <a:off x="569094" y="4494603"/>
            <a:ext cx="8067280" cy="458788"/>
          </a:xfrm>
          <a:prstGeom prst="roundRect">
            <a:avLst>
              <a:gd name="adj" fmla="val 15231"/>
            </a:avLst>
          </a:prstGeom>
          <a:gradFill rotWithShape="1">
            <a:gsLst>
              <a:gs pos="0">
                <a:srgbClr val="9CADC8"/>
              </a:gs>
              <a:gs pos="100000">
                <a:srgbClr val="FFFFFF"/>
              </a:gs>
            </a:gsLst>
            <a:lin ang="5400000" scaled="1"/>
          </a:gradFill>
          <a:ln w="19050" algn="ctr">
            <a:solidFill>
              <a:srgbClr val="FFFFFF"/>
            </a:solidFill>
            <a:round/>
            <a:headEnd/>
            <a:tailEnd/>
          </a:ln>
        </p:spPr>
        <p:txBody>
          <a:bodyPr wrap="none" lIns="342000" tIns="36000" bIns="36000" anchor="ctr"/>
          <a:lstStyle/>
          <a:p>
            <a:pPr algn="ctr"/>
            <a:endParaRPr kumimoji="0" lang="ko-KR" altLang="ko-KR">
              <a:solidFill>
                <a:srgbClr val="333333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1" name="모서리가 둥근 직사각형 30"/>
          <p:cNvSpPr/>
          <p:nvPr/>
        </p:nvSpPr>
        <p:spPr>
          <a:xfrm>
            <a:off x="620027" y="1692341"/>
            <a:ext cx="457449" cy="398180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800" b="1" dirty="0" smtClean="0"/>
              <a:t>1</a:t>
            </a:r>
            <a:endParaRPr lang="ko-KR" altLang="en-US" sz="1800" b="1" dirty="0"/>
          </a:p>
        </p:txBody>
      </p:sp>
      <p:sp>
        <p:nvSpPr>
          <p:cNvPr id="32" name="모서리가 둥근 직사각형 31"/>
          <p:cNvSpPr/>
          <p:nvPr/>
        </p:nvSpPr>
        <p:spPr>
          <a:xfrm>
            <a:off x="611560" y="4524066"/>
            <a:ext cx="457449" cy="398180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800" b="1" dirty="0" smtClean="0"/>
              <a:t>2</a:t>
            </a:r>
            <a:endParaRPr lang="ko-KR" altLang="en-US" sz="1800" b="1" dirty="0"/>
          </a:p>
        </p:txBody>
      </p:sp>
      <p:sp>
        <p:nvSpPr>
          <p:cNvPr id="33" name="Rectangle 15"/>
          <p:cNvSpPr>
            <a:spLocks noChangeArrowheads="1"/>
          </p:cNvSpPr>
          <p:nvPr/>
        </p:nvSpPr>
        <p:spPr bwMode="auto">
          <a:xfrm>
            <a:off x="1141017" y="4558291"/>
            <a:ext cx="645531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 smtClean="0">
                <a:solidFill>
                  <a:schemeClr val="tx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신청기술의 범위</a:t>
            </a:r>
          </a:p>
        </p:txBody>
      </p:sp>
      <p:sp>
        <p:nvSpPr>
          <p:cNvPr id="34" name="AutoShape 25"/>
          <p:cNvSpPr>
            <a:spLocks noChangeArrowheads="1"/>
          </p:cNvSpPr>
          <p:nvPr/>
        </p:nvSpPr>
        <p:spPr bwMode="auto">
          <a:xfrm>
            <a:off x="621086" y="5045095"/>
            <a:ext cx="8015287" cy="1048201"/>
          </a:xfrm>
          <a:prstGeom prst="roundRect">
            <a:avLst>
              <a:gd name="adj" fmla="val 14565"/>
            </a:avLst>
          </a:prstGeom>
          <a:solidFill>
            <a:schemeClr val="accent5">
              <a:lumMod val="20000"/>
              <a:lumOff val="80000"/>
            </a:schemeClr>
          </a:solidFill>
          <a:ln w="9525" algn="ctr">
            <a:solidFill>
              <a:schemeClr val="accent5">
                <a:lumMod val="75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ko-KR"/>
          </a:p>
        </p:txBody>
      </p:sp>
      <p:sp>
        <p:nvSpPr>
          <p:cNvPr id="35" name="Text Box 31"/>
          <p:cNvSpPr txBox="1">
            <a:spLocks noChangeArrowheads="1"/>
          </p:cNvSpPr>
          <p:nvPr/>
        </p:nvSpPr>
        <p:spPr bwMode="auto">
          <a:xfrm>
            <a:off x="768648" y="5229200"/>
            <a:ext cx="770485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국토교통과 관련된 출원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등록 또는 아이디어 기술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*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en-US" altLang="ko-KR" sz="1400" b="1" dirty="0" smtClean="0">
                <a:solidFill>
                  <a:srgbClr val="0000FF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전 부처에서 기술사업화로 지원된 기술은 대상에서 제외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131"/>
          <p:cNvSpPr>
            <a:spLocks noChangeArrowheads="1"/>
          </p:cNvSpPr>
          <p:nvPr/>
        </p:nvSpPr>
        <p:spPr bwMode="auto">
          <a:xfrm>
            <a:off x="379414" y="1354390"/>
            <a:ext cx="8421687" cy="1555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ko-KR" altLang="en-US"/>
          </a:p>
        </p:txBody>
      </p:sp>
      <p:graphicFrame>
        <p:nvGraphicFramePr>
          <p:cNvPr id="25" name="표 2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411027351"/>
              </p:ext>
            </p:extLst>
          </p:nvPr>
        </p:nvGraphicFramePr>
        <p:xfrm>
          <a:off x="251519" y="1268756"/>
          <a:ext cx="8640961" cy="4608509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372454"/>
                <a:gridCol w="5532203"/>
                <a:gridCol w="1224136"/>
                <a:gridCol w="504056"/>
                <a:gridCol w="504056"/>
                <a:gridCol w="504056"/>
              </a:tblGrid>
              <a:tr h="36209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/>
                        <a:t>번호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6350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/>
                        <a:t>제 출 서 류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/>
                        <a:t>형태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 smtClean="0"/>
                        <a:t>공공</a:t>
                      </a:r>
                      <a:endParaRPr lang="en-US" altLang="ko-KR" sz="1050" b="1" kern="0" spc="0" dirty="0" smtClean="0"/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 smtClean="0"/>
                        <a:t>기술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 smtClean="0"/>
                        <a:t>보유</a:t>
                      </a:r>
                      <a:endParaRPr lang="en-US" altLang="ko-KR" sz="1050" b="1" kern="0" spc="0" dirty="0" smtClean="0"/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 smtClean="0"/>
                        <a:t>기술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 smtClean="0"/>
                        <a:t>공공</a:t>
                      </a:r>
                      <a:endParaRPr lang="en-US" altLang="ko-KR" sz="1050" b="1" kern="0" spc="0" dirty="0" smtClean="0"/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0" dirty="0" smtClean="0"/>
                        <a:t>구매</a:t>
                      </a:r>
                      <a:endParaRPr lang="ko-KR" altLang="en-US" sz="105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19019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/>
                        <a:t>1</a:t>
                      </a:r>
                      <a:endParaRPr 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6350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110" dirty="0"/>
                        <a:t>신청서 제출 공문 </a:t>
                      </a:r>
                      <a:r>
                        <a:rPr lang="en-US" altLang="ko-KR" sz="1050" kern="0" spc="-110" dirty="0"/>
                        <a:t>(</a:t>
                      </a:r>
                      <a:r>
                        <a:rPr lang="ko-KR" altLang="en-US" sz="1050" kern="0" spc="-110" dirty="0"/>
                        <a:t>주관연구기관장 직인 필수</a:t>
                      </a:r>
                      <a:r>
                        <a:rPr lang="en-US" altLang="ko-KR" sz="1050" kern="0" spc="-110" dirty="0"/>
                        <a:t>) 1</a:t>
                      </a:r>
                      <a:r>
                        <a:rPr lang="ko-KR" altLang="en-US" sz="1050" kern="0" spc="-110" dirty="0"/>
                        <a:t>부</a:t>
                      </a:r>
                      <a:endParaRPr lang="ko-KR" altLang="en-US" sz="1050" b="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/>
                        <a:t>원본</a:t>
                      </a:r>
                      <a:endParaRPr lang="ko-KR" altLang="en-US" sz="1050" b="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/>
                        <a:t>○</a:t>
                      </a:r>
                      <a:endParaRPr lang="ko-KR" altLang="en-US" sz="1050" b="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○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/>
                        <a:t>○</a:t>
                      </a:r>
                      <a:endParaRPr lang="ko-KR" altLang="en-US" sz="1050" b="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</a:tr>
              <a:tr h="19019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/>
                        <a:t>2</a:t>
                      </a:r>
                      <a:endParaRPr 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6350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110" dirty="0"/>
                        <a:t>연구개발계획서 </a:t>
                      </a:r>
                      <a:r>
                        <a:rPr lang="en-US" altLang="ko-KR" sz="1050" kern="0" spc="-110" dirty="0"/>
                        <a:t>(</a:t>
                      </a:r>
                      <a:r>
                        <a:rPr lang="ko-KR" altLang="en-US" sz="1050" kern="0" spc="-110" dirty="0"/>
                        <a:t>전체 연구내용이 수록된 </a:t>
                      </a:r>
                      <a:r>
                        <a:rPr lang="ko-KR" altLang="en-US" sz="1050" kern="0" spc="-110" dirty="0" err="1"/>
                        <a:t>총괄본</a:t>
                      </a:r>
                      <a:r>
                        <a:rPr lang="en-US" altLang="ko-KR" sz="1050" kern="0" spc="-110" dirty="0"/>
                        <a:t>) 15</a:t>
                      </a:r>
                      <a:r>
                        <a:rPr lang="ko-KR" altLang="en-US" sz="1050" kern="0" spc="-110" dirty="0" smtClean="0"/>
                        <a:t>부 </a:t>
                      </a:r>
                      <a:r>
                        <a:rPr lang="en-US" altLang="ko-KR" sz="1050" kern="0" spc="-110" dirty="0" smtClean="0"/>
                        <a:t>(</a:t>
                      </a:r>
                      <a:r>
                        <a:rPr lang="ko-KR" altLang="en-US" sz="1050" kern="0" spc="-110" dirty="0" smtClean="0"/>
                        <a:t> </a:t>
                      </a:r>
                      <a:r>
                        <a:rPr lang="ko-KR" altLang="en-US" sz="1050" kern="0" spc="-110" dirty="0"/>
                        <a:t>원본 </a:t>
                      </a:r>
                      <a:r>
                        <a:rPr lang="en-US" altLang="ko-KR" sz="1050" kern="0" spc="-110" dirty="0"/>
                        <a:t>1</a:t>
                      </a:r>
                      <a:r>
                        <a:rPr lang="ko-KR" altLang="en-US" sz="1050" kern="0" spc="-110" dirty="0"/>
                        <a:t>부</a:t>
                      </a:r>
                      <a:r>
                        <a:rPr lang="en-US" altLang="ko-KR" sz="1050" kern="0" spc="-110" dirty="0"/>
                        <a:t>, </a:t>
                      </a:r>
                      <a:r>
                        <a:rPr lang="ko-KR" altLang="en-US" sz="1050" kern="0" spc="-110" dirty="0"/>
                        <a:t>사본 </a:t>
                      </a:r>
                      <a:r>
                        <a:rPr lang="en-US" altLang="ko-KR" sz="1050" kern="0" spc="-110" dirty="0"/>
                        <a:t>14</a:t>
                      </a:r>
                      <a:r>
                        <a:rPr lang="ko-KR" altLang="en-US" sz="1050" kern="0" spc="-110" dirty="0" smtClean="0"/>
                        <a:t>부</a:t>
                      </a:r>
                      <a:r>
                        <a:rPr lang="en-US" altLang="ko-KR" sz="1050" kern="0" spc="-110" dirty="0" smtClean="0"/>
                        <a:t>)</a:t>
                      </a:r>
                      <a:endParaRPr lang="ko-KR" altLang="en-US" sz="1050" b="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/>
                        <a:t>원본</a:t>
                      </a:r>
                      <a:endParaRPr lang="ko-KR" altLang="en-US" sz="1050" b="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○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○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○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</a:tr>
              <a:tr h="36209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/>
                        <a:t>3</a:t>
                      </a:r>
                      <a:endParaRPr 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6350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110" dirty="0"/>
                        <a:t>신규 참여연구원 채용 확인서 </a:t>
                      </a:r>
                      <a:r>
                        <a:rPr lang="en-US" altLang="ko-KR" sz="1050" kern="0" spc="-110" dirty="0"/>
                        <a:t>(</a:t>
                      </a:r>
                      <a:r>
                        <a:rPr lang="ko-KR" altLang="en-US" sz="1050" kern="0" spc="-110" dirty="0"/>
                        <a:t>또는 계획서</a:t>
                      </a:r>
                      <a:r>
                        <a:rPr lang="en-US" altLang="ko-KR" sz="1050" kern="0" spc="-110" dirty="0"/>
                        <a:t>) 1</a:t>
                      </a:r>
                      <a:r>
                        <a:rPr lang="ko-KR" altLang="en-US" sz="1050" kern="0" spc="-110" dirty="0"/>
                        <a:t>부 </a:t>
                      </a:r>
                      <a:r>
                        <a:rPr lang="en-US" altLang="ko-KR" sz="1050" kern="0" spc="-110" dirty="0"/>
                        <a:t>(</a:t>
                      </a:r>
                      <a:r>
                        <a:rPr lang="ko-KR" altLang="en-US" sz="1050" kern="0" spc="-110" dirty="0" err="1"/>
                        <a:t>해당시</a:t>
                      </a:r>
                      <a:r>
                        <a:rPr lang="en-US" altLang="ko-KR" sz="1050" kern="0" spc="-110" dirty="0" smtClean="0"/>
                        <a:t>)</a:t>
                      </a:r>
                    </a:p>
                    <a:p>
                      <a:pPr marL="0" marR="0" indent="63500" algn="l" defTabSz="664079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1" kern="1200" dirty="0" smtClean="0"/>
                        <a:t>※ </a:t>
                      </a:r>
                      <a:r>
                        <a:rPr lang="ko-KR" altLang="en-US" sz="1050" b="1" kern="1200" dirty="0" smtClean="0"/>
                        <a:t>과제참여조건으로 협약 후 </a:t>
                      </a:r>
                      <a:r>
                        <a:rPr lang="en-US" altLang="ko-KR" sz="1050" b="1" kern="1200" dirty="0" smtClean="0"/>
                        <a:t>1</a:t>
                      </a:r>
                      <a:r>
                        <a:rPr lang="ko-KR" altLang="en-US" sz="1050" b="1" kern="1200" dirty="0" smtClean="0"/>
                        <a:t>개월 이내 채용</a:t>
                      </a:r>
                      <a:r>
                        <a:rPr lang="en-US" altLang="ko-KR" sz="1050" b="1" kern="1200" dirty="0" smtClean="0"/>
                        <a:t>, </a:t>
                      </a:r>
                      <a:r>
                        <a:rPr lang="ko-KR" altLang="en-US" sz="1050" b="1" kern="1200" dirty="0" err="1" smtClean="0"/>
                        <a:t>미채용시</a:t>
                      </a:r>
                      <a:r>
                        <a:rPr lang="ko-KR" altLang="en-US" sz="1050" b="1" kern="1200" dirty="0" smtClean="0"/>
                        <a:t> 해당 인건비 불인정</a:t>
                      </a:r>
                      <a:endParaRPr lang="ko-KR" altLang="en-US" sz="1050" b="1" kern="1200" dirty="0" smtClean="0">
                        <a:solidFill>
                          <a:srgbClr val="FF0000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원본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○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○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○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</a:tr>
              <a:tr h="19019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/>
                        <a:t>4</a:t>
                      </a:r>
                      <a:endParaRPr 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6350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110" dirty="0"/>
                        <a:t>장비구축계획서 </a:t>
                      </a:r>
                      <a:r>
                        <a:rPr lang="en-US" altLang="ko-KR" sz="1050" kern="0" spc="-110" dirty="0"/>
                        <a:t>1</a:t>
                      </a:r>
                      <a:r>
                        <a:rPr lang="ko-KR" altLang="en-US" sz="1050" kern="0" spc="-110" dirty="0"/>
                        <a:t>부 </a:t>
                      </a:r>
                      <a:r>
                        <a:rPr lang="en-US" altLang="ko-KR" sz="1050" kern="0" spc="-110" dirty="0"/>
                        <a:t>(1</a:t>
                      </a:r>
                      <a:r>
                        <a:rPr lang="ko-KR" altLang="en-US" sz="1050" kern="0" spc="-110" dirty="0" err="1"/>
                        <a:t>억원</a:t>
                      </a:r>
                      <a:r>
                        <a:rPr lang="ko-KR" altLang="en-US" sz="1050" kern="0" spc="-110" dirty="0"/>
                        <a:t> 이상</a:t>
                      </a:r>
                      <a:r>
                        <a:rPr lang="en-US" altLang="ko-KR" sz="1050" kern="0" spc="-110" dirty="0"/>
                        <a:t>, </a:t>
                      </a:r>
                      <a:r>
                        <a:rPr lang="ko-KR" altLang="en-US" sz="1050" kern="0" spc="-110" dirty="0"/>
                        <a:t>기업은 </a:t>
                      </a:r>
                      <a:r>
                        <a:rPr lang="en-US" altLang="ko-KR" sz="1050" kern="0" spc="-110" dirty="0"/>
                        <a:t>3</a:t>
                      </a:r>
                      <a:r>
                        <a:rPr lang="ko-KR" altLang="en-US" sz="1050" kern="0" spc="-110" dirty="0" err="1"/>
                        <a:t>천만원</a:t>
                      </a:r>
                      <a:r>
                        <a:rPr lang="ko-KR" altLang="en-US" sz="1050" kern="0" spc="-110" dirty="0"/>
                        <a:t> 이상 기자재 구입시</a:t>
                      </a:r>
                      <a:r>
                        <a:rPr lang="en-US" altLang="ko-KR" sz="1050" kern="0" spc="-110" dirty="0"/>
                        <a:t>)</a:t>
                      </a:r>
                      <a:endParaRPr lang="ko-KR" altLang="en-US" sz="1050" b="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원본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○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○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○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</a:tr>
              <a:tr h="19019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/>
                        <a:t>5</a:t>
                      </a:r>
                      <a:endParaRPr 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6350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110" dirty="0"/>
                        <a:t>연구개발과제 참여의사 확인서 </a:t>
                      </a:r>
                      <a:r>
                        <a:rPr lang="en-US" altLang="ko-KR" sz="1050" kern="0" spc="-110" dirty="0"/>
                        <a:t>1</a:t>
                      </a:r>
                      <a:r>
                        <a:rPr lang="ko-KR" altLang="en-US" sz="1050" kern="0" spc="-110" dirty="0"/>
                        <a:t>부</a:t>
                      </a:r>
                      <a:endParaRPr lang="ko-KR" altLang="en-US" sz="1050" b="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원본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○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○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○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</a:tr>
              <a:tr h="19019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/>
                        <a:t>6</a:t>
                      </a:r>
                      <a:endParaRPr 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6350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110" dirty="0"/>
                        <a:t>연구개발참여 및 기업부담금 확약서 </a:t>
                      </a:r>
                      <a:r>
                        <a:rPr lang="en-US" altLang="ko-KR" sz="1050" kern="0" spc="-110" dirty="0"/>
                        <a:t>1</a:t>
                      </a:r>
                      <a:r>
                        <a:rPr lang="ko-KR" altLang="en-US" sz="1050" kern="0" spc="-110" dirty="0"/>
                        <a:t>부</a:t>
                      </a:r>
                      <a:endParaRPr lang="ko-KR" altLang="en-US" sz="1050" b="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원본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○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○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○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</a:tr>
              <a:tr h="53398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/>
                        <a:t>7</a:t>
                      </a:r>
                      <a:endParaRPr 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6350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110" dirty="0"/>
                        <a:t>중소기업</a:t>
                      </a:r>
                      <a:r>
                        <a:rPr lang="en-US" altLang="ko-KR" sz="1050" kern="0" spc="-110" dirty="0"/>
                        <a:t>(</a:t>
                      </a:r>
                      <a:r>
                        <a:rPr lang="ko-KR" altLang="en-US" sz="1050" kern="0" spc="-110" dirty="0"/>
                        <a:t>주관연구기관</a:t>
                      </a:r>
                      <a:r>
                        <a:rPr lang="en-US" altLang="ko-KR" sz="1050" kern="0" spc="-110" dirty="0"/>
                        <a:t>) </a:t>
                      </a:r>
                      <a:r>
                        <a:rPr lang="ko-KR" altLang="en-US" sz="1050" kern="0" spc="-110" dirty="0"/>
                        <a:t>증빙서류 </a:t>
                      </a:r>
                      <a:r>
                        <a:rPr lang="en-US" altLang="ko-KR" sz="1050" kern="0" spc="-110" dirty="0"/>
                        <a:t>1</a:t>
                      </a:r>
                      <a:r>
                        <a:rPr lang="ko-KR" altLang="en-US" sz="1050" kern="0" spc="-110" dirty="0"/>
                        <a:t>부</a:t>
                      </a:r>
                      <a:endParaRPr lang="ko-KR" altLang="en-US" sz="1050" kern="0" spc="0" dirty="0"/>
                    </a:p>
                    <a:p>
                      <a:pPr marL="176213" marR="0" indent="-112713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110" dirty="0"/>
                        <a:t>* 중소기업법 제</a:t>
                      </a:r>
                      <a:r>
                        <a:rPr lang="en-US" altLang="ko-KR" sz="1050" kern="0" spc="-110" dirty="0"/>
                        <a:t>2</a:t>
                      </a:r>
                      <a:r>
                        <a:rPr lang="ko-KR" altLang="en-US" sz="1050" kern="0" spc="-110" dirty="0"/>
                        <a:t>조와 관련한 원천징수이행상황확인서</a:t>
                      </a:r>
                      <a:r>
                        <a:rPr lang="en-US" altLang="ko-KR" sz="1050" kern="0" spc="-110" dirty="0"/>
                        <a:t>, </a:t>
                      </a:r>
                      <a:r>
                        <a:rPr lang="en-US" altLang="ko-KR" sz="1050" kern="0" spc="-110" dirty="0" smtClean="0"/>
                        <a:t> </a:t>
                      </a:r>
                      <a:r>
                        <a:rPr lang="ko-KR" altLang="en-US" sz="1050" kern="0" spc="-110" dirty="0" smtClean="0"/>
                        <a:t>벤처기업확인서</a:t>
                      </a:r>
                      <a:r>
                        <a:rPr lang="en-US" altLang="ko-KR" sz="1050" kern="0" spc="-110" dirty="0"/>
                        <a:t>, </a:t>
                      </a:r>
                      <a:r>
                        <a:rPr lang="en-US" altLang="ko-KR" sz="1050" kern="0" spc="-110" dirty="0" smtClean="0"/>
                        <a:t> </a:t>
                      </a:r>
                      <a:r>
                        <a:rPr lang="ko-KR" altLang="en-US" sz="1050" kern="0" spc="-150" dirty="0" err="1" smtClean="0"/>
                        <a:t>기술혁신형중소기업확인서</a:t>
                      </a:r>
                      <a:r>
                        <a:rPr lang="en-US" altLang="ko-KR" sz="1050" kern="0" spc="-150" dirty="0" smtClean="0"/>
                        <a:t>,</a:t>
                      </a:r>
                      <a:r>
                        <a:rPr lang="en-US" altLang="ko-KR" sz="1050" kern="0" spc="-150" baseline="0" dirty="0" smtClean="0"/>
                        <a:t>  </a:t>
                      </a:r>
                      <a:br>
                        <a:rPr lang="en-US" altLang="ko-KR" sz="1050" kern="0" spc="-150" baseline="0" dirty="0" smtClean="0"/>
                      </a:br>
                      <a:r>
                        <a:rPr lang="ko-KR" altLang="en-US" sz="1050" kern="0" spc="-150" baseline="0" dirty="0" err="1" smtClean="0"/>
                        <a:t>경</a:t>
                      </a:r>
                      <a:r>
                        <a:rPr lang="ko-KR" altLang="en-US" sz="1050" kern="0" spc="-150" dirty="0" err="1" smtClean="0"/>
                        <a:t>영혁신형중소기업확인서</a:t>
                      </a:r>
                      <a:r>
                        <a:rPr lang="en-US" altLang="ko-KR" sz="1050" kern="0" spc="-150" dirty="0"/>
                        <a:t>, </a:t>
                      </a:r>
                      <a:r>
                        <a:rPr lang="en-US" altLang="ko-KR" sz="1050" kern="0" spc="-150" dirty="0" smtClean="0"/>
                        <a:t> </a:t>
                      </a:r>
                      <a:r>
                        <a:rPr lang="ko-KR" altLang="en-US" sz="1050" kern="0" spc="-150" dirty="0" err="1" smtClean="0"/>
                        <a:t>중소기업기준검토표</a:t>
                      </a:r>
                      <a:r>
                        <a:rPr lang="ko-KR" altLang="en-US" sz="1050" kern="0" spc="-150" dirty="0" smtClean="0"/>
                        <a:t> </a:t>
                      </a:r>
                      <a:r>
                        <a:rPr lang="ko-KR" altLang="en-US" sz="1050" kern="0" spc="-110" dirty="0" smtClean="0"/>
                        <a:t> </a:t>
                      </a:r>
                      <a:r>
                        <a:rPr lang="ko-KR" altLang="en-US" sz="1050" kern="0" spc="-110" dirty="0"/>
                        <a:t>중 </a:t>
                      </a:r>
                      <a:r>
                        <a:rPr lang="en-US" altLang="ko-KR" sz="1050" kern="0" spc="-110" dirty="0"/>
                        <a:t>1</a:t>
                      </a:r>
                      <a:r>
                        <a:rPr lang="ko-KR" altLang="en-US" sz="1050" kern="0" spc="-110" dirty="0"/>
                        <a:t>개</a:t>
                      </a:r>
                      <a:endParaRPr lang="ko-KR" altLang="en-US" sz="1050" b="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 smtClean="0"/>
                        <a:t>사본</a:t>
                      </a:r>
                      <a:r>
                        <a:rPr lang="en-US" altLang="ko-KR" sz="1050" kern="0" spc="0" dirty="0" smtClean="0"/>
                        <a:t>(</a:t>
                      </a:r>
                      <a:r>
                        <a:rPr lang="ko-KR" altLang="en-US" sz="1050" kern="0" spc="0" dirty="0" err="1" smtClean="0"/>
                        <a:t>원본대조필</a:t>
                      </a:r>
                      <a:r>
                        <a:rPr lang="en-US" altLang="ko-KR" sz="1050" kern="0" spc="0" dirty="0"/>
                        <a:t>)</a:t>
                      </a:r>
                      <a:endParaRPr lang="ko-KR" altLang="en-US" sz="1050" b="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○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○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○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</a:tr>
              <a:tr h="19019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/>
                        <a:t>8</a:t>
                      </a:r>
                      <a:endParaRPr 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6350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110" dirty="0"/>
                        <a:t>기업부설연구소 인증서 또는 연구개발전담부서 확인서 </a:t>
                      </a:r>
                      <a:r>
                        <a:rPr lang="en-US" altLang="ko-KR" sz="1050" kern="0" spc="-110" dirty="0"/>
                        <a:t>1</a:t>
                      </a:r>
                      <a:r>
                        <a:rPr lang="ko-KR" altLang="en-US" sz="1050" kern="0" spc="-110" dirty="0" smtClean="0"/>
                        <a:t>부 </a:t>
                      </a:r>
                      <a:r>
                        <a:rPr lang="en-US" altLang="ko-KR" sz="1050" kern="0" spc="-110" dirty="0" smtClean="0"/>
                        <a:t>(</a:t>
                      </a:r>
                      <a:r>
                        <a:rPr lang="ko-KR" altLang="en-US" sz="1050" kern="0" spc="-150" dirty="0" smtClean="0"/>
                        <a:t> </a:t>
                      </a:r>
                      <a:r>
                        <a:rPr lang="ko-KR" altLang="en-US" sz="1050" kern="0" spc="-150" dirty="0"/>
                        <a:t>한국산업기술진흥협회 </a:t>
                      </a:r>
                      <a:r>
                        <a:rPr lang="ko-KR" altLang="en-US" sz="1050" kern="0" spc="-150" dirty="0" smtClean="0"/>
                        <a:t>발행</a:t>
                      </a:r>
                      <a:r>
                        <a:rPr lang="en-US" altLang="ko-KR" sz="1050" kern="0" spc="-150" dirty="0" smtClean="0"/>
                        <a:t>)</a:t>
                      </a:r>
                      <a:endParaRPr lang="ko-KR" altLang="en-US" sz="1050" b="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 smtClean="0"/>
                        <a:t>사본</a:t>
                      </a:r>
                      <a:r>
                        <a:rPr lang="en-US" altLang="ko-KR" sz="1050" kern="0" spc="0" dirty="0" smtClean="0"/>
                        <a:t>(</a:t>
                      </a:r>
                      <a:r>
                        <a:rPr lang="ko-KR" altLang="en-US" sz="1050" kern="0" spc="0" dirty="0" err="1" smtClean="0"/>
                        <a:t>원본대조필</a:t>
                      </a:r>
                      <a:r>
                        <a:rPr lang="en-US" altLang="ko-KR" sz="1050" kern="0" spc="0" dirty="0"/>
                        <a:t>)</a:t>
                      </a:r>
                      <a:endParaRPr lang="ko-KR" altLang="en-US" sz="1050" b="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○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○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○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</a:tr>
              <a:tr h="53398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/>
                        <a:t>9</a:t>
                      </a:r>
                      <a:endParaRPr 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6350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110" dirty="0"/>
                        <a:t>개발하고자 하는 국토교통 관련 기술 증빙서류 </a:t>
                      </a:r>
                      <a:r>
                        <a:rPr lang="en-US" altLang="ko-KR" sz="1050" kern="0" spc="-110" dirty="0"/>
                        <a:t>1</a:t>
                      </a:r>
                      <a:r>
                        <a:rPr lang="ko-KR" altLang="en-US" sz="1050" kern="0" spc="-110" dirty="0" smtClean="0"/>
                        <a:t>식 </a:t>
                      </a:r>
                      <a:endParaRPr lang="en-US" altLang="ko-KR" sz="1050" kern="0" spc="-110" dirty="0" smtClean="0"/>
                    </a:p>
                    <a:p>
                      <a:pPr marL="0" marR="0" indent="63500" algn="l" defTabSz="664079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kern="0" spc="-150" dirty="0" smtClean="0"/>
                        <a:t> </a:t>
                      </a:r>
                      <a:r>
                        <a:rPr lang="en-US" altLang="ko-KR" sz="1050" b="1" kern="0" spc="-150" dirty="0" smtClean="0"/>
                        <a:t>*  </a:t>
                      </a:r>
                      <a:r>
                        <a:rPr lang="ko-KR" altLang="en-US" sz="1050" b="1" kern="0" spc="-150" dirty="0" smtClean="0"/>
                        <a:t>특허</a:t>
                      </a:r>
                      <a:r>
                        <a:rPr lang="en-US" altLang="ko-KR" sz="1050" b="1" kern="0" spc="-150" dirty="0"/>
                        <a:t>, </a:t>
                      </a:r>
                      <a:r>
                        <a:rPr lang="en-US" altLang="ko-KR" sz="1050" b="1" kern="0" spc="-150" dirty="0" smtClean="0"/>
                        <a:t> </a:t>
                      </a:r>
                      <a:r>
                        <a:rPr lang="ko-KR" altLang="en-US" sz="1050" b="1" kern="0" spc="-150" dirty="0" smtClean="0"/>
                        <a:t>실용신안</a:t>
                      </a:r>
                      <a:r>
                        <a:rPr lang="en-US" altLang="ko-KR" sz="1050" b="1" kern="0" spc="-150" dirty="0"/>
                        <a:t>, </a:t>
                      </a:r>
                      <a:r>
                        <a:rPr lang="en-US" altLang="ko-KR" sz="1050" b="1" kern="0" spc="-150" dirty="0" smtClean="0"/>
                        <a:t> </a:t>
                      </a:r>
                      <a:r>
                        <a:rPr lang="ko-KR" altLang="en-US" sz="1050" b="1" kern="0" spc="-150" dirty="0" smtClean="0"/>
                        <a:t>소프트웨어</a:t>
                      </a:r>
                      <a:r>
                        <a:rPr lang="en-US" altLang="ko-KR" sz="1050" b="1" kern="0" spc="-150" dirty="0"/>
                        <a:t>, </a:t>
                      </a:r>
                      <a:r>
                        <a:rPr lang="en-US" altLang="ko-KR" sz="1050" b="1" kern="0" spc="-150" dirty="0" smtClean="0"/>
                        <a:t> </a:t>
                      </a:r>
                      <a:r>
                        <a:rPr lang="ko-KR" altLang="en-US" sz="1050" b="1" kern="0" spc="-150" dirty="0" smtClean="0"/>
                        <a:t>디자인 </a:t>
                      </a:r>
                      <a:r>
                        <a:rPr lang="ko-KR" altLang="en-US" sz="1050" b="1" kern="0" spc="-150" dirty="0"/>
                        <a:t>등 </a:t>
                      </a:r>
                      <a:r>
                        <a:rPr lang="ko-KR" altLang="en-US" sz="1050" b="1" kern="0" spc="-150" dirty="0" smtClean="0"/>
                        <a:t>명세서</a:t>
                      </a:r>
                      <a:r>
                        <a:rPr lang="en-US" altLang="ko-KR" sz="1050" b="1" kern="0" spc="-150" baseline="0" dirty="0" smtClean="0"/>
                        <a:t> </a:t>
                      </a:r>
                      <a:r>
                        <a:rPr lang="ko-KR" altLang="en-US" sz="1050" b="1" kern="0" spc="-150" dirty="0" smtClean="0"/>
                        <a:t>등 </a:t>
                      </a:r>
                      <a:r>
                        <a:rPr lang="en-US" altLang="ko-KR" sz="1050" b="1" kern="0" spc="-150" dirty="0" smtClean="0"/>
                        <a:t/>
                      </a:r>
                      <a:br>
                        <a:rPr lang="en-US" altLang="ko-KR" sz="1050" b="1" kern="0" spc="-150" dirty="0" smtClean="0"/>
                      </a:br>
                      <a:r>
                        <a:rPr lang="en-US" altLang="ko-KR" sz="1050" kern="0" spc="-150" dirty="0" smtClean="0"/>
                        <a:t>      (</a:t>
                      </a:r>
                      <a:r>
                        <a:rPr lang="en-US" altLang="ko-KR" sz="1050" kern="1200" dirty="0" smtClean="0"/>
                        <a:t>R&amp;D</a:t>
                      </a:r>
                      <a:r>
                        <a:rPr lang="ko-KR" altLang="en-US" sz="1050" kern="1200" dirty="0" smtClean="0"/>
                        <a:t>로 수행한 기술은 접수 전날까지 최종평가가 완료된 것에 한함</a:t>
                      </a:r>
                      <a:r>
                        <a:rPr lang="en-US" altLang="ko-KR" sz="1050" kern="0" spc="0" dirty="0" smtClean="0"/>
                        <a:t>)</a:t>
                      </a:r>
                      <a:endParaRPr lang="ko-KR" altLang="en-US" sz="1050" b="0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 smtClean="0"/>
                        <a:t>사본</a:t>
                      </a:r>
                      <a:r>
                        <a:rPr lang="en-US" altLang="ko-KR" sz="1050" kern="0" spc="0" dirty="0" smtClean="0"/>
                        <a:t>(</a:t>
                      </a:r>
                      <a:r>
                        <a:rPr lang="ko-KR" altLang="en-US" sz="1050" kern="0" spc="0" dirty="0" err="1" smtClean="0"/>
                        <a:t>원본대조필</a:t>
                      </a:r>
                      <a:r>
                        <a:rPr lang="en-US" altLang="ko-KR" sz="1050" kern="0" spc="0" dirty="0"/>
                        <a:t>)</a:t>
                      </a:r>
                      <a:endParaRPr lang="ko-KR" altLang="en-US" sz="1050" b="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○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</a:tr>
              <a:tr h="53398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/>
                        <a:t>10</a:t>
                      </a:r>
                      <a:endParaRPr 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6350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180" dirty="0"/>
                        <a:t>기술이전이 완료된 경우 기술실시계약서 </a:t>
                      </a:r>
                      <a:r>
                        <a:rPr lang="en-US" altLang="ko-KR" sz="1050" kern="0" spc="-180" dirty="0"/>
                        <a:t>1</a:t>
                      </a:r>
                      <a:r>
                        <a:rPr lang="ko-KR" altLang="en-US" sz="1050" kern="0" spc="-180" dirty="0" smtClean="0"/>
                        <a:t>부 혹은 기술이전이 </a:t>
                      </a:r>
                      <a:r>
                        <a:rPr lang="ko-KR" altLang="en-US" sz="1050" kern="0" spc="-180" dirty="0"/>
                        <a:t>안된 경우 기술이전확약서 </a:t>
                      </a:r>
                      <a:r>
                        <a:rPr lang="en-US" altLang="ko-KR" sz="1050" kern="0" spc="-180" dirty="0"/>
                        <a:t>1</a:t>
                      </a:r>
                      <a:r>
                        <a:rPr lang="ko-KR" altLang="en-US" sz="1050" kern="0" spc="-180" dirty="0" smtClean="0"/>
                        <a:t>부</a:t>
                      </a:r>
                      <a:endParaRPr lang="en-US" altLang="ko-KR" sz="1050" kern="0" spc="-180" dirty="0" smtClean="0"/>
                    </a:p>
                    <a:p>
                      <a:pPr fontAlgn="base" latinLnBrk="1"/>
                      <a:r>
                        <a:rPr lang="en-US" altLang="ko-KR" sz="1050" kern="1200" dirty="0" smtClean="0"/>
                        <a:t>   ※ </a:t>
                      </a:r>
                      <a:r>
                        <a:rPr lang="ko-KR" altLang="en-US" sz="1050" kern="1200" dirty="0" smtClean="0"/>
                        <a:t>확약서 </a:t>
                      </a:r>
                      <a:r>
                        <a:rPr lang="en-US" altLang="ko-KR" sz="1050" kern="1200" dirty="0" smtClean="0"/>
                        <a:t>: </a:t>
                      </a:r>
                      <a:r>
                        <a:rPr lang="ko-KR" altLang="en-US" sz="1050" kern="1200" dirty="0" smtClean="0"/>
                        <a:t>과제선정통보 후 </a:t>
                      </a:r>
                      <a:r>
                        <a:rPr lang="en-US" altLang="ko-KR" sz="1050" kern="1200" dirty="0" smtClean="0"/>
                        <a:t>20</a:t>
                      </a:r>
                      <a:r>
                        <a:rPr lang="ko-KR" altLang="en-US" sz="1050" kern="1200" dirty="0" smtClean="0"/>
                        <a:t>일 이내에 기술실시계약서 미제출시 선정 취소</a:t>
                      </a:r>
                      <a:r>
                        <a:rPr lang="en-US" altLang="ko-KR" sz="1050" kern="1200" dirty="0" smtClean="0"/>
                        <a:t>      </a:t>
                      </a:r>
                    </a:p>
                    <a:p>
                      <a:pPr marL="0" marR="0" indent="0" algn="l" defTabSz="664079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1" kern="1200" dirty="0" smtClean="0"/>
                        <a:t>   ※ </a:t>
                      </a:r>
                      <a:r>
                        <a:rPr lang="en-US" altLang="ko-KR" sz="1050" b="1" kern="1200" dirty="0" err="1" smtClean="0"/>
                        <a:t>이전기술을</a:t>
                      </a:r>
                      <a:r>
                        <a:rPr lang="en-US" altLang="ko-KR" sz="1050" b="1" kern="1200" dirty="0" smtClean="0"/>
                        <a:t> </a:t>
                      </a:r>
                      <a:r>
                        <a:rPr lang="en-US" altLang="ko-KR" sz="1050" b="1" kern="1200" dirty="0" err="1" smtClean="0"/>
                        <a:t>개량한</a:t>
                      </a:r>
                      <a:r>
                        <a:rPr lang="en-US" altLang="ko-KR" sz="1050" b="1" kern="1200" dirty="0" smtClean="0"/>
                        <a:t> </a:t>
                      </a:r>
                      <a:r>
                        <a:rPr lang="en-US" altLang="ko-KR" sz="1050" b="1" kern="1200" dirty="0" err="1" smtClean="0"/>
                        <a:t>기술은</a:t>
                      </a:r>
                      <a:r>
                        <a:rPr lang="en-US" altLang="ko-KR" sz="1050" b="1" kern="1200" dirty="0" smtClean="0"/>
                        <a:t> </a:t>
                      </a:r>
                      <a:r>
                        <a:rPr lang="en-US" altLang="ko-KR" sz="1050" b="1" kern="1200" dirty="0" err="1" smtClean="0"/>
                        <a:t>소유권이</a:t>
                      </a:r>
                      <a:r>
                        <a:rPr lang="en-US" altLang="ko-KR" sz="1050" b="1" kern="1200" dirty="0" smtClean="0"/>
                        <a:t> </a:t>
                      </a:r>
                      <a:r>
                        <a:rPr lang="en-US" altLang="ko-KR" sz="1050" b="1" kern="1200" dirty="0" err="1" smtClean="0"/>
                        <a:t>규정된</a:t>
                      </a:r>
                      <a:r>
                        <a:rPr lang="en-US" altLang="ko-KR" sz="1050" b="1" kern="1200" dirty="0" smtClean="0"/>
                        <a:t> </a:t>
                      </a:r>
                      <a:r>
                        <a:rPr lang="en-US" altLang="ko-KR" sz="1050" b="1" kern="1200" dirty="0" err="1" smtClean="0"/>
                        <a:t>기술실시계약서</a:t>
                      </a:r>
                      <a:r>
                        <a:rPr lang="en-US" altLang="ko-KR" sz="1050" b="1" kern="1200" dirty="0" smtClean="0"/>
                        <a:t> </a:t>
                      </a:r>
                      <a:r>
                        <a:rPr lang="en-US" altLang="ko-KR" sz="1050" b="1" kern="1200" dirty="0" err="1" smtClean="0"/>
                        <a:t>제출</a:t>
                      </a:r>
                      <a:endParaRPr lang="ko-KR" altLang="en-US" sz="1050" b="1" kern="0" spc="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 smtClean="0"/>
                        <a:t>사본</a:t>
                      </a:r>
                      <a:r>
                        <a:rPr lang="en-US" altLang="ko-KR" sz="1050" kern="0" spc="0" dirty="0" smtClean="0"/>
                        <a:t>(</a:t>
                      </a:r>
                      <a:r>
                        <a:rPr lang="ko-KR" altLang="en-US" sz="1050" kern="0" spc="0" dirty="0" err="1" smtClean="0"/>
                        <a:t>원본대조필</a:t>
                      </a:r>
                      <a:r>
                        <a:rPr lang="en-US" altLang="ko-KR" sz="1050" kern="0" spc="0" dirty="0"/>
                        <a:t>)</a:t>
                      </a:r>
                      <a:endParaRPr lang="ko-KR" altLang="en-US" sz="1050" b="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○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</a:tr>
              <a:tr h="19019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/>
                        <a:t>11</a:t>
                      </a:r>
                      <a:endParaRPr 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6350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200" dirty="0" err="1"/>
                        <a:t>이전받거나</a:t>
                      </a:r>
                      <a:r>
                        <a:rPr lang="ko-KR" altLang="en-US" sz="1050" kern="0" spc="-200" dirty="0"/>
                        <a:t> 받고자 기술의 경우 발명자의 과제 참여확약서 </a:t>
                      </a:r>
                      <a:r>
                        <a:rPr lang="en-US" altLang="ko-KR" sz="1050" kern="0" spc="-200" dirty="0"/>
                        <a:t>1</a:t>
                      </a:r>
                      <a:r>
                        <a:rPr lang="ko-KR" altLang="en-US" sz="1050" kern="0" spc="-200" dirty="0"/>
                        <a:t>부</a:t>
                      </a:r>
                      <a:endParaRPr lang="ko-KR" altLang="en-US" sz="1050" b="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원본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○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</a:tr>
              <a:tr h="19019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/>
                        <a:t>12</a:t>
                      </a:r>
                      <a:endParaRPr 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6350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110" dirty="0" err="1"/>
                        <a:t>발주처</a:t>
                      </a:r>
                      <a:r>
                        <a:rPr lang="ko-KR" altLang="en-US" sz="1050" kern="0" spc="-110" dirty="0"/>
                        <a:t> 구매확약서 </a:t>
                      </a:r>
                      <a:r>
                        <a:rPr lang="en-US" altLang="ko-KR" sz="1050" kern="0" spc="-110" dirty="0"/>
                        <a:t>1</a:t>
                      </a:r>
                      <a:r>
                        <a:rPr lang="ko-KR" altLang="en-US" sz="1050" kern="0" spc="-110" dirty="0"/>
                        <a:t>부</a:t>
                      </a:r>
                      <a:endParaRPr lang="ko-KR" altLang="en-US" sz="1050" b="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원본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○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</a:tr>
              <a:tr h="19019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/>
                        <a:t>13</a:t>
                      </a:r>
                      <a:endParaRPr 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6350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110" dirty="0"/>
                        <a:t>신용평가조회 결과서 </a:t>
                      </a:r>
                      <a:r>
                        <a:rPr lang="en-US" altLang="ko-KR" sz="1050" kern="0" spc="-110" dirty="0"/>
                        <a:t>(</a:t>
                      </a:r>
                      <a:r>
                        <a:rPr lang="ko-KR" altLang="en-US" sz="1050" kern="0" spc="-110" dirty="0"/>
                        <a:t>최근 </a:t>
                      </a:r>
                      <a:r>
                        <a:rPr lang="en-US" altLang="ko-KR" sz="1050" kern="0" spc="-110" dirty="0"/>
                        <a:t>1</a:t>
                      </a:r>
                      <a:r>
                        <a:rPr lang="ko-KR" altLang="en-US" sz="1050" kern="0" spc="-110" dirty="0"/>
                        <a:t>년 이내</a:t>
                      </a:r>
                      <a:r>
                        <a:rPr lang="en-US" altLang="ko-KR" sz="1050" kern="0" spc="-110" dirty="0"/>
                        <a:t>) 1</a:t>
                      </a:r>
                      <a:r>
                        <a:rPr lang="ko-KR" altLang="en-US" sz="1050" kern="0" spc="-110" dirty="0"/>
                        <a:t>부</a:t>
                      </a:r>
                      <a:endParaRPr lang="ko-KR" altLang="en-US" sz="1050" b="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 smtClean="0"/>
                        <a:t>사본</a:t>
                      </a:r>
                      <a:r>
                        <a:rPr lang="en-US" altLang="ko-KR" sz="1050" kern="0" spc="0" dirty="0" smtClean="0"/>
                        <a:t>(</a:t>
                      </a:r>
                      <a:r>
                        <a:rPr lang="ko-KR" altLang="en-US" sz="1050" kern="0" spc="0" dirty="0" err="1" smtClean="0"/>
                        <a:t>원본대조필</a:t>
                      </a:r>
                      <a:r>
                        <a:rPr lang="en-US" altLang="ko-KR" sz="1050" kern="0" spc="0" dirty="0"/>
                        <a:t>)</a:t>
                      </a:r>
                      <a:endParaRPr lang="ko-KR" altLang="en-US" sz="1050" b="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/>
                        <a:t>○</a:t>
                      </a:r>
                      <a:endParaRPr lang="ko-KR" altLang="en-US" sz="1050" b="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○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○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</a:tr>
              <a:tr h="19019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/>
                        <a:t>14</a:t>
                      </a:r>
                      <a:endParaRPr 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6350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210" dirty="0"/>
                        <a:t>타 </a:t>
                      </a:r>
                      <a:r>
                        <a:rPr lang="ko-KR" altLang="en-US" sz="1050" kern="0" spc="-210" dirty="0" smtClean="0"/>
                        <a:t>부처 </a:t>
                      </a:r>
                      <a:r>
                        <a:rPr lang="ko-KR" altLang="en-US" sz="1050" kern="0" spc="-210" dirty="0"/>
                        <a:t>유사과제 </a:t>
                      </a:r>
                      <a:r>
                        <a:rPr lang="ko-KR" altLang="en-US" sz="1050" kern="0" spc="-210" dirty="0" err="1"/>
                        <a:t>미신청</a:t>
                      </a:r>
                      <a:r>
                        <a:rPr lang="ko-KR" altLang="en-US" sz="1050" kern="0" spc="-210" dirty="0"/>
                        <a:t> 확약서 </a:t>
                      </a:r>
                      <a:r>
                        <a:rPr lang="en-US" altLang="ko-KR" sz="1050" kern="0" spc="-210" dirty="0"/>
                        <a:t>1</a:t>
                      </a:r>
                      <a:r>
                        <a:rPr lang="ko-KR" altLang="en-US" sz="1050" kern="0" spc="-210" dirty="0"/>
                        <a:t>부</a:t>
                      </a:r>
                      <a:endParaRPr lang="ko-KR" altLang="en-US" sz="1050" b="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원본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○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○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○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</a:tr>
              <a:tr h="19019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/>
                        <a:t>15</a:t>
                      </a:r>
                      <a:endParaRPr 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110" dirty="0" smtClean="0"/>
                        <a:t>  개인정보 </a:t>
                      </a:r>
                      <a:r>
                        <a:rPr lang="ko-KR" altLang="en-US" sz="1050" kern="0" spc="-110" dirty="0"/>
                        <a:t>수집 및 활용 동의서 </a:t>
                      </a:r>
                      <a:r>
                        <a:rPr lang="en-US" altLang="ko-KR" sz="1050" kern="0" spc="-110" dirty="0"/>
                        <a:t>1</a:t>
                      </a:r>
                      <a:r>
                        <a:rPr lang="ko-KR" altLang="en-US" sz="1050" kern="0" spc="-110" dirty="0" smtClean="0"/>
                        <a:t>부 </a:t>
                      </a:r>
                      <a:r>
                        <a:rPr lang="en-US" altLang="ko-KR" sz="1050" kern="0" spc="-110" dirty="0" smtClean="0"/>
                        <a:t>(</a:t>
                      </a:r>
                      <a:r>
                        <a:rPr lang="ko-KR" altLang="en-US" sz="1050" kern="0" spc="-150" dirty="0" smtClean="0"/>
                        <a:t> </a:t>
                      </a:r>
                      <a:r>
                        <a:rPr lang="ko-KR" altLang="en-US" sz="1050" kern="0" spc="-150" dirty="0"/>
                        <a:t>주관연구기관 소속 연구책임자 및 실무자 </a:t>
                      </a:r>
                      <a:r>
                        <a:rPr lang="en-US" altLang="ko-KR" sz="1050" kern="0" spc="-150" dirty="0"/>
                        <a:t>1</a:t>
                      </a:r>
                      <a:r>
                        <a:rPr lang="ko-KR" altLang="en-US" sz="1050" kern="0" spc="-150" dirty="0" smtClean="0"/>
                        <a:t>인</a:t>
                      </a:r>
                      <a:r>
                        <a:rPr lang="en-US" altLang="ko-KR" sz="1050" kern="0" spc="-150" dirty="0" smtClean="0"/>
                        <a:t>)</a:t>
                      </a:r>
                      <a:endParaRPr lang="ko-KR" altLang="en-US" sz="1050" b="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원본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○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○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○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</a:tr>
              <a:tr h="19019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/>
                        <a:t>16</a:t>
                      </a:r>
                      <a:endParaRPr 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6350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/>
                        <a:t>연구비 산출근거 </a:t>
                      </a:r>
                      <a:r>
                        <a:rPr lang="en-US" altLang="ko-KR" sz="1050" kern="0" spc="0" dirty="0"/>
                        <a:t>(</a:t>
                      </a:r>
                      <a:r>
                        <a:rPr lang="ko-KR" altLang="en-US" sz="1050" kern="0" spc="0" dirty="0"/>
                        <a:t>엑셀 파일</a:t>
                      </a:r>
                      <a:r>
                        <a:rPr lang="en-US" altLang="ko-KR" sz="1050" kern="0" spc="0" dirty="0"/>
                        <a:t>)</a:t>
                      </a:r>
                      <a:endParaRPr lang="ko-KR" altLang="en-US" sz="1050" b="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 smtClean="0"/>
                        <a:t>사본</a:t>
                      </a:r>
                      <a:r>
                        <a:rPr lang="en-US" altLang="ko-KR" sz="1050" kern="0" spc="0" dirty="0" smtClean="0"/>
                        <a:t>(</a:t>
                      </a:r>
                      <a:r>
                        <a:rPr lang="ko-KR" altLang="en-US" sz="1050" kern="0" spc="0" dirty="0" err="1" smtClean="0"/>
                        <a:t>원본대조필</a:t>
                      </a:r>
                      <a:r>
                        <a:rPr lang="en-US" altLang="ko-KR" sz="1050" kern="0" spc="0" dirty="0"/>
                        <a:t>)</a:t>
                      </a:r>
                      <a:endParaRPr lang="ko-KR" altLang="en-US" sz="1050" b="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/>
                        <a:t>○</a:t>
                      </a:r>
                      <a:endParaRPr lang="ko-KR" altLang="en-US" sz="1050" b="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/>
                        <a:t>○</a:t>
                      </a:r>
                      <a:endParaRPr lang="ko-KR" altLang="en-US" sz="105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dirty="0"/>
                        <a:t>○</a:t>
                      </a:r>
                      <a:endParaRPr lang="ko-KR" altLang="en-US" sz="1050" b="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8519" marR="8519" marT="8519" marB="8519" anchor="ctr"/>
                </a:tc>
              </a:tr>
            </a:tbl>
          </a:graphicData>
        </a:graphic>
      </p:graphicFrame>
      <p:sp>
        <p:nvSpPr>
          <p:cNvPr id="26" name="AutoShape 25"/>
          <p:cNvSpPr>
            <a:spLocks noChangeArrowheads="1"/>
          </p:cNvSpPr>
          <p:nvPr/>
        </p:nvSpPr>
        <p:spPr bwMode="auto">
          <a:xfrm>
            <a:off x="229121" y="5949280"/>
            <a:ext cx="8663359" cy="432048"/>
          </a:xfrm>
          <a:prstGeom prst="roundRect">
            <a:avLst>
              <a:gd name="adj" fmla="val 14565"/>
            </a:avLst>
          </a:prstGeom>
          <a:solidFill>
            <a:schemeClr val="accent5">
              <a:lumMod val="20000"/>
              <a:lumOff val="80000"/>
            </a:schemeClr>
          </a:solidFill>
          <a:ln w="9525" algn="ctr">
            <a:solidFill>
              <a:schemeClr val="accent5">
                <a:lumMod val="75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ko-KR"/>
          </a:p>
        </p:txBody>
      </p:sp>
      <p:sp>
        <p:nvSpPr>
          <p:cNvPr id="27" name="Text Box 31"/>
          <p:cNvSpPr txBox="1">
            <a:spLocks noChangeArrowheads="1"/>
          </p:cNvSpPr>
          <p:nvPr/>
        </p:nvSpPr>
        <p:spPr bwMode="auto">
          <a:xfrm>
            <a:off x="251520" y="5949280"/>
            <a:ext cx="8640960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/>
            <a:r>
              <a:rPr lang="en-US" altLang="ko-KR" sz="1050" dirty="0" smtClean="0"/>
              <a:t>[</a:t>
            </a:r>
            <a:r>
              <a:rPr lang="ko-KR" altLang="en-US" sz="1050" dirty="0" smtClean="0"/>
              <a:t>참고</a:t>
            </a:r>
            <a:r>
              <a:rPr lang="en-US" altLang="ko-KR" sz="1050" dirty="0" smtClean="0"/>
              <a:t>] </a:t>
            </a:r>
            <a:r>
              <a:rPr lang="ko-KR" altLang="en-US" sz="1050" dirty="0" err="1" smtClean="0"/>
              <a:t>기술료</a:t>
            </a:r>
            <a:r>
              <a:rPr lang="ko-KR" altLang="en-US" sz="1050" dirty="0" smtClean="0"/>
              <a:t> 징수 및 이행보증보험증권 제출</a:t>
            </a:r>
          </a:p>
          <a:p>
            <a:pPr fontAlgn="base"/>
            <a:r>
              <a:rPr lang="en-US" altLang="ko-KR" sz="1050" dirty="0" smtClean="0"/>
              <a:t>  - </a:t>
            </a:r>
            <a:r>
              <a:rPr lang="ko-KR" altLang="en-US" sz="1050" dirty="0" smtClean="0"/>
              <a:t>최종평가 결과</a:t>
            </a:r>
            <a:r>
              <a:rPr lang="en-US" altLang="ko-KR" sz="1050" dirty="0" smtClean="0"/>
              <a:t>, '</a:t>
            </a:r>
            <a:r>
              <a:rPr lang="ko-KR" altLang="en-US" sz="1050" dirty="0" smtClean="0"/>
              <a:t>성공</a:t>
            </a:r>
            <a:r>
              <a:rPr lang="en-US" altLang="ko-KR" sz="1050" dirty="0" smtClean="0"/>
              <a:t>' </a:t>
            </a:r>
            <a:r>
              <a:rPr lang="ko-KR" altLang="en-US" sz="1050" dirty="0" err="1" smtClean="0"/>
              <a:t>판정시</a:t>
            </a:r>
            <a:r>
              <a:rPr lang="ko-KR" altLang="en-US" sz="1050" dirty="0" smtClean="0"/>
              <a:t> 협약종료 후 </a:t>
            </a:r>
            <a:r>
              <a:rPr lang="en-US" altLang="ko-KR" sz="1050" dirty="0" smtClean="0"/>
              <a:t>6</a:t>
            </a:r>
            <a:r>
              <a:rPr lang="ko-KR" altLang="en-US" sz="1050" dirty="0" smtClean="0"/>
              <a:t>개월 이내에 </a:t>
            </a:r>
            <a:r>
              <a:rPr lang="ko-KR" altLang="en-US" sz="1050" dirty="0" err="1" smtClean="0"/>
              <a:t>기술료</a:t>
            </a:r>
            <a:r>
              <a:rPr lang="ko-KR" altLang="en-US" sz="1050" dirty="0" smtClean="0"/>
              <a:t> 납부이행계획서</a:t>
            </a:r>
            <a:r>
              <a:rPr lang="en-US" altLang="ko-KR" sz="1050" dirty="0" smtClean="0"/>
              <a:t>(</a:t>
            </a:r>
            <a:r>
              <a:rPr lang="ko-KR" altLang="en-US" sz="1050" dirty="0" err="1" smtClean="0"/>
              <a:t>고정기술료</a:t>
            </a:r>
            <a:r>
              <a:rPr lang="en-US" altLang="ko-KR" sz="1050" dirty="0" smtClean="0"/>
              <a:t>) </a:t>
            </a:r>
            <a:r>
              <a:rPr lang="ko-KR" altLang="en-US" sz="1050" dirty="0" smtClean="0"/>
              <a:t>원본 </a:t>
            </a:r>
            <a:r>
              <a:rPr lang="en-US" altLang="ko-KR" sz="1050" dirty="0" smtClean="0"/>
              <a:t>1</a:t>
            </a:r>
            <a:r>
              <a:rPr lang="ko-KR" altLang="en-US" sz="1050" dirty="0" smtClean="0"/>
              <a:t>부 및 이행보증보험증권 사본 </a:t>
            </a:r>
            <a:r>
              <a:rPr lang="en-US" altLang="ko-KR" sz="1050" dirty="0" smtClean="0"/>
              <a:t>1</a:t>
            </a:r>
            <a:r>
              <a:rPr lang="ko-KR" altLang="en-US" sz="1050" dirty="0" smtClean="0"/>
              <a:t>부 제출</a:t>
            </a:r>
          </a:p>
        </p:txBody>
      </p:sp>
      <p:sp>
        <p:nvSpPr>
          <p:cNvPr id="28" name="Text Box 2"/>
          <p:cNvSpPr txBox="1">
            <a:spLocks noChangeArrowheads="1"/>
          </p:cNvSpPr>
          <p:nvPr/>
        </p:nvSpPr>
        <p:spPr bwMode="auto">
          <a:xfrm>
            <a:off x="1302189" y="317170"/>
            <a:ext cx="519084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2.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공고 주요 사항 </a:t>
            </a: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제출서류</a:t>
            </a: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1600" dirty="0" smtClean="0">
                <a:latin typeface="HY헤드라인M" pitchFamily="18" charset="-127"/>
                <a:ea typeface="HY헤드라인M" pitchFamily="18" charset="-127"/>
              </a:rPr>
              <a:t>– </a:t>
            </a:r>
            <a:r>
              <a:rPr lang="ko-KR" altLang="en-US" sz="1600" dirty="0" smtClean="0">
                <a:latin typeface="HY헤드라인M" pitchFamily="18" charset="-127"/>
                <a:ea typeface="HY헤드라인M" pitchFamily="18" charset="-127"/>
              </a:rPr>
              <a:t>주관기관</a:t>
            </a: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1800" b="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/>
            <a:fld id="{A0053B0F-20B3-4C61-8403-8714020280B1}" type="slidenum">
              <a:rPr lang="ko-KR" altLang="en-US" smtClean="0"/>
              <a:pPr algn="r"/>
              <a:t>21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302189" y="317170"/>
            <a:ext cx="35060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3.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선정절차 및 평가지표</a:t>
            </a:r>
            <a:endParaRPr lang="ko-KR" altLang="en-US" sz="1800" b="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AutoShape 123"/>
          <p:cNvSpPr>
            <a:spLocks noChangeArrowheads="1"/>
          </p:cNvSpPr>
          <p:nvPr/>
        </p:nvSpPr>
        <p:spPr bwMode="auto">
          <a:xfrm>
            <a:off x="568326" y="1441131"/>
            <a:ext cx="8054975" cy="458787"/>
          </a:xfrm>
          <a:prstGeom prst="roundRect">
            <a:avLst>
              <a:gd name="adj" fmla="val 15231"/>
            </a:avLst>
          </a:prstGeom>
          <a:gradFill rotWithShape="1">
            <a:gsLst>
              <a:gs pos="0">
                <a:srgbClr val="9CADC8"/>
              </a:gs>
              <a:gs pos="100000">
                <a:srgbClr val="FFFFFF"/>
              </a:gs>
            </a:gsLst>
            <a:lin ang="5400000" scaled="1"/>
          </a:gradFill>
          <a:ln w="19050" algn="ctr">
            <a:solidFill>
              <a:srgbClr val="FFFFFF"/>
            </a:solidFill>
            <a:round/>
            <a:headEnd/>
            <a:tailEnd/>
          </a:ln>
        </p:spPr>
        <p:txBody>
          <a:bodyPr wrap="none" lIns="342000" tIns="36000" bIns="36000" anchor="ctr"/>
          <a:lstStyle/>
          <a:p>
            <a:pPr algn="ctr"/>
            <a:endParaRPr kumimoji="0" lang="ko-KR" altLang="ko-KR">
              <a:solidFill>
                <a:srgbClr val="333333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Rectangle 15"/>
          <p:cNvSpPr>
            <a:spLocks noChangeArrowheads="1"/>
          </p:cNvSpPr>
          <p:nvPr/>
        </p:nvSpPr>
        <p:spPr bwMode="auto">
          <a:xfrm>
            <a:off x="1141016" y="1505689"/>
            <a:ext cx="645531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600" dirty="0" smtClean="0">
                <a:solidFill>
                  <a:schemeClr val="tx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선정절차</a:t>
            </a:r>
            <a:endParaRPr lang="ko-KR" altLang="en-US" sz="1600" dirty="0">
              <a:solidFill>
                <a:schemeClr val="tx2">
                  <a:lumMod val="7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AutoShape 25"/>
          <p:cNvSpPr>
            <a:spLocks noChangeArrowheads="1"/>
          </p:cNvSpPr>
          <p:nvPr/>
        </p:nvSpPr>
        <p:spPr bwMode="auto">
          <a:xfrm>
            <a:off x="608014" y="1996757"/>
            <a:ext cx="8015287" cy="856179"/>
          </a:xfrm>
          <a:prstGeom prst="roundRect">
            <a:avLst>
              <a:gd name="adj" fmla="val 14565"/>
            </a:avLst>
          </a:prstGeom>
          <a:solidFill>
            <a:schemeClr val="accent5">
              <a:lumMod val="20000"/>
              <a:lumOff val="80000"/>
            </a:schemeClr>
          </a:solidFill>
          <a:ln w="9525" algn="ctr">
            <a:solidFill>
              <a:schemeClr val="accent5">
                <a:lumMod val="75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ko-KR" dirty="0"/>
          </a:p>
        </p:txBody>
      </p:sp>
      <p:sp>
        <p:nvSpPr>
          <p:cNvPr id="8" name="Text Box 31"/>
          <p:cNvSpPr txBox="1">
            <a:spLocks noChangeArrowheads="1"/>
          </p:cNvSpPr>
          <p:nvPr/>
        </p:nvSpPr>
        <p:spPr bwMode="auto">
          <a:xfrm>
            <a:off x="755576" y="2060848"/>
            <a:ext cx="784887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80975" indent="-180975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중복배제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국가과학기술지식정보서비스 및 중소기업 기술개발지원사업 종합관리시스템에서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중복성을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체크하여 </a:t>
            </a:r>
            <a:r>
              <a:rPr lang="ko-KR" altLang="en-US" sz="14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기 지원 과제는 평가에서 배제 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(www.ntis.go.kr, www.smtech.go.kr)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AutoShape 131"/>
          <p:cNvSpPr>
            <a:spLocks noChangeArrowheads="1"/>
          </p:cNvSpPr>
          <p:nvPr/>
        </p:nvSpPr>
        <p:spPr bwMode="auto">
          <a:xfrm>
            <a:off x="379414" y="1282382"/>
            <a:ext cx="8421687" cy="1555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1" name="모서리가 둥근 직사각형 30"/>
          <p:cNvSpPr/>
          <p:nvPr/>
        </p:nvSpPr>
        <p:spPr>
          <a:xfrm>
            <a:off x="620027" y="1476317"/>
            <a:ext cx="457449" cy="398180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800" b="1" dirty="0" smtClean="0"/>
              <a:t>1</a:t>
            </a:r>
            <a:endParaRPr lang="ko-KR" altLang="en-US" sz="1800" b="1" dirty="0"/>
          </a:p>
        </p:txBody>
      </p:sp>
      <p:sp>
        <p:nvSpPr>
          <p:cNvPr id="22" name="AutoShape 25"/>
          <p:cNvSpPr>
            <a:spLocks noChangeArrowheads="1"/>
          </p:cNvSpPr>
          <p:nvPr/>
        </p:nvSpPr>
        <p:spPr bwMode="auto">
          <a:xfrm>
            <a:off x="608014" y="3068960"/>
            <a:ext cx="8015287" cy="1008112"/>
          </a:xfrm>
          <a:prstGeom prst="roundRect">
            <a:avLst>
              <a:gd name="adj" fmla="val 14565"/>
            </a:avLst>
          </a:prstGeom>
          <a:solidFill>
            <a:schemeClr val="bg1">
              <a:lumMod val="85000"/>
            </a:schemeClr>
          </a:solidFill>
          <a:ln w="9525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ko-KR" dirty="0"/>
          </a:p>
        </p:txBody>
      </p:sp>
      <p:graphicFrame>
        <p:nvGraphicFramePr>
          <p:cNvPr id="21" name="표 20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72192287"/>
              </p:ext>
            </p:extLst>
          </p:nvPr>
        </p:nvGraphicFramePr>
        <p:xfrm>
          <a:off x="755576" y="3185154"/>
          <a:ext cx="7776864" cy="752094"/>
        </p:xfrm>
        <a:graphic>
          <a:graphicData uri="http://schemas.openxmlformats.org/drawingml/2006/table">
            <a:tbl>
              <a:tblPr/>
              <a:tblGrid>
                <a:gridCol w="7776864"/>
              </a:tblGrid>
              <a:tr h="201166">
                <a:tc>
                  <a:txBody>
                    <a:bodyPr/>
                    <a:lstStyle/>
                    <a:p>
                      <a:pPr marL="548640" marR="0" indent="-548640" algn="just" fontAlgn="base" latinLnBrk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&lt;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지원과제 선정 및 협약절차</a:t>
                      </a: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안</a:t>
                      </a: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)&gt;</a:t>
                      </a:r>
                      <a:endParaRPr lang="ko-KR" altLang="en-US" sz="1400" b="1" kern="1200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233680" marR="0" indent="-233680" algn="just" fontAlgn="base" latinLnBrk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·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과제접수 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→ 서류검토</a:t>
                      </a: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400" b="1" kern="1200" dirty="0" err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중복성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검토 포함</a:t>
                      </a: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 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및 보완 → 대면평가</a:t>
                      </a: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400" b="1" kern="1200" dirty="0" err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기술성</a:t>
                      </a: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사업성</a:t>
                      </a: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 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→ 총괄심의위원회 </a:t>
                      </a: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지원과제 확정</a:t>
                      </a: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)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400" b="1" kern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→ 결과통보 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→ 협약서류 접수 → 협약 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23" name="AutoShape 25"/>
          <p:cNvSpPr>
            <a:spLocks noChangeArrowheads="1"/>
          </p:cNvSpPr>
          <p:nvPr/>
        </p:nvSpPr>
        <p:spPr bwMode="auto">
          <a:xfrm>
            <a:off x="608014" y="4293097"/>
            <a:ext cx="8015287" cy="1188397"/>
          </a:xfrm>
          <a:prstGeom prst="roundRect">
            <a:avLst>
              <a:gd name="adj" fmla="val 14565"/>
            </a:avLst>
          </a:prstGeom>
          <a:solidFill>
            <a:schemeClr val="accent5">
              <a:lumMod val="20000"/>
              <a:lumOff val="80000"/>
            </a:schemeClr>
          </a:solidFill>
          <a:ln w="9525" algn="ctr">
            <a:solidFill>
              <a:schemeClr val="accent5">
                <a:lumMod val="75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ko-KR" dirty="0"/>
          </a:p>
        </p:txBody>
      </p:sp>
      <p:sp>
        <p:nvSpPr>
          <p:cNvPr id="25" name="Text Box 31"/>
          <p:cNvSpPr txBox="1">
            <a:spLocks noChangeArrowheads="1"/>
          </p:cNvSpPr>
          <p:nvPr/>
        </p:nvSpPr>
        <p:spPr bwMode="auto">
          <a:xfrm>
            <a:off x="755576" y="4357188"/>
            <a:ext cx="7704856" cy="106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80975" indent="-180975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기술성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사업성 중심의 대면평가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발표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결과에 따라 총괄심의위원회에서 연구비 심의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조정을 통해 지원과제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수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를 결정하는 방식으로 개선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최종수요자인 </a:t>
            </a:r>
            <a:r>
              <a:rPr lang="ko-KR" altLang="en-US" sz="1400" b="1" dirty="0" err="1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발주처</a:t>
            </a:r>
            <a:r>
              <a:rPr lang="ko-KR" altLang="en-US" sz="14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사업담당자를 대면평가위원으로 참여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시켜 기술성과 사업성을 평가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302189" y="317170"/>
            <a:ext cx="35060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3.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선정절차 및 평가지표</a:t>
            </a:r>
            <a:endParaRPr lang="ko-KR" altLang="en-US" sz="1800" b="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6" name="AutoShape 25"/>
          <p:cNvSpPr>
            <a:spLocks noChangeArrowheads="1"/>
          </p:cNvSpPr>
          <p:nvPr/>
        </p:nvSpPr>
        <p:spPr bwMode="auto">
          <a:xfrm>
            <a:off x="608014" y="1484784"/>
            <a:ext cx="8015287" cy="856179"/>
          </a:xfrm>
          <a:prstGeom prst="roundRect">
            <a:avLst>
              <a:gd name="adj" fmla="val 14565"/>
            </a:avLst>
          </a:prstGeom>
          <a:solidFill>
            <a:schemeClr val="accent5">
              <a:lumMod val="20000"/>
              <a:lumOff val="80000"/>
            </a:schemeClr>
          </a:solidFill>
          <a:ln w="9525" algn="ctr">
            <a:solidFill>
              <a:schemeClr val="accent5">
                <a:lumMod val="75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ko-KR" dirty="0"/>
          </a:p>
        </p:txBody>
      </p:sp>
      <p:sp>
        <p:nvSpPr>
          <p:cNvPr id="8" name="Text Box 31"/>
          <p:cNvSpPr txBox="1">
            <a:spLocks noChangeArrowheads="1"/>
          </p:cNvSpPr>
          <p:nvPr/>
        </p:nvSpPr>
        <p:spPr bwMode="auto">
          <a:xfrm>
            <a:off x="755576" y="1548875"/>
            <a:ext cx="784887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80975" indent="-180975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대면평가 결과에 따른 과제평균점수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판정시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평가분과별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평가점수 차 해소 등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분과별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형평성을 위해 분과 과제별 평가점수 보정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AutoShape 131"/>
          <p:cNvSpPr>
            <a:spLocks noChangeArrowheads="1"/>
          </p:cNvSpPr>
          <p:nvPr/>
        </p:nvSpPr>
        <p:spPr bwMode="auto">
          <a:xfrm>
            <a:off x="379414" y="1282382"/>
            <a:ext cx="8421687" cy="1555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2" name="AutoShape 25"/>
          <p:cNvSpPr>
            <a:spLocks noChangeArrowheads="1"/>
          </p:cNvSpPr>
          <p:nvPr/>
        </p:nvSpPr>
        <p:spPr bwMode="auto">
          <a:xfrm>
            <a:off x="608014" y="2412971"/>
            <a:ext cx="8015287" cy="1080120"/>
          </a:xfrm>
          <a:prstGeom prst="roundRect">
            <a:avLst>
              <a:gd name="adj" fmla="val 14565"/>
            </a:avLst>
          </a:prstGeom>
          <a:solidFill>
            <a:schemeClr val="bg1">
              <a:lumMod val="85000"/>
            </a:schemeClr>
          </a:solidFill>
          <a:ln w="9525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ko-KR" dirty="0"/>
          </a:p>
        </p:txBody>
      </p:sp>
      <p:graphicFrame>
        <p:nvGraphicFramePr>
          <p:cNvPr id="21" name="표 20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640358937"/>
              </p:ext>
            </p:extLst>
          </p:nvPr>
        </p:nvGraphicFramePr>
        <p:xfrm>
          <a:off x="683568" y="2529165"/>
          <a:ext cx="7848872" cy="858774"/>
        </p:xfrm>
        <a:graphic>
          <a:graphicData uri="http://schemas.openxmlformats.org/drawingml/2006/table">
            <a:tbl>
              <a:tblPr/>
              <a:tblGrid>
                <a:gridCol w="7848872"/>
              </a:tblGrid>
              <a:tr h="201166">
                <a:tc>
                  <a:txBody>
                    <a:bodyPr/>
                    <a:lstStyle/>
                    <a:p>
                      <a:pPr marL="548640" marR="0" indent="-54864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-5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&lt;</a:t>
                      </a:r>
                      <a:r>
                        <a:rPr lang="ko-KR" altLang="en-US" sz="1200" b="1" kern="0" spc="-5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보정절차</a:t>
                      </a:r>
                      <a:r>
                        <a:rPr lang="en-US" altLang="ko-KR" sz="1200" b="1" kern="0" spc="-5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&gt; </a:t>
                      </a:r>
                    </a:p>
                    <a:p>
                      <a:pPr marL="179388" marR="0" indent="-179388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-5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·  ① </a:t>
                      </a:r>
                      <a:r>
                        <a:rPr lang="ko-KR" altLang="en-US" sz="1200" b="1" kern="0" spc="-50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분과별</a:t>
                      </a:r>
                      <a:r>
                        <a:rPr lang="ko-KR" altLang="en-US" sz="1200" b="1" kern="0" spc="-5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과제평가 및 점수 부여 → ② 분과 평균점수 산정 → ③ 전체분과의 평균</a:t>
                      </a:r>
                      <a:r>
                        <a:rPr lang="en-US" altLang="ko-KR" sz="1200" b="1" kern="0" spc="-5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kern="0" spc="-5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기준</a:t>
                      </a:r>
                      <a:r>
                        <a:rPr lang="en-US" altLang="ko-KR" sz="1200" b="1" kern="0" spc="-5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200" b="1" kern="0" spc="-5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점수 산정 → ④ 전체 기준점수 대비 </a:t>
                      </a:r>
                      <a:r>
                        <a:rPr lang="ko-KR" altLang="en-US" sz="1200" b="1" kern="0" spc="-50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분과별</a:t>
                      </a:r>
                      <a:r>
                        <a:rPr lang="ko-KR" altLang="en-US" sz="1200" b="1" kern="0" spc="-5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kern="0" spc="-50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가감점</a:t>
                      </a:r>
                      <a:r>
                        <a:rPr lang="ko-KR" altLang="en-US" sz="1200" b="1" kern="0" spc="-5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산정 → ⑤ 과제별 분과 </a:t>
                      </a:r>
                      <a:r>
                        <a:rPr lang="ko-KR" altLang="en-US" sz="1200" b="1" kern="0" spc="-50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가감점</a:t>
                      </a:r>
                      <a:r>
                        <a:rPr lang="ko-KR" altLang="en-US" sz="1200" b="1" kern="0" spc="-5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적용</a:t>
                      </a:r>
                      <a:r>
                        <a:rPr lang="en-US" altLang="ko-KR" sz="1200" b="1" kern="0" spc="-5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kern="0" spc="-5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점수 보정</a:t>
                      </a:r>
                      <a:r>
                        <a:rPr lang="en-US" altLang="ko-KR" sz="1200" b="1" kern="0" spc="-5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 → ⑥ </a:t>
                      </a:r>
                      <a:r>
                        <a:rPr lang="ko-KR" altLang="en-US" sz="1200" b="1" kern="0" spc="-5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과제점수 확정 </a:t>
                      </a:r>
                      <a:r>
                        <a:rPr lang="en-US" altLang="ko-KR" sz="1200" b="1" kern="0" spc="-5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kern="0" spc="-5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기관 </a:t>
                      </a:r>
                      <a:r>
                        <a:rPr lang="ko-KR" altLang="en-US" sz="1200" b="1" kern="0" spc="-50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가감점</a:t>
                      </a:r>
                      <a:r>
                        <a:rPr lang="ko-KR" altLang="en-US" sz="1200" b="1" kern="0" spc="-5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합산</a:t>
                      </a:r>
                      <a:r>
                        <a:rPr lang="en-US" altLang="ko-KR" sz="1200" b="1" kern="0" spc="-5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23" name="AutoShape 25"/>
          <p:cNvSpPr>
            <a:spLocks noChangeArrowheads="1"/>
          </p:cNvSpPr>
          <p:nvPr/>
        </p:nvSpPr>
        <p:spPr bwMode="auto">
          <a:xfrm>
            <a:off x="608014" y="4328835"/>
            <a:ext cx="8015287" cy="856179"/>
          </a:xfrm>
          <a:prstGeom prst="roundRect">
            <a:avLst>
              <a:gd name="adj" fmla="val 14565"/>
            </a:avLst>
          </a:prstGeom>
          <a:solidFill>
            <a:schemeClr val="accent5">
              <a:lumMod val="20000"/>
              <a:lumOff val="80000"/>
            </a:schemeClr>
          </a:solidFill>
          <a:ln w="9525" algn="ctr">
            <a:solidFill>
              <a:schemeClr val="accent5">
                <a:lumMod val="75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ko-KR" dirty="0"/>
          </a:p>
        </p:txBody>
      </p:sp>
      <p:sp>
        <p:nvSpPr>
          <p:cNvPr id="25" name="Text Box 31"/>
          <p:cNvSpPr txBox="1">
            <a:spLocks noChangeArrowheads="1"/>
          </p:cNvSpPr>
          <p:nvPr/>
        </p:nvSpPr>
        <p:spPr bwMode="auto">
          <a:xfrm>
            <a:off x="755576" y="4392926"/>
            <a:ext cx="770485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80975" indent="-180975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당초 평가지표 중 유사지표는 통합하고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일자리 창출 등 중소기업에 실질적 지원효과가 높고 창조경제 실현 연계를 위한 평가지표 신설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7" name="AutoShape 25"/>
          <p:cNvSpPr>
            <a:spLocks noChangeArrowheads="1"/>
          </p:cNvSpPr>
          <p:nvPr/>
        </p:nvSpPr>
        <p:spPr bwMode="auto">
          <a:xfrm>
            <a:off x="608014" y="5229200"/>
            <a:ext cx="8015287" cy="936104"/>
          </a:xfrm>
          <a:prstGeom prst="roundRect">
            <a:avLst>
              <a:gd name="adj" fmla="val 14565"/>
            </a:avLst>
          </a:prstGeom>
          <a:solidFill>
            <a:schemeClr val="bg1">
              <a:lumMod val="85000"/>
            </a:schemeClr>
          </a:solidFill>
          <a:ln w="9525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ko-KR" dirty="0"/>
          </a:p>
        </p:txBody>
      </p:sp>
      <p:graphicFrame>
        <p:nvGraphicFramePr>
          <p:cNvPr id="28" name="표 2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284960479"/>
              </p:ext>
            </p:extLst>
          </p:nvPr>
        </p:nvGraphicFramePr>
        <p:xfrm>
          <a:off x="683568" y="5251614"/>
          <a:ext cx="7848872" cy="858774"/>
        </p:xfrm>
        <a:graphic>
          <a:graphicData uri="http://schemas.openxmlformats.org/drawingml/2006/table">
            <a:tbl>
              <a:tblPr/>
              <a:tblGrid>
                <a:gridCol w="7848872"/>
              </a:tblGrid>
              <a:tr h="201166">
                <a:tc>
                  <a:txBody>
                    <a:bodyPr/>
                    <a:lstStyle/>
                    <a:p>
                      <a:pPr marL="548640" marR="0" indent="-54864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-5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&lt;</a:t>
                      </a:r>
                      <a:r>
                        <a:rPr lang="ko-KR" altLang="en-US" sz="1200" b="1" kern="0" spc="-5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변경 내용</a:t>
                      </a:r>
                      <a:r>
                        <a:rPr lang="en-US" altLang="ko-KR" sz="1200" b="1" kern="0" spc="-5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&gt;</a:t>
                      </a:r>
                    </a:p>
                    <a:p>
                      <a:pPr marL="548640" marR="0" indent="-54864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-5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· </a:t>
                      </a:r>
                      <a:r>
                        <a:rPr lang="ko-KR" altLang="en-US" sz="1200" b="1" kern="0" spc="-5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통합지표 </a:t>
                      </a:r>
                      <a:r>
                        <a:rPr lang="en-US" altLang="ko-KR" sz="1200" b="1" kern="0" spc="-5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: ‘</a:t>
                      </a:r>
                      <a:r>
                        <a:rPr lang="ko-KR" altLang="en-US" sz="1200" b="1" kern="0" spc="-50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기술성</a:t>
                      </a:r>
                      <a:r>
                        <a:rPr lang="ko-KR" altLang="en-US" sz="1200" b="1" kern="0" spc="-5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’ 항목 중 ‘기술의 파급효과’는 ‘시장성’ 항목으로 통합</a:t>
                      </a:r>
                      <a:endParaRPr lang="en-US" altLang="ko-KR" sz="1200" b="1" kern="0" spc="-50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548640" marR="0" indent="-54864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-5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· </a:t>
                      </a:r>
                      <a:r>
                        <a:rPr lang="ko-KR" altLang="en-US" sz="1200" b="1" kern="0" spc="-5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신설지표 </a:t>
                      </a:r>
                      <a:r>
                        <a:rPr lang="en-US" altLang="ko-KR" sz="1200" b="1" kern="0" spc="-5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altLang="en-US" sz="1200" b="1" kern="0" spc="-5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신규인력 채용계획 </a:t>
                      </a:r>
                      <a:r>
                        <a:rPr lang="en-US" altLang="ko-KR" sz="1200" b="1" kern="0" spc="-5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endParaRPr lang="en-US" altLang="ko-KR" sz="1200" b="1" kern="0" spc="-5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noFill/>
                      <a:prstDash val="dot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17" name="AutoShape 123"/>
          <p:cNvSpPr>
            <a:spLocks noChangeArrowheads="1"/>
          </p:cNvSpPr>
          <p:nvPr/>
        </p:nvSpPr>
        <p:spPr bwMode="auto">
          <a:xfrm>
            <a:off x="568326" y="3789040"/>
            <a:ext cx="8054975" cy="458787"/>
          </a:xfrm>
          <a:prstGeom prst="roundRect">
            <a:avLst>
              <a:gd name="adj" fmla="val 15231"/>
            </a:avLst>
          </a:prstGeom>
          <a:gradFill rotWithShape="1">
            <a:gsLst>
              <a:gs pos="0">
                <a:srgbClr val="9CADC8"/>
              </a:gs>
              <a:gs pos="100000">
                <a:srgbClr val="FFFFFF"/>
              </a:gs>
            </a:gsLst>
            <a:lin ang="5400000" scaled="1"/>
          </a:gradFill>
          <a:ln w="19050" algn="ctr">
            <a:noFill/>
            <a:round/>
            <a:headEnd/>
            <a:tailEnd/>
          </a:ln>
        </p:spPr>
        <p:txBody>
          <a:bodyPr wrap="none" lIns="342000" tIns="36000" bIns="36000" anchor="ctr"/>
          <a:lstStyle/>
          <a:p>
            <a:pPr algn="ctr"/>
            <a:endParaRPr kumimoji="0" lang="ko-KR" altLang="ko-KR">
              <a:solidFill>
                <a:srgbClr val="333333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8" name="Rectangle 15"/>
          <p:cNvSpPr>
            <a:spLocks noChangeArrowheads="1"/>
          </p:cNvSpPr>
          <p:nvPr/>
        </p:nvSpPr>
        <p:spPr bwMode="auto">
          <a:xfrm>
            <a:off x="1141016" y="3853598"/>
            <a:ext cx="645531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600" dirty="0" smtClean="0">
                <a:solidFill>
                  <a:schemeClr val="tx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평가지표</a:t>
            </a:r>
            <a:endParaRPr lang="ko-KR" altLang="en-US" sz="1600" dirty="0">
              <a:solidFill>
                <a:schemeClr val="tx2">
                  <a:lumMod val="7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620027" y="3824226"/>
            <a:ext cx="457449" cy="398180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800" b="1" dirty="0" smtClean="0"/>
              <a:t>2</a:t>
            </a:r>
            <a:endParaRPr lang="ko-KR" altLang="en-US" sz="1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131"/>
          <p:cNvSpPr>
            <a:spLocks noChangeArrowheads="1"/>
          </p:cNvSpPr>
          <p:nvPr/>
        </p:nvSpPr>
        <p:spPr bwMode="auto">
          <a:xfrm>
            <a:off x="379414" y="1282382"/>
            <a:ext cx="8421687" cy="1555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ko-KR" altLang="en-US"/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5386166"/>
              </p:ext>
            </p:extLst>
          </p:nvPr>
        </p:nvGraphicFramePr>
        <p:xfrm>
          <a:off x="629816" y="1268760"/>
          <a:ext cx="7920881" cy="5223172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2502024"/>
                <a:gridCol w="4104456"/>
                <a:gridCol w="1314401"/>
              </a:tblGrid>
              <a:tr h="27399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/>
                        <a:t>평가항목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3406" marR="13406" marT="13406" marB="13406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/>
                        <a:t>평가지표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3406" marR="13406" marT="13406" marB="13406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/>
                        <a:t>배점기준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3406" marR="13406" marT="13406" marB="13406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298569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 err="1"/>
                        <a:t>기술성</a:t>
                      </a:r>
                      <a:endParaRPr lang="ko-KR" altLang="en-US" sz="1200" b="1" kern="0" spc="0" dirty="0"/>
                    </a:p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/>
                        <a:t>(20</a:t>
                      </a:r>
                      <a:r>
                        <a:rPr lang="ko-KR" altLang="en-US" sz="1200" b="1" kern="0" spc="0" dirty="0"/>
                        <a:t>점</a:t>
                      </a:r>
                      <a:r>
                        <a:rPr lang="en-US" altLang="ko-KR" sz="1200" b="1" kern="0" spc="0" dirty="0"/>
                        <a:t>) 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3406" marR="13406" marT="13406" marB="13406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35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/>
                        <a:t>기술의 우수성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3406" marR="13406" marT="26908" marB="26908" anchor="ctr"/>
                </a:tc>
                <a:tc>
                  <a:txBody>
                    <a:bodyPr/>
                    <a:lstStyle/>
                    <a:p>
                      <a:pPr marL="6350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/>
                        <a:t>10</a:t>
                      </a:r>
                      <a:endParaRPr lang="en-US" sz="12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3406" marR="13406" marT="26908" marB="26908" anchor="ctr"/>
                </a:tc>
              </a:tr>
              <a:tr h="2985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/>
                        <a:t>기술의 독창성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3406" marR="13406" marT="26908" marB="26908" anchor="ctr"/>
                </a:tc>
                <a:tc>
                  <a:txBody>
                    <a:bodyPr/>
                    <a:lstStyle/>
                    <a:p>
                      <a:pPr marL="6350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/>
                        <a:t>5</a:t>
                      </a:r>
                      <a:endParaRPr lang="en-US" sz="120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3406" marR="13406" marT="26908" marB="26908" anchor="ctr"/>
                </a:tc>
              </a:tr>
              <a:tr h="2985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/>
                        <a:t>기술의 활용방안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3406" marR="13406" marT="26908" marB="26908" anchor="ctr"/>
                </a:tc>
                <a:tc>
                  <a:txBody>
                    <a:bodyPr/>
                    <a:lstStyle/>
                    <a:p>
                      <a:pPr marL="6350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/>
                        <a:t>5</a:t>
                      </a:r>
                      <a:endParaRPr lang="en-US" sz="120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3406" marR="13406" marT="26908" marB="26908" anchor="ctr"/>
                </a:tc>
              </a:tr>
              <a:tr h="298569"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/>
                        <a:t>시장성</a:t>
                      </a:r>
                    </a:p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/>
                        <a:t>(40</a:t>
                      </a:r>
                      <a:r>
                        <a:rPr lang="ko-KR" altLang="en-US" sz="1200" b="1" kern="0" spc="0" dirty="0"/>
                        <a:t>점</a:t>
                      </a:r>
                      <a:r>
                        <a:rPr lang="en-US" altLang="ko-KR" sz="1200" b="1" kern="0" spc="0" dirty="0"/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3406" marR="13406" marT="13406" marB="13406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35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/>
                        <a:t>국내외 시장규모 및 성장성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3406" marR="13406" marT="26908" marB="26908" anchor="ctr"/>
                </a:tc>
                <a:tc>
                  <a:txBody>
                    <a:bodyPr/>
                    <a:lstStyle/>
                    <a:p>
                      <a:pPr marL="6350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/>
                        <a:t>10</a:t>
                      </a:r>
                      <a:endParaRPr lang="en-US" sz="120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3406" marR="13406" marT="26908" marB="26908" anchor="ctr"/>
                </a:tc>
              </a:tr>
              <a:tr h="2985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/>
                        <a:t>시장진입 및 경쟁력 확보 가능성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3406" marR="13406" marT="26908" marB="26908" anchor="ctr"/>
                </a:tc>
                <a:tc>
                  <a:txBody>
                    <a:bodyPr/>
                    <a:lstStyle/>
                    <a:p>
                      <a:pPr marL="6350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/>
                        <a:t>10</a:t>
                      </a:r>
                      <a:endParaRPr lang="en-US" sz="120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3406" marR="13406" marT="26908" marB="26908" anchor="ctr"/>
                </a:tc>
              </a:tr>
              <a:tr h="2985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/>
                        <a:t>기존 기술</a:t>
                      </a:r>
                      <a:r>
                        <a:rPr lang="en-US" altLang="ko-KR" sz="1200" kern="0" spc="0"/>
                        <a:t>(</a:t>
                      </a:r>
                      <a:r>
                        <a:rPr lang="ko-KR" altLang="en-US" sz="1200" kern="0" spc="0"/>
                        <a:t>제품</a:t>
                      </a:r>
                      <a:r>
                        <a:rPr lang="en-US" altLang="ko-KR" sz="1200" kern="0" spc="0"/>
                        <a:t>) </a:t>
                      </a:r>
                      <a:r>
                        <a:rPr lang="ko-KR" altLang="en-US" sz="1200" kern="0" spc="0"/>
                        <a:t>대비 비교우위</a:t>
                      </a:r>
                      <a:r>
                        <a:rPr lang="en-US" altLang="ko-KR" sz="1200" kern="0" spc="0"/>
                        <a:t>(</a:t>
                      </a:r>
                      <a:r>
                        <a:rPr lang="ko-KR" altLang="en-US" sz="1200" kern="0" spc="0"/>
                        <a:t>수익성</a:t>
                      </a:r>
                      <a:r>
                        <a:rPr lang="en-US" altLang="ko-KR" sz="1200" kern="0" spc="0"/>
                        <a:t>)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3406" marR="13406" marT="26908" marB="26908" anchor="ctr"/>
                </a:tc>
                <a:tc>
                  <a:txBody>
                    <a:bodyPr/>
                    <a:lstStyle/>
                    <a:p>
                      <a:pPr marL="6350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/>
                        <a:t>10</a:t>
                      </a:r>
                      <a:endParaRPr lang="en-US" sz="120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3406" marR="13406" marT="26908" marB="26908" anchor="ctr"/>
                </a:tc>
              </a:tr>
              <a:tr h="2985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/>
                        <a:t>사업화 계획의 적정성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3406" marR="13406" marT="26908" marB="26908" anchor="ctr"/>
                </a:tc>
                <a:tc>
                  <a:txBody>
                    <a:bodyPr/>
                    <a:lstStyle/>
                    <a:p>
                      <a:pPr marL="6350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/>
                        <a:t>10</a:t>
                      </a:r>
                      <a:endParaRPr lang="en-US" sz="120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3406" marR="13406" marT="26908" marB="26908" anchor="ctr"/>
                </a:tc>
              </a:tr>
              <a:tr h="298569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/>
                        <a:t>사업주체의 역량</a:t>
                      </a:r>
                    </a:p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/>
                        <a:t>(15</a:t>
                      </a:r>
                      <a:r>
                        <a:rPr lang="ko-KR" altLang="en-US" sz="1200" b="1" kern="0" spc="0" dirty="0"/>
                        <a:t>점</a:t>
                      </a:r>
                      <a:r>
                        <a:rPr lang="en-US" altLang="ko-KR" sz="1200" b="1" kern="0" spc="0" dirty="0"/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3406" marR="13406" marT="13406" marB="13406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35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/>
                        <a:t>연구개발 실적 및 지식재산권 보유정도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3406" marR="13406" marT="26908" marB="26908" anchor="ctr"/>
                </a:tc>
                <a:tc>
                  <a:txBody>
                    <a:bodyPr/>
                    <a:lstStyle/>
                    <a:p>
                      <a:pPr marL="6350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/>
                        <a:t>5</a:t>
                      </a:r>
                      <a:endParaRPr lang="en-US" sz="120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3406" marR="13406" marT="26908" marB="26908" anchor="ctr"/>
                </a:tc>
              </a:tr>
              <a:tr h="2985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/>
                        <a:t>경영자의 역량</a:t>
                      </a:r>
                      <a:r>
                        <a:rPr lang="en-US" altLang="ko-KR" sz="1200" kern="0" spc="0"/>
                        <a:t>(</a:t>
                      </a:r>
                      <a:r>
                        <a:rPr lang="ko-KR" altLang="en-US" sz="1200" kern="0" spc="0"/>
                        <a:t>기술수준 등</a:t>
                      </a:r>
                      <a:r>
                        <a:rPr lang="en-US" altLang="ko-KR" sz="1200" kern="0" spc="0"/>
                        <a:t>)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3406" marR="13406" marT="26908" marB="26908" anchor="ctr"/>
                </a:tc>
                <a:tc>
                  <a:txBody>
                    <a:bodyPr/>
                    <a:lstStyle/>
                    <a:p>
                      <a:pPr marL="6350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/>
                        <a:t>5</a:t>
                      </a:r>
                      <a:endParaRPr lang="en-US" sz="120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3406" marR="13406" marT="26908" marB="26908" anchor="ctr"/>
                </a:tc>
              </a:tr>
              <a:tr h="2985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/>
                        <a:t>재무안정성 </a:t>
                      </a:r>
                      <a:r>
                        <a:rPr lang="en-US" altLang="ko-KR" sz="1200" kern="0" spc="0" dirty="0"/>
                        <a:t>(</a:t>
                      </a:r>
                      <a:r>
                        <a:rPr lang="ko-KR" altLang="en-US" sz="1200" kern="0" spc="0" dirty="0"/>
                        <a:t>기업신용평가등급 및 재무제표 기준</a:t>
                      </a:r>
                      <a:r>
                        <a:rPr lang="en-US" altLang="ko-KR" sz="1200" kern="0" spc="0" dirty="0"/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3406" marR="13406" marT="26908" marB="26908" anchor="ctr"/>
                </a:tc>
                <a:tc>
                  <a:txBody>
                    <a:bodyPr/>
                    <a:lstStyle/>
                    <a:p>
                      <a:pPr marL="6350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/>
                        <a:t>5</a:t>
                      </a:r>
                      <a:endParaRPr lang="en-US" sz="12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3406" marR="13406" marT="26908" marB="26908" anchor="ctr"/>
                </a:tc>
              </a:tr>
              <a:tr h="298569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/>
                        <a:t>인력운영계획</a:t>
                      </a:r>
                    </a:p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/>
                        <a:t>(10</a:t>
                      </a:r>
                      <a:r>
                        <a:rPr lang="ko-KR" altLang="en-US" sz="1200" b="1" kern="0" spc="0" dirty="0"/>
                        <a:t>점</a:t>
                      </a:r>
                      <a:r>
                        <a:rPr lang="en-US" altLang="ko-KR" sz="1200" b="1" kern="0" spc="0" dirty="0"/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3406" marR="13406" marT="13406" marB="13406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35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/>
                        <a:t>연구개발 참여인력의 우수성</a:t>
                      </a:r>
                      <a:endParaRPr lang="ko-KR" altLang="en-US" sz="1200" b="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3406" marR="13406" marT="26908" marB="26908" anchor="ctr"/>
                </a:tc>
                <a:tc>
                  <a:txBody>
                    <a:bodyPr/>
                    <a:lstStyle/>
                    <a:p>
                      <a:pPr marL="6350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/>
                        <a:t>5</a:t>
                      </a:r>
                      <a:endParaRPr lang="en-US" sz="120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3406" marR="13406" marT="26908" marB="26908" anchor="ctr"/>
                </a:tc>
              </a:tr>
              <a:tr h="2985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/>
                        <a:t>신규인력 채용계획</a:t>
                      </a:r>
                      <a:endParaRPr lang="ko-KR" altLang="en-US" sz="1200" b="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3406" marR="13406" marT="26908" marB="26908" anchor="ctr"/>
                </a:tc>
                <a:tc>
                  <a:txBody>
                    <a:bodyPr/>
                    <a:lstStyle/>
                    <a:p>
                      <a:pPr marL="6350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/>
                        <a:t>5</a:t>
                      </a:r>
                      <a:endParaRPr lang="en-US" sz="12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3406" marR="13406" marT="26908" marB="26908" anchor="ctr"/>
                </a:tc>
              </a:tr>
              <a:tr h="298569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/>
                        <a:t>사업수행 적합성</a:t>
                      </a:r>
                    </a:p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/>
                        <a:t>(15</a:t>
                      </a:r>
                      <a:r>
                        <a:rPr lang="ko-KR" altLang="en-US" sz="1200" b="1" kern="0" spc="0" dirty="0"/>
                        <a:t>점</a:t>
                      </a:r>
                      <a:r>
                        <a:rPr lang="en-US" altLang="ko-KR" sz="1200" b="1" kern="0" spc="0" dirty="0"/>
                        <a:t>)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3406" marR="13406" marT="13406" marB="13406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635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/>
                        <a:t>과제목표</a:t>
                      </a:r>
                      <a:r>
                        <a:rPr lang="en-US" altLang="ko-KR" sz="1200" kern="0" spc="0"/>
                        <a:t>/</a:t>
                      </a:r>
                      <a:r>
                        <a:rPr lang="ko-KR" altLang="en-US" sz="1200" kern="0" spc="0"/>
                        <a:t>내용의 명확성 및 실현가능성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3406" marR="13406" marT="26908" marB="26908" anchor="ctr"/>
                </a:tc>
                <a:tc>
                  <a:txBody>
                    <a:bodyPr/>
                    <a:lstStyle/>
                    <a:p>
                      <a:pPr marL="6350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/>
                        <a:t>5</a:t>
                      </a:r>
                      <a:endParaRPr lang="en-US" sz="120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3406" marR="13406" marT="26908" marB="26908" anchor="ctr"/>
                </a:tc>
              </a:tr>
              <a:tr h="2985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/>
                        <a:t>연구비 규모</a:t>
                      </a:r>
                      <a:r>
                        <a:rPr lang="en-US" altLang="ko-KR" sz="1200" kern="0" spc="0"/>
                        <a:t>, </a:t>
                      </a:r>
                      <a:r>
                        <a:rPr lang="ko-KR" altLang="en-US" sz="1200" kern="0" spc="0"/>
                        <a:t>기간</a:t>
                      </a:r>
                      <a:r>
                        <a:rPr lang="en-US" altLang="ko-KR" sz="1200" kern="0" spc="0"/>
                        <a:t>, </a:t>
                      </a:r>
                      <a:r>
                        <a:rPr lang="ko-KR" altLang="en-US" sz="1200" kern="0" spc="0"/>
                        <a:t>계획의 적정성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3406" marR="13406" marT="26908" marB="26908" anchor="ctr"/>
                </a:tc>
                <a:tc>
                  <a:txBody>
                    <a:bodyPr/>
                    <a:lstStyle/>
                    <a:p>
                      <a:pPr marL="6350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/>
                        <a:t>5</a:t>
                      </a:r>
                      <a:endParaRPr lang="en-US" sz="12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3406" marR="13406" marT="26908" marB="26908" anchor="ctr"/>
                </a:tc>
              </a:tr>
              <a:tr h="29856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6350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/>
                        <a:t>기술료 납부계획의 적정성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3406" marR="13406" marT="26908" marB="26908" anchor="ctr"/>
                </a:tc>
                <a:tc>
                  <a:txBody>
                    <a:bodyPr/>
                    <a:lstStyle/>
                    <a:p>
                      <a:pPr marL="6350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/>
                        <a:t>5</a:t>
                      </a:r>
                      <a:endParaRPr lang="en-US" sz="1200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3406" marR="13406" marT="26908" marB="26908" anchor="ctr"/>
                </a:tc>
              </a:tr>
            </a:tbl>
          </a:graphicData>
        </a:graphic>
      </p:graphicFrame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1302189" y="317170"/>
            <a:ext cx="35060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3.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선정절차 및 평가지표</a:t>
            </a:r>
            <a:endParaRPr lang="ko-KR" altLang="en-US" sz="1800" b="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552" y="6237312"/>
            <a:ext cx="46085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latin typeface="HY견고딕" pitchFamily="18" charset="-127"/>
                <a:ea typeface="HY견고딕" pitchFamily="18" charset="-127"/>
              </a:rPr>
              <a:t>※ 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평가항목 및 지표는 </a:t>
            </a:r>
            <a:r>
              <a:rPr lang="ko-KR" altLang="en-US" sz="1400" dirty="0" err="1" smtClean="0">
                <a:latin typeface="HY견고딕" pitchFamily="18" charset="-127"/>
                <a:ea typeface="HY견고딕" pitchFamily="18" charset="-127"/>
              </a:rPr>
              <a:t>공고시</a:t>
            </a:r>
            <a:r>
              <a:rPr lang="ko-KR" altLang="en-US" sz="1400" dirty="0" smtClean="0">
                <a:latin typeface="HY견고딕" pitchFamily="18" charset="-127"/>
                <a:ea typeface="HY견고딕" pitchFamily="18" charset="-127"/>
              </a:rPr>
              <a:t> 변경될 수 있음</a:t>
            </a:r>
            <a:endParaRPr lang="ko-KR" altLang="en-US" sz="1400" dirty="0"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302189" y="317170"/>
            <a:ext cx="114646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4.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협약</a:t>
            </a:r>
            <a:endParaRPr lang="ko-KR" altLang="en-US" sz="1800" b="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AutoShape 123"/>
          <p:cNvSpPr>
            <a:spLocks noChangeArrowheads="1"/>
          </p:cNvSpPr>
          <p:nvPr/>
        </p:nvSpPr>
        <p:spPr bwMode="auto">
          <a:xfrm>
            <a:off x="568327" y="1682579"/>
            <a:ext cx="8050584" cy="458787"/>
          </a:xfrm>
          <a:prstGeom prst="roundRect">
            <a:avLst>
              <a:gd name="adj" fmla="val 15231"/>
            </a:avLst>
          </a:prstGeom>
          <a:gradFill rotWithShape="1">
            <a:gsLst>
              <a:gs pos="0">
                <a:srgbClr val="9CADC8"/>
              </a:gs>
              <a:gs pos="100000">
                <a:srgbClr val="FFFFFF"/>
              </a:gs>
            </a:gsLst>
            <a:lin ang="5400000" scaled="1"/>
          </a:gradFill>
          <a:ln w="19050" algn="ctr">
            <a:noFill/>
            <a:round/>
            <a:headEnd/>
            <a:tailEnd/>
          </a:ln>
        </p:spPr>
        <p:txBody>
          <a:bodyPr wrap="none" lIns="342000" tIns="36000" bIns="36000" anchor="ctr"/>
          <a:lstStyle/>
          <a:p>
            <a:pPr algn="ctr"/>
            <a:endParaRPr kumimoji="0" lang="ko-KR" altLang="ko-KR">
              <a:solidFill>
                <a:srgbClr val="333333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Rectangle 15"/>
          <p:cNvSpPr>
            <a:spLocks noChangeArrowheads="1"/>
          </p:cNvSpPr>
          <p:nvPr/>
        </p:nvSpPr>
        <p:spPr bwMode="auto">
          <a:xfrm>
            <a:off x="1141016" y="1747137"/>
            <a:ext cx="645531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600" dirty="0" smtClean="0">
                <a:solidFill>
                  <a:schemeClr val="tx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제출서류 간소화</a:t>
            </a:r>
            <a:endParaRPr lang="ko-KR" altLang="en-US" sz="1600" dirty="0">
              <a:solidFill>
                <a:schemeClr val="tx2">
                  <a:lumMod val="7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AutoShape 25"/>
          <p:cNvSpPr>
            <a:spLocks noChangeArrowheads="1"/>
          </p:cNvSpPr>
          <p:nvPr/>
        </p:nvSpPr>
        <p:spPr bwMode="auto">
          <a:xfrm>
            <a:off x="608014" y="2238205"/>
            <a:ext cx="8015287" cy="1144211"/>
          </a:xfrm>
          <a:prstGeom prst="roundRect">
            <a:avLst>
              <a:gd name="adj" fmla="val 14565"/>
            </a:avLst>
          </a:prstGeom>
          <a:solidFill>
            <a:schemeClr val="accent5">
              <a:lumMod val="20000"/>
              <a:lumOff val="80000"/>
            </a:schemeClr>
          </a:solidFill>
          <a:ln w="9525" algn="ctr">
            <a:solidFill>
              <a:schemeClr val="accent5">
                <a:lumMod val="75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ko-KR"/>
          </a:p>
        </p:txBody>
      </p:sp>
      <p:sp>
        <p:nvSpPr>
          <p:cNvPr id="8" name="Text Box 31"/>
          <p:cNvSpPr txBox="1">
            <a:spLocks noChangeArrowheads="1"/>
          </p:cNvSpPr>
          <p:nvPr/>
        </p:nvSpPr>
        <p:spPr bwMode="auto">
          <a:xfrm>
            <a:off x="755576" y="2276418"/>
            <a:ext cx="7704856" cy="106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과제신청시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접수서류 및 협약서류 중복제출 배제</a:t>
            </a:r>
          </a:p>
          <a:p>
            <a:pPr marL="268288" indent="-268288">
              <a:lnSpc>
                <a:spcPct val="150000"/>
              </a:lnSpc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과제신청시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접수한 서류 중 변경사항과 협약 후 연구내용 확인 및 연구비 집행에 필요한 서류를 위주로 협약서류를 접수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AutoShape 131"/>
          <p:cNvSpPr>
            <a:spLocks noChangeArrowheads="1"/>
          </p:cNvSpPr>
          <p:nvPr/>
        </p:nvSpPr>
        <p:spPr bwMode="auto">
          <a:xfrm>
            <a:off x="379414" y="1523830"/>
            <a:ext cx="8421687" cy="1555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17" name="AutoShape 123"/>
          <p:cNvSpPr>
            <a:spLocks noChangeArrowheads="1"/>
          </p:cNvSpPr>
          <p:nvPr/>
        </p:nvSpPr>
        <p:spPr bwMode="auto">
          <a:xfrm>
            <a:off x="569094" y="3694262"/>
            <a:ext cx="8067280" cy="458788"/>
          </a:xfrm>
          <a:prstGeom prst="roundRect">
            <a:avLst>
              <a:gd name="adj" fmla="val 15231"/>
            </a:avLst>
          </a:prstGeom>
          <a:gradFill rotWithShape="1">
            <a:gsLst>
              <a:gs pos="0">
                <a:srgbClr val="9CADC8"/>
              </a:gs>
              <a:gs pos="100000">
                <a:srgbClr val="FFFFFF"/>
              </a:gs>
            </a:gsLst>
            <a:lin ang="5400000" scaled="1"/>
          </a:gradFill>
          <a:ln w="19050" algn="ctr">
            <a:noFill/>
            <a:round/>
            <a:headEnd/>
            <a:tailEnd/>
          </a:ln>
        </p:spPr>
        <p:txBody>
          <a:bodyPr wrap="none" lIns="342000" tIns="36000" bIns="36000" anchor="ctr"/>
          <a:lstStyle/>
          <a:p>
            <a:pPr algn="ctr"/>
            <a:endParaRPr kumimoji="0" lang="ko-KR" altLang="ko-KR">
              <a:solidFill>
                <a:srgbClr val="333333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31" name="모서리가 둥근 직사각형 30"/>
          <p:cNvSpPr/>
          <p:nvPr/>
        </p:nvSpPr>
        <p:spPr>
          <a:xfrm>
            <a:off x="620027" y="1717765"/>
            <a:ext cx="457449" cy="398180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800" b="1" dirty="0" smtClean="0"/>
              <a:t>1</a:t>
            </a:r>
            <a:endParaRPr lang="ko-KR" altLang="en-US" sz="1800" b="1" dirty="0"/>
          </a:p>
        </p:txBody>
      </p:sp>
      <p:sp>
        <p:nvSpPr>
          <p:cNvPr id="32" name="모서리가 둥근 직사각형 31"/>
          <p:cNvSpPr/>
          <p:nvPr/>
        </p:nvSpPr>
        <p:spPr>
          <a:xfrm>
            <a:off x="611560" y="3723725"/>
            <a:ext cx="457449" cy="398180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800" b="1" dirty="0" smtClean="0"/>
              <a:t>2</a:t>
            </a:r>
            <a:endParaRPr lang="ko-KR" altLang="en-US" sz="1800" b="1" dirty="0"/>
          </a:p>
        </p:txBody>
      </p:sp>
      <p:sp>
        <p:nvSpPr>
          <p:cNvPr id="33" name="Rectangle 15"/>
          <p:cNvSpPr>
            <a:spLocks noChangeArrowheads="1"/>
          </p:cNvSpPr>
          <p:nvPr/>
        </p:nvSpPr>
        <p:spPr bwMode="auto">
          <a:xfrm>
            <a:off x="1141017" y="3757950"/>
            <a:ext cx="645531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 smtClean="0">
                <a:solidFill>
                  <a:schemeClr val="tx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사업화 컨설팅 강화</a:t>
            </a:r>
          </a:p>
        </p:txBody>
      </p:sp>
      <p:sp>
        <p:nvSpPr>
          <p:cNvPr id="34" name="AutoShape 25"/>
          <p:cNvSpPr>
            <a:spLocks noChangeArrowheads="1"/>
          </p:cNvSpPr>
          <p:nvPr/>
        </p:nvSpPr>
        <p:spPr bwMode="auto">
          <a:xfrm>
            <a:off x="621086" y="4244755"/>
            <a:ext cx="8015287" cy="577822"/>
          </a:xfrm>
          <a:prstGeom prst="roundRect">
            <a:avLst>
              <a:gd name="adj" fmla="val 14565"/>
            </a:avLst>
          </a:prstGeom>
          <a:solidFill>
            <a:schemeClr val="accent5">
              <a:lumMod val="20000"/>
              <a:lumOff val="80000"/>
            </a:schemeClr>
          </a:solidFill>
          <a:ln w="9525" algn="ctr">
            <a:solidFill>
              <a:schemeClr val="accent5">
                <a:lumMod val="75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ko-KR"/>
          </a:p>
        </p:txBody>
      </p:sp>
      <p:sp>
        <p:nvSpPr>
          <p:cNvPr id="35" name="Text Box 31"/>
          <p:cNvSpPr txBox="1">
            <a:spLocks noChangeArrowheads="1"/>
          </p:cNvSpPr>
          <p:nvPr/>
        </p:nvSpPr>
        <p:spPr bwMode="auto">
          <a:xfrm>
            <a:off x="768648" y="4316835"/>
            <a:ext cx="7704856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과제신청시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기업성장 및 과제수행에 필요한 컨설팅 항목 지정</a:t>
            </a:r>
          </a:p>
        </p:txBody>
      </p:sp>
      <p:sp>
        <p:nvSpPr>
          <p:cNvPr id="36" name="AutoShape 107"/>
          <p:cNvSpPr>
            <a:spLocks noChangeArrowheads="1"/>
          </p:cNvSpPr>
          <p:nvPr/>
        </p:nvSpPr>
        <p:spPr bwMode="auto">
          <a:xfrm>
            <a:off x="611560" y="4966592"/>
            <a:ext cx="8024814" cy="1198712"/>
          </a:xfrm>
          <a:prstGeom prst="roundRect">
            <a:avLst>
              <a:gd name="adj" fmla="val 10287"/>
            </a:avLst>
          </a:prstGeom>
          <a:solidFill>
            <a:schemeClr val="accent5">
              <a:lumMod val="20000"/>
              <a:lumOff val="80000"/>
            </a:schemeClr>
          </a:solidFill>
          <a:ln w="9525" algn="ctr">
            <a:solidFill>
              <a:schemeClr val="accent5">
                <a:lumMod val="75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ko-KR"/>
          </a:p>
        </p:txBody>
      </p:sp>
      <p:sp>
        <p:nvSpPr>
          <p:cNvPr id="38" name="Text Box 31"/>
          <p:cNvSpPr txBox="1">
            <a:spLocks noChangeArrowheads="1"/>
          </p:cNvSpPr>
          <p:nvPr/>
        </p:nvSpPr>
        <p:spPr bwMode="auto">
          <a:xfrm>
            <a:off x="768648" y="5053777"/>
            <a:ext cx="7835800" cy="106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 전문기관이 사업화 컨설팅 전문기업의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Pool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을 구축</a:t>
            </a:r>
          </a:p>
          <a:p>
            <a:pPr marL="357188" indent="-357188">
              <a:lnSpc>
                <a:spcPct val="150000"/>
              </a:lnSpc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선정된 기관이 컨설팅 기업을 직접 지정 또는 전문기관이 지정하여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위탁기관으로 참여시켜 컨설팅을 집중 지원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302189" y="317170"/>
            <a:ext cx="35060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5.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진도관리 및 중간점검</a:t>
            </a:r>
            <a:endParaRPr lang="ko-KR" altLang="en-US" sz="1800" b="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AutoShape 123"/>
          <p:cNvSpPr>
            <a:spLocks noChangeArrowheads="1"/>
          </p:cNvSpPr>
          <p:nvPr/>
        </p:nvSpPr>
        <p:spPr bwMode="auto">
          <a:xfrm>
            <a:off x="568326" y="1427509"/>
            <a:ext cx="8054975" cy="458787"/>
          </a:xfrm>
          <a:prstGeom prst="roundRect">
            <a:avLst>
              <a:gd name="adj" fmla="val 15231"/>
            </a:avLst>
          </a:prstGeom>
          <a:gradFill rotWithShape="1">
            <a:gsLst>
              <a:gs pos="0">
                <a:srgbClr val="9CADC8"/>
              </a:gs>
              <a:gs pos="100000">
                <a:srgbClr val="FFFFFF"/>
              </a:gs>
            </a:gsLst>
            <a:lin ang="5400000" scaled="1"/>
          </a:gradFill>
          <a:ln w="19050" algn="ctr">
            <a:noFill/>
            <a:round/>
            <a:headEnd/>
            <a:tailEnd/>
          </a:ln>
        </p:spPr>
        <p:txBody>
          <a:bodyPr wrap="none" lIns="342000" tIns="36000" bIns="36000" anchor="ctr"/>
          <a:lstStyle/>
          <a:p>
            <a:pPr algn="ctr"/>
            <a:endParaRPr kumimoji="0" lang="ko-KR" altLang="ko-KR">
              <a:solidFill>
                <a:srgbClr val="333333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Rectangle 15"/>
          <p:cNvSpPr>
            <a:spLocks noChangeArrowheads="1"/>
          </p:cNvSpPr>
          <p:nvPr/>
        </p:nvSpPr>
        <p:spPr bwMode="auto">
          <a:xfrm>
            <a:off x="1141016" y="1492067"/>
            <a:ext cx="645531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600" dirty="0" smtClean="0">
                <a:solidFill>
                  <a:schemeClr val="tx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연구자와 함께 공유하는 진도관리</a:t>
            </a:r>
            <a:endParaRPr lang="ko-KR" altLang="en-US" sz="1600" dirty="0">
              <a:solidFill>
                <a:schemeClr val="tx2">
                  <a:lumMod val="7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AutoShape 25"/>
          <p:cNvSpPr>
            <a:spLocks noChangeArrowheads="1"/>
          </p:cNvSpPr>
          <p:nvPr/>
        </p:nvSpPr>
        <p:spPr bwMode="auto">
          <a:xfrm>
            <a:off x="608014" y="1983135"/>
            <a:ext cx="8015287" cy="712163"/>
          </a:xfrm>
          <a:prstGeom prst="roundRect">
            <a:avLst>
              <a:gd name="adj" fmla="val 14565"/>
            </a:avLst>
          </a:prstGeom>
          <a:solidFill>
            <a:schemeClr val="accent5">
              <a:lumMod val="20000"/>
              <a:lumOff val="80000"/>
            </a:schemeClr>
          </a:solidFill>
          <a:ln w="9525" algn="ctr">
            <a:solidFill>
              <a:schemeClr val="accent5">
                <a:lumMod val="75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ko-KR"/>
          </a:p>
        </p:txBody>
      </p:sp>
      <p:sp>
        <p:nvSpPr>
          <p:cNvPr id="8" name="Text Box 31"/>
          <p:cNvSpPr txBox="1">
            <a:spLocks noChangeArrowheads="1"/>
          </p:cNvSpPr>
          <p:nvPr/>
        </p:nvSpPr>
        <p:spPr bwMode="auto">
          <a:xfrm>
            <a:off x="755576" y="2119234"/>
            <a:ext cx="7704856" cy="373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400" b="1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연구수행공정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연구비 집행 점검방식을 개선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AutoShape 131"/>
          <p:cNvSpPr>
            <a:spLocks noChangeArrowheads="1"/>
          </p:cNvSpPr>
          <p:nvPr/>
        </p:nvSpPr>
        <p:spPr bwMode="auto">
          <a:xfrm>
            <a:off x="379414" y="1268760"/>
            <a:ext cx="8421687" cy="1555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1" name="모서리가 둥근 직사각형 30"/>
          <p:cNvSpPr/>
          <p:nvPr/>
        </p:nvSpPr>
        <p:spPr>
          <a:xfrm>
            <a:off x="620027" y="1462695"/>
            <a:ext cx="457449" cy="398180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800" b="1" dirty="0" smtClean="0"/>
              <a:t>1</a:t>
            </a:r>
            <a:endParaRPr lang="ko-KR" altLang="en-US" sz="1800" b="1" dirty="0"/>
          </a:p>
        </p:txBody>
      </p:sp>
      <p:sp>
        <p:nvSpPr>
          <p:cNvPr id="22" name="AutoShape 25"/>
          <p:cNvSpPr>
            <a:spLocks noChangeArrowheads="1"/>
          </p:cNvSpPr>
          <p:nvPr/>
        </p:nvSpPr>
        <p:spPr bwMode="auto">
          <a:xfrm>
            <a:off x="608014" y="2803045"/>
            <a:ext cx="8015287" cy="2772573"/>
          </a:xfrm>
          <a:prstGeom prst="roundRect">
            <a:avLst>
              <a:gd name="adj" fmla="val 14565"/>
            </a:avLst>
          </a:prstGeom>
          <a:solidFill>
            <a:schemeClr val="bg1">
              <a:lumMod val="85000"/>
            </a:schemeClr>
          </a:solidFill>
          <a:ln w="9525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ko-KR" dirty="0"/>
          </a:p>
        </p:txBody>
      </p:sp>
      <p:sp>
        <p:nvSpPr>
          <p:cNvPr id="25" name="Text Box 31"/>
          <p:cNvSpPr txBox="1">
            <a:spLocks noChangeArrowheads="1"/>
          </p:cNvSpPr>
          <p:nvPr/>
        </p:nvSpPr>
        <p:spPr bwMode="auto">
          <a:xfrm>
            <a:off x="611560" y="2875053"/>
            <a:ext cx="7848872" cy="2562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68288" indent="-268288">
              <a:lnSpc>
                <a:spcPct val="150000"/>
              </a:lnSpc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전체 책임자가 참여하여 발표를 통해 사업화 애로사항 및 해결방법 을 공유하고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부족한 점은 연구자간에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멘토가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되는 워크숍 방식으로 개선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68288" indent="-268288">
              <a:lnSpc>
                <a:spcPct val="150000"/>
              </a:lnSpc>
            </a:pPr>
            <a:endParaRPr lang="ko-KR" altLang="en-US" sz="3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68288" indent="-268288">
              <a:lnSpc>
                <a:spcPct val="150000"/>
              </a:lnSpc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전문기관은 중소기업으로부터 외부컨설팅* 필요사항을 사전접수 받아 워크숍 공간에서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68288" indent="-268288">
              <a:lnSpc>
                <a:spcPct val="150000"/>
              </a:lnSpc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전문가와 상담할 수 있도록 ‘대화방’ 운영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68288" indent="-268288">
              <a:lnSpc>
                <a:spcPct val="150000"/>
              </a:lnSpc>
            </a:pPr>
            <a:endParaRPr lang="ko-KR" altLang="en-US" sz="3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68288" indent="-268288">
              <a:lnSpc>
                <a:spcPct val="150000"/>
              </a:lnSpc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기술사업화 예산을 지원받아 사업화에 성공한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Senior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기업의 성공사례 발표와 기술실시계약 설명회 등 중소기업에 ‘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알거리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’ 제공 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68288" indent="-268288">
              <a:lnSpc>
                <a:spcPct val="150000"/>
              </a:lnSpc>
            </a:pPr>
            <a:endParaRPr lang="en-US" altLang="ko-KR" sz="3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268288" indent="-268288">
              <a:lnSpc>
                <a:spcPct val="150000"/>
              </a:lnSpc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신규지원과제는 연구비 사용설명회로 효율적 연구비 사용 유도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123"/>
          <p:cNvSpPr>
            <a:spLocks noChangeArrowheads="1"/>
          </p:cNvSpPr>
          <p:nvPr/>
        </p:nvSpPr>
        <p:spPr bwMode="auto">
          <a:xfrm>
            <a:off x="568326" y="1441131"/>
            <a:ext cx="8054975" cy="458787"/>
          </a:xfrm>
          <a:prstGeom prst="roundRect">
            <a:avLst>
              <a:gd name="adj" fmla="val 15231"/>
            </a:avLst>
          </a:prstGeom>
          <a:gradFill rotWithShape="1">
            <a:gsLst>
              <a:gs pos="0">
                <a:srgbClr val="9CADC8"/>
              </a:gs>
              <a:gs pos="100000">
                <a:srgbClr val="FFFFFF"/>
              </a:gs>
            </a:gsLst>
            <a:lin ang="5400000" scaled="1"/>
          </a:gradFill>
          <a:ln w="19050" algn="ctr">
            <a:solidFill>
              <a:srgbClr val="FFFFFF"/>
            </a:solidFill>
            <a:round/>
            <a:headEnd/>
            <a:tailEnd/>
          </a:ln>
        </p:spPr>
        <p:txBody>
          <a:bodyPr wrap="none" lIns="342000" tIns="36000" bIns="36000" anchor="ctr"/>
          <a:lstStyle/>
          <a:p>
            <a:pPr algn="ctr"/>
            <a:endParaRPr kumimoji="0" lang="ko-KR" altLang="ko-KR">
              <a:solidFill>
                <a:srgbClr val="333333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Rectangle 15"/>
          <p:cNvSpPr>
            <a:spLocks noChangeArrowheads="1"/>
          </p:cNvSpPr>
          <p:nvPr/>
        </p:nvSpPr>
        <p:spPr bwMode="auto">
          <a:xfrm>
            <a:off x="1141016" y="1505689"/>
            <a:ext cx="645531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600" dirty="0" smtClean="0">
                <a:solidFill>
                  <a:schemeClr val="tx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중간점검</a:t>
            </a:r>
            <a:endParaRPr lang="ko-KR" altLang="en-US" sz="1600" dirty="0">
              <a:solidFill>
                <a:schemeClr val="tx2">
                  <a:lumMod val="7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AutoShape 25"/>
          <p:cNvSpPr>
            <a:spLocks noChangeArrowheads="1"/>
          </p:cNvSpPr>
          <p:nvPr/>
        </p:nvSpPr>
        <p:spPr bwMode="auto">
          <a:xfrm>
            <a:off x="608014" y="1996757"/>
            <a:ext cx="8015287" cy="1792283"/>
          </a:xfrm>
          <a:prstGeom prst="roundRect">
            <a:avLst>
              <a:gd name="adj" fmla="val 14565"/>
            </a:avLst>
          </a:prstGeom>
          <a:solidFill>
            <a:schemeClr val="accent5">
              <a:lumMod val="20000"/>
              <a:lumOff val="80000"/>
            </a:schemeClr>
          </a:solidFill>
          <a:ln w="9525" algn="ctr">
            <a:solidFill>
              <a:schemeClr val="accent5">
                <a:lumMod val="75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ko-KR"/>
          </a:p>
        </p:txBody>
      </p:sp>
      <p:sp>
        <p:nvSpPr>
          <p:cNvPr id="8" name="Text Box 31"/>
          <p:cNvSpPr txBox="1">
            <a:spLocks noChangeArrowheads="1"/>
          </p:cNvSpPr>
          <p:nvPr/>
        </p:nvSpPr>
        <p:spPr bwMode="auto">
          <a:xfrm>
            <a:off x="755576" y="2060848"/>
            <a:ext cx="7704856" cy="1708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79388" indent="-179388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중간점검은 진도관리와 연계하고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연구개발계획 보완 위주의 컨설팅 방식으로 전환하여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indent="-179388">
              <a:lnSpc>
                <a:spcPct val="150000"/>
              </a:lnSpc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연구자 만족도 제고</a:t>
            </a:r>
          </a:p>
          <a:p>
            <a:pPr marL="357188" indent="-357188">
              <a:lnSpc>
                <a:spcPct val="150000"/>
              </a:lnSpc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연구비 집행내역 점검은 기존의 정산과정을 통해 점검하고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집행예정내역에 대한 컨설팅을 통해 불인정 환수 금액을 최소화 </a:t>
            </a:r>
          </a:p>
          <a:p>
            <a:pPr marL="357188" indent="-357188">
              <a:lnSpc>
                <a:spcPct val="150000"/>
              </a:lnSpc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연구비 잔액은 차년도로 이월하여 차년도 신규지원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과제수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확대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AutoShape 131"/>
          <p:cNvSpPr>
            <a:spLocks noChangeArrowheads="1"/>
          </p:cNvSpPr>
          <p:nvPr/>
        </p:nvSpPr>
        <p:spPr bwMode="auto">
          <a:xfrm>
            <a:off x="379414" y="1282382"/>
            <a:ext cx="8421687" cy="1555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1" name="모서리가 둥근 직사각형 30"/>
          <p:cNvSpPr/>
          <p:nvPr/>
        </p:nvSpPr>
        <p:spPr>
          <a:xfrm>
            <a:off x="620027" y="1476317"/>
            <a:ext cx="457449" cy="398180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800" b="1" dirty="0" smtClean="0"/>
              <a:t>2</a:t>
            </a:r>
            <a:endParaRPr lang="ko-KR" altLang="en-US" sz="1800" b="1" dirty="0"/>
          </a:p>
        </p:txBody>
      </p:sp>
      <p:sp>
        <p:nvSpPr>
          <p:cNvPr id="17" name="AutoShape 25"/>
          <p:cNvSpPr>
            <a:spLocks noChangeArrowheads="1"/>
          </p:cNvSpPr>
          <p:nvPr/>
        </p:nvSpPr>
        <p:spPr bwMode="auto">
          <a:xfrm>
            <a:off x="608014" y="3909488"/>
            <a:ext cx="8015287" cy="1139427"/>
          </a:xfrm>
          <a:prstGeom prst="roundRect">
            <a:avLst>
              <a:gd name="adj" fmla="val 14565"/>
            </a:avLst>
          </a:prstGeom>
          <a:solidFill>
            <a:schemeClr val="accent5">
              <a:lumMod val="20000"/>
              <a:lumOff val="80000"/>
            </a:schemeClr>
          </a:solidFill>
          <a:ln w="9525" algn="ctr">
            <a:solidFill>
              <a:schemeClr val="accent5">
                <a:lumMod val="75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ko-KR"/>
          </a:p>
        </p:txBody>
      </p:sp>
      <p:sp>
        <p:nvSpPr>
          <p:cNvPr id="18" name="Text Box 31"/>
          <p:cNvSpPr txBox="1">
            <a:spLocks noChangeArrowheads="1"/>
          </p:cNvSpPr>
          <p:nvPr/>
        </p:nvSpPr>
        <p:spPr bwMode="auto">
          <a:xfrm>
            <a:off x="755576" y="3968795"/>
            <a:ext cx="8064896" cy="106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79388" indent="-179388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연구수당 지급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en-US" altLang="ko-KR" sz="135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350" b="1" dirty="0" smtClean="0">
                <a:latin typeface="맑은 고딕" pitchFamily="50" charset="-127"/>
                <a:ea typeface="맑은 고딕" pitchFamily="50" charset="-127"/>
              </a:rPr>
              <a:t>평가점수에 따라 차등 지급하는 연구수당은 중간점검 결과 </a:t>
            </a:r>
            <a:r>
              <a:rPr lang="ko-KR" altLang="en-US" sz="1350" b="1" dirty="0" err="1" smtClean="0">
                <a:latin typeface="맑은 고딕" pitchFamily="50" charset="-127"/>
                <a:ea typeface="맑은 고딕" pitchFamily="50" charset="-127"/>
              </a:rPr>
              <a:t>부적정</a:t>
            </a:r>
            <a:r>
              <a:rPr lang="ko-KR" altLang="en-US" sz="1350" b="1" dirty="0" smtClean="0">
                <a:latin typeface="맑은 고딕" pitchFamily="50" charset="-127"/>
                <a:ea typeface="맑은 고딕" pitchFamily="50" charset="-127"/>
              </a:rPr>
              <a:t> 판단지표</a:t>
            </a:r>
            <a:r>
              <a:rPr lang="en-US" altLang="ko-KR" sz="135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350" b="1" dirty="0" smtClean="0">
                <a:latin typeface="맑은 고딕" pitchFamily="50" charset="-127"/>
                <a:ea typeface="맑은 고딕" pitchFamily="50" charset="-127"/>
              </a:rPr>
              <a:t>수</a:t>
            </a:r>
            <a:r>
              <a:rPr lang="en-US" altLang="ko-KR" sz="135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350" b="1" dirty="0" smtClean="0">
                <a:latin typeface="맑은 고딕" pitchFamily="50" charset="-127"/>
                <a:ea typeface="맑은 고딕" pitchFamily="50" charset="-127"/>
              </a:rPr>
              <a:t>에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따라 차등 지급</a:t>
            </a:r>
          </a:p>
          <a:p>
            <a:pPr marL="179388" indent="-179388">
              <a:lnSpc>
                <a:spcPct val="150000"/>
              </a:lnSpc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연구수당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지급율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: 4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개 이상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0%, 2∼3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개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10%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이내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1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개 이하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20%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이내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" name="AutoShape 25"/>
          <p:cNvSpPr>
            <a:spLocks noChangeArrowheads="1"/>
          </p:cNvSpPr>
          <p:nvPr/>
        </p:nvSpPr>
        <p:spPr bwMode="auto">
          <a:xfrm>
            <a:off x="608014" y="5120923"/>
            <a:ext cx="8015287" cy="1116389"/>
          </a:xfrm>
          <a:prstGeom prst="roundRect">
            <a:avLst>
              <a:gd name="adj" fmla="val 14565"/>
            </a:avLst>
          </a:prstGeom>
          <a:solidFill>
            <a:schemeClr val="bg1">
              <a:lumMod val="85000"/>
            </a:schemeClr>
          </a:solidFill>
          <a:ln w="9525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ko-KR" dirty="0"/>
          </a:p>
        </p:txBody>
      </p:sp>
      <p:sp>
        <p:nvSpPr>
          <p:cNvPr id="21" name="Text Box 31"/>
          <p:cNvSpPr txBox="1">
            <a:spLocks noChangeArrowheads="1"/>
          </p:cNvSpPr>
          <p:nvPr/>
        </p:nvSpPr>
        <p:spPr bwMode="auto">
          <a:xfrm>
            <a:off x="755576" y="5139214"/>
            <a:ext cx="7704856" cy="106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79388" indent="-179388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관리지침 제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33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조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중간평가 결과에 따른 조치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447675" indent="-447675">
              <a:lnSpc>
                <a:spcPct val="150000"/>
              </a:lnSpc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4.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연구수당 차등 지급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(70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점 이상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인건비의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20%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이내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70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점 미만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60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점 이상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인건비의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10%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이내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60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점 미만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: 0%)</a:t>
            </a:r>
          </a:p>
        </p:txBody>
      </p:sp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1302189" y="317170"/>
            <a:ext cx="35060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5.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진도관리 및 중간점검</a:t>
            </a:r>
            <a:endParaRPr lang="ko-KR" altLang="en-US" sz="1800" b="0" dirty="0"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25"/>
          <p:cNvSpPr>
            <a:spLocks noChangeArrowheads="1"/>
          </p:cNvSpPr>
          <p:nvPr/>
        </p:nvSpPr>
        <p:spPr bwMode="auto">
          <a:xfrm>
            <a:off x="608014" y="1340768"/>
            <a:ext cx="7948611" cy="712163"/>
          </a:xfrm>
          <a:prstGeom prst="roundRect">
            <a:avLst>
              <a:gd name="adj" fmla="val 14565"/>
            </a:avLst>
          </a:prstGeom>
          <a:solidFill>
            <a:schemeClr val="accent5">
              <a:lumMod val="20000"/>
              <a:lumOff val="80000"/>
            </a:schemeClr>
          </a:solidFill>
          <a:ln w="9525" algn="ctr">
            <a:solidFill>
              <a:schemeClr val="accent5">
                <a:lumMod val="75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ko-KR"/>
          </a:p>
        </p:txBody>
      </p:sp>
      <p:sp>
        <p:nvSpPr>
          <p:cNvPr id="8" name="Text Box 31"/>
          <p:cNvSpPr txBox="1">
            <a:spLocks noChangeArrowheads="1"/>
          </p:cNvSpPr>
          <p:nvPr/>
        </p:nvSpPr>
        <p:spPr bwMode="auto">
          <a:xfrm>
            <a:off x="755576" y="1489571"/>
            <a:ext cx="7704856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79388" indent="-179388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점검항목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연구개발 실적과 계획의 항목별 세부점검지표를 적용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00817463"/>
              </p:ext>
            </p:extLst>
          </p:nvPr>
        </p:nvGraphicFramePr>
        <p:xfrm>
          <a:off x="608014" y="2196947"/>
          <a:ext cx="7948610" cy="3739629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1011658"/>
                <a:gridCol w="1872208"/>
                <a:gridCol w="3435669"/>
                <a:gridCol w="518342"/>
                <a:gridCol w="592390"/>
                <a:gridCol w="518343"/>
              </a:tblGrid>
              <a:tr h="349649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/>
                        <a:t>구분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1317" marR="11317" marT="11317" marB="11317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/>
                        <a:t>점검항목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1317" marR="11317" marT="11317" marB="11317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/>
                        <a:t>세부 점검지표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1317" marR="11317" marT="11317" marB="11317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/>
                        <a:t>판단기준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1317" marR="11317" marT="11317" marB="11317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4964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140" dirty="0"/>
                        <a:t>적정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1317" marR="11317" marT="11317" marB="11317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140" dirty="0"/>
                        <a:t>보완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1317" marR="11317" marT="11317" marB="11317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-140" dirty="0" err="1"/>
                        <a:t>부적정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1317" marR="11317" marT="11317" marB="11317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307046"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실적</a:t>
                      </a:r>
                    </a:p>
                  </a:txBody>
                  <a:tcPr marL="11317" marR="11317" marT="11317" marB="11317" anchor="ctr"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연구개발 목표의 달성도</a:t>
                      </a:r>
                    </a:p>
                  </a:txBody>
                  <a:tcPr marL="11317" marR="11317" marT="11317" marB="11317" anchor="ctr"/>
                </a:tc>
                <a:tc>
                  <a:txBody>
                    <a:bodyPr/>
                    <a:lstStyle/>
                    <a:p>
                      <a:pPr marL="59690" marR="762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당해연도</a:t>
                      </a:r>
                      <a:r>
                        <a:rPr lang="ko-KR" altLang="en-US" sz="1200" kern="0" spc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계획대비 목표 </a:t>
                      </a:r>
                      <a:r>
                        <a:rPr lang="ko-KR" altLang="en-US" sz="1200" kern="0" spc="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달성정도</a:t>
                      </a:r>
                      <a:endParaRPr lang="ko-KR" altLang="en-US" sz="1200" kern="0" spc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1317" marR="11317" marT="11317" marB="11317" anchor="ctr"/>
                </a:tc>
                <a:tc>
                  <a:txBody>
                    <a:bodyPr/>
                    <a:lstStyle/>
                    <a:p>
                      <a:pPr marL="59690" marR="762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1317" marR="11317" marT="11317" marB="11317" anchor="ctr"/>
                </a:tc>
                <a:tc>
                  <a:txBody>
                    <a:bodyPr/>
                    <a:lstStyle/>
                    <a:p>
                      <a:pPr marL="59690" marR="762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1317" marR="11317" marT="11317" marB="11317" anchor="ctr"/>
                </a:tc>
                <a:tc>
                  <a:txBody>
                    <a:bodyPr/>
                    <a:lstStyle/>
                    <a:p>
                      <a:pPr marL="59690" marR="762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1317" marR="11317" marT="11317" marB="11317" anchor="ctr"/>
                </a:tc>
              </a:tr>
              <a:tr h="30704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9690" marR="762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계획대비 연구추진체계</a:t>
                      </a:r>
                      <a:r>
                        <a:rPr lang="en-US" altLang="ko-KR" sz="1200" kern="0" spc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연구개발 수행 적정성</a:t>
                      </a:r>
                    </a:p>
                  </a:txBody>
                  <a:tcPr marL="11317" marR="11317" marT="11317" marB="11317" anchor="ctr"/>
                </a:tc>
                <a:tc>
                  <a:txBody>
                    <a:bodyPr/>
                    <a:lstStyle/>
                    <a:p>
                      <a:pPr marL="59690" marR="762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1317" marR="11317" marT="11317" marB="11317" anchor="ctr"/>
                </a:tc>
                <a:tc>
                  <a:txBody>
                    <a:bodyPr/>
                    <a:lstStyle/>
                    <a:p>
                      <a:pPr marL="59690" marR="762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1317" marR="11317" marT="11317" marB="11317" anchor="ctr"/>
                </a:tc>
                <a:tc>
                  <a:txBody>
                    <a:bodyPr/>
                    <a:lstStyle/>
                    <a:p>
                      <a:pPr marL="59690" marR="762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1317" marR="11317" marT="11317" marB="11317" anchor="ctr"/>
                </a:tc>
              </a:tr>
              <a:tr h="30704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연구개발 성과</a:t>
                      </a:r>
                    </a:p>
                  </a:txBody>
                  <a:tcPr marL="11317" marR="11317" marT="11317" marB="11317" anchor="ctr"/>
                </a:tc>
                <a:tc>
                  <a:txBody>
                    <a:bodyPr/>
                    <a:lstStyle/>
                    <a:p>
                      <a:pPr marL="59690" marR="762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사업화 대상 기술의 기술적</a:t>
                      </a:r>
                      <a:r>
                        <a:rPr lang="en-US" altLang="ko-KR" sz="1200" kern="0" spc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질적 개발 수준 </a:t>
                      </a:r>
                    </a:p>
                  </a:txBody>
                  <a:tcPr marL="11317" marR="11317" marT="11317" marB="11317" anchor="ctr"/>
                </a:tc>
                <a:tc>
                  <a:txBody>
                    <a:bodyPr/>
                    <a:lstStyle/>
                    <a:p>
                      <a:pPr marL="59690" marR="762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1317" marR="11317" marT="11317" marB="11317" anchor="ctr"/>
                </a:tc>
                <a:tc>
                  <a:txBody>
                    <a:bodyPr/>
                    <a:lstStyle/>
                    <a:p>
                      <a:pPr marL="59690" marR="762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1317" marR="11317" marT="11317" marB="11317" anchor="ctr"/>
                </a:tc>
                <a:tc>
                  <a:txBody>
                    <a:bodyPr/>
                    <a:lstStyle/>
                    <a:p>
                      <a:pPr marL="59690" marR="762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1317" marR="11317" marT="11317" marB="11317" anchor="ctr"/>
                </a:tc>
              </a:tr>
              <a:tr h="30704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9690" marR="762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사업화 기획의 적절성</a:t>
                      </a:r>
                      <a:r>
                        <a:rPr lang="en-US" altLang="ko-KR" sz="1200" kern="0" spc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명확성</a:t>
                      </a:r>
                    </a:p>
                  </a:txBody>
                  <a:tcPr marL="11317" marR="11317" marT="11317" marB="11317" anchor="ctr"/>
                </a:tc>
                <a:tc>
                  <a:txBody>
                    <a:bodyPr/>
                    <a:lstStyle/>
                    <a:p>
                      <a:pPr marL="59690" marR="762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1317" marR="11317" marT="11317" marB="11317" anchor="ctr"/>
                </a:tc>
                <a:tc>
                  <a:txBody>
                    <a:bodyPr/>
                    <a:lstStyle/>
                    <a:p>
                      <a:pPr marL="59690" marR="762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1317" marR="11317" marT="11317" marB="11317" anchor="ctr"/>
                </a:tc>
                <a:tc>
                  <a:txBody>
                    <a:bodyPr/>
                    <a:lstStyle/>
                    <a:p>
                      <a:pPr marL="59690" marR="762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1317" marR="11317" marT="11317" marB="11317" anchor="ctr"/>
                </a:tc>
              </a:tr>
              <a:tr h="30704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연구개발 수행과정</a:t>
                      </a:r>
                    </a:p>
                  </a:txBody>
                  <a:tcPr marL="11317" marR="11317" marT="11317" marB="11317" anchor="ctr"/>
                </a:tc>
                <a:tc>
                  <a:txBody>
                    <a:bodyPr/>
                    <a:lstStyle/>
                    <a:p>
                      <a:pPr marL="59690" marR="762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목표 및 내용 대비 예산 배분 및 집행의 적정성</a:t>
                      </a:r>
                    </a:p>
                  </a:txBody>
                  <a:tcPr marL="11317" marR="11317" marT="11317" marB="11317" anchor="ctr"/>
                </a:tc>
                <a:tc>
                  <a:txBody>
                    <a:bodyPr/>
                    <a:lstStyle/>
                    <a:p>
                      <a:pPr marL="59690" marR="762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1317" marR="11317" marT="11317" marB="11317" anchor="ctr"/>
                </a:tc>
                <a:tc>
                  <a:txBody>
                    <a:bodyPr/>
                    <a:lstStyle/>
                    <a:p>
                      <a:pPr marL="59690" marR="762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1317" marR="11317" marT="11317" marB="11317" anchor="ctr"/>
                </a:tc>
                <a:tc>
                  <a:txBody>
                    <a:bodyPr/>
                    <a:lstStyle/>
                    <a:p>
                      <a:pPr marL="59690" marR="762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1317" marR="11317" marT="11317" marB="11317" anchor="ctr"/>
                </a:tc>
              </a:tr>
              <a:tr h="307046"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계획</a:t>
                      </a:r>
                    </a:p>
                  </a:txBody>
                  <a:tcPr marL="11317" marR="11317" marT="11317" marB="11317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연구개발 목표 및 내용</a:t>
                      </a:r>
                    </a:p>
                  </a:txBody>
                  <a:tcPr marL="11317" marR="11317" marT="11317" marB="11317" anchor="ctr"/>
                </a:tc>
                <a:tc>
                  <a:txBody>
                    <a:bodyPr/>
                    <a:lstStyle/>
                    <a:p>
                      <a:pPr marL="59690" marR="762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최종 및 단계별 목표와의 적합성</a:t>
                      </a:r>
                      <a:r>
                        <a:rPr lang="en-US" altLang="ko-KR" sz="1200" kern="0" spc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명확성</a:t>
                      </a:r>
                    </a:p>
                  </a:txBody>
                  <a:tcPr marL="11317" marR="11317" marT="11317" marB="11317" anchor="ctr"/>
                </a:tc>
                <a:tc>
                  <a:txBody>
                    <a:bodyPr/>
                    <a:lstStyle/>
                    <a:p>
                      <a:pPr marL="59690" marR="762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1317" marR="11317" marT="11317" marB="11317" anchor="ctr"/>
                </a:tc>
                <a:tc>
                  <a:txBody>
                    <a:bodyPr/>
                    <a:lstStyle/>
                    <a:p>
                      <a:pPr marL="59690" marR="762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1317" marR="11317" marT="11317" marB="11317" anchor="ctr"/>
                </a:tc>
                <a:tc>
                  <a:txBody>
                    <a:bodyPr/>
                    <a:lstStyle/>
                    <a:p>
                      <a:pPr marL="59690" marR="762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1317" marR="11317" marT="11317" marB="11317" anchor="ctr"/>
                </a:tc>
              </a:tr>
              <a:tr h="30704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연구개발 추진전략</a:t>
                      </a:r>
                    </a:p>
                  </a:txBody>
                  <a:tcPr marL="11317" marR="11317" marT="11317" marB="11317" anchor="ctr"/>
                </a:tc>
                <a:tc>
                  <a:txBody>
                    <a:bodyPr/>
                    <a:lstStyle/>
                    <a:p>
                      <a:pPr marL="59690" marR="762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연구추진방법의 적절성</a:t>
                      </a:r>
                    </a:p>
                  </a:txBody>
                  <a:tcPr marL="11317" marR="11317" marT="11317" marB="11317" anchor="ctr"/>
                </a:tc>
                <a:tc>
                  <a:txBody>
                    <a:bodyPr/>
                    <a:lstStyle/>
                    <a:p>
                      <a:pPr marL="59690" marR="762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1317" marR="11317" marT="11317" marB="11317" anchor="ctr"/>
                </a:tc>
                <a:tc>
                  <a:txBody>
                    <a:bodyPr/>
                    <a:lstStyle/>
                    <a:p>
                      <a:pPr marL="59690" marR="762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1317" marR="11317" marT="11317" marB="11317" anchor="ctr"/>
                </a:tc>
                <a:tc>
                  <a:txBody>
                    <a:bodyPr/>
                    <a:lstStyle/>
                    <a:p>
                      <a:pPr marL="59690" marR="762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1317" marR="11317" marT="11317" marB="11317" anchor="ctr"/>
                </a:tc>
              </a:tr>
              <a:tr h="5839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9690" marR="762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관련 환경 변화의 반영 여부</a:t>
                      </a:r>
                    </a:p>
                    <a:p>
                      <a:pPr marL="59690" marR="762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시장변화 및 기술 동향 변화 등의 반영 여부</a:t>
                      </a:r>
                      <a:r>
                        <a:rPr lang="en-US" altLang="ko-KR" sz="1200" kern="0" spc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200" kern="0" spc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1317" marR="11317" marT="11317" marB="11317" anchor="ctr"/>
                </a:tc>
                <a:tc>
                  <a:txBody>
                    <a:bodyPr/>
                    <a:lstStyle/>
                    <a:p>
                      <a:pPr marL="59690" marR="762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1317" marR="11317" marT="11317" marB="11317" anchor="ctr"/>
                </a:tc>
                <a:tc>
                  <a:txBody>
                    <a:bodyPr/>
                    <a:lstStyle/>
                    <a:p>
                      <a:pPr marL="59690" marR="762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1317" marR="11317" marT="11317" marB="11317" anchor="ctr"/>
                </a:tc>
                <a:tc>
                  <a:txBody>
                    <a:bodyPr/>
                    <a:lstStyle/>
                    <a:p>
                      <a:pPr marL="59690" marR="762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1317" marR="11317" marT="11317" marB="11317" anchor="ctr"/>
                </a:tc>
              </a:tr>
              <a:tr h="30704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목표 달성 가능성</a:t>
                      </a:r>
                    </a:p>
                  </a:txBody>
                  <a:tcPr marL="11317" marR="11317" marT="11317" marB="11317" anchor="ctr"/>
                </a:tc>
                <a:tc>
                  <a:txBody>
                    <a:bodyPr/>
                    <a:lstStyle/>
                    <a:p>
                      <a:pPr marL="59690" marR="762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사업기간 내 기술개발 목표 달성 가능성</a:t>
                      </a:r>
                    </a:p>
                  </a:txBody>
                  <a:tcPr marL="11317" marR="11317" marT="11317" marB="11317" anchor="ctr"/>
                </a:tc>
                <a:tc>
                  <a:txBody>
                    <a:bodyPr/>
                    <a:lstStyle/>
                    <a:p>
                      <a:pPr marL="59690" marR="762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1317" marR="11317" marT="11317" marB="11317" anchor="ctr"/>
                </a:tc>
                <a:tc>
                  <a:txBody>
                    <a:bodyPr/>
                    <a:lstStyle/>
                    <a:p>
                      <a:pPr marL="59690" marR="762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1317" marR="11317" marT="11317" marB="11317" anchor="ctr"/>
                </a:tc>
                <a:tc>
                  <a:txBody>
                    <a:bodyPr/>
                    <a:lstStyle/>
                    <a:p>
                      <a:pPr marL="59690" marR="7620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11317" marR="11317" marT="11317" marB="11317" anchor="ctr"/>
                </a:tc>
              </a:tr>
            </a:tbl>
          </a:graphicData>
        </a:graphic>
      </p:graphicFrame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1302189" y="317170"/>
            <a:ext cx="35060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5.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진도관리 및 중간점검</a:t>
            </a:r>
            <a:endParaRPr lang="ko-KR" altLang="en-US" sz="1800" b="0" dirty="0"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25"/>
          <p:cNvSpPr>
            <a:spLocks noChangeArrowheads="1"/>
          </p:cNvSpPr>
          <p:nvPr/>
        </p:nvSpPr>
        <p:spPr bwMode="auto">
          <a:xfrm>
            <a:off x="608014" y="1708725"/>
            <a:ext cx="8015287" cy="856179"/>
          </a:xfrm>
          <a:prstGeom prst="roundRect">
            <a:avLst>
              <a:gd name="adj" fmla="val 14565"/>
            </a:avLst>
          </a:prstGeom>
          <a:solidFill>
            <a:schemeClr val="accent5">
              <a:lumMod val="20000"/>
              <a:lumOff val="80000"/>
            </a:schemeClr>
          </a:solidFill>
          <a:ln w="9525" algn="ctr">
            <a:solidFill>
              <a:schemeClr val="accent5">
                <a:lumMod val="75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ko-KR"/>
          </a:p>
        </p:txBody>
      </p:sp>
      <p:sp>
        <p:nvSpPr>
          <p:cNvPr id="8" name="Text Box 31"/>
          <p:cNvSpPr txBox="1">
            <a:spLocks noChangeArrowheads="1"/>
          </p:cNvSpPr>
          <p:nvPr/>
        </p:nvSpPr>
        <p:spPr bwMode="auto">
          <a:xfrm>
            <a:off x="755576" y="1772816"/>
            <a:ext cx="792088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79388" indent="-179388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지원중단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중간점검 결과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부적정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판단지표가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4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개 이상인 경우 정밀실사를 통해 목표달성 여부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보완추진계획 등을 검토하여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계속지원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여부 결정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AutoShape 131"/>
          <p:cNvSpPr>
            <a:spLocks noChangeArrowheads="1"/>
          </p:cNvSpPr>
          <p:nvPr/>
        </p:nvSpPr>
        <p:spPr bwMode="auto">
          <a:xfrm>
            <a:off x="379414" y="1498406"/>
            <a:ext cx="8421687" cy="1555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2" name="AutoShape 25"/>
          <p:cNvSpPr>
            <a:spLocks noChangeArrowheads="1"/>
          </p:cNvSpPr>
          <p:nvPr/>
        </p:nvSpPr>
        <p:spPr bwMode="auto">
          <a:xfrm>
            <a:off x="608014" y="2636912"/>
            <a:ext cx="8015287" cy="3744416"/>
          </a:xfrm>
          <a:prstGeom prst="roundRect">
            <a:avLst>
              <a:gd name="adj" fmla="val 7376"/>
            </a:avLst>
          </a:prstGeom>
          <a:solidFill>
            <a:schemeClr val="bg1">
              <a:lumMod val="85000"/>
            </a:schemeClr>
          </a:solidFill>
          <a:ln w="9525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ko-KR" dirty="0"/>
          </a:p>
        </p:txBody>
      </p:sp>
      <p:sp>
        <p:nvSpPr>
          <p:cNvPr id="25" name="Text Box 31"/>
          <p:cNvSpPr txBox="1">
            <a:spLocks noChangeArrowheads="1"/>
          </p:cNvSpPr>
          <p:nvPr/>
        </p:nvSpPr>
        <p:spPr bwMode="auto">
          <a:xfrm>
            <a:off x="755576" y="2786876"/>
            <a:ext cx="7848872" cy="3514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79388" indent="-179388">
              <a:lnSpc>
                <a:spcPct val="1500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점검자료 및 시기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 R&amp;D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운영규정에서 정한 중간평가용 자료와 동일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연차실적 및 계획서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자체평가의견서 및 전자문서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(CD) 1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매를 </a:t>
            </a:r>
            <a:r>
              <a:rPr lang="ko-KR" altLang="en-US" sz="1100" b="1" dirty="0" err="1" smtClean="0">
                <a:latin typeface="맑은 고딕" pitchFamily="50" charset="-127"/>
                <a:ea typeface="맑은 고딕" pitchFamily="50" charset="-127"/>
              </a:rPr>
              <a:t>당해연도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 협약 종료 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30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일전까지 </a:t>
            </a:r>
            <a:r>
              <a:rPr lang="ko-KR" altLang="en-US" sz="1100" b="1" dirty="0" err="1" smtClean="0">
                <a:latin typeface="맑은 고딕" pitchFamily="50" charset="-127"/>
                <a:ea typeface="맑은 고딕" pitchFamily="50" charset="-127"/>
              </a:rPr>
              <a:t>제출받아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 점검 실시</a:t>
            </a:r>
            <a:endParaRPr lang="ko-KR" altLang="en-US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indent="-179388">
              <a:lnSpc>
                <a:spcPct val="1500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점검위원회 구성 및 운영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 R&amp;D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운영규정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제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22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에서 정한 평가위원회 구성 및 운영방법을 준용하되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점검위원은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5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명 이내로 구성</a:t>
            </a:r>
          </a:p>
          <a:p>
            <a:pPr marL="179388" indent="-179388">
              <a:lnSpc>
                <a:spcPct val="150000"/>
              </a:lnSpc>
              <a:spcBef>
                <a:spcPts val="600"/>
              </a:spcBef>
            </a:pP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짧은 협약기간에 따른 연구자 불편 해소를 위해 절차 간소화 및 점검 효율성 차원에서 기술 분야별로 점검위원 위촉</a:t>
            </a:r>
          </a:p>
          <a:p>
            <a:pPr marL="179388" indent="-179388">
              <a:lnSpc>
                <a:spcPct val="150000"/>
              </a:lnSpc>
              <a:spcBef>
                <a:spcPts val="600"/>
              </a:spcBef>
            </a:pP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     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점검방식은 </a:t>
            </a:r>
            <a:r>
              <a:rPr lang="ko-KR" altLang="en-US" sz="1100" b="1" dirty="0" err="1" smtClean="0">
                <a:latin typeface="맑은 고딕" pitchFamily="50" charset="-127"/>
                <a:ea typeface="맑은 고딕" pitchFamily="50" charset="-127"/>
              </a:rPr>
              <a:t>워크샵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 형태로 운영하되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점검결과 및 보완이 필요한 </a:t>
            </a:r>
            <a:r>
              <a:rPr lang="ko-KR" altLang="en-US" sz="1100" b="1" dirty="0" err="1" smtClean="0">
                <a:latin typeface="맑은 고딕" pitchFamily="50" charset="-127"/>
                <a:ea typeface="맑은 고딕" pitchFamily="50" charset="-127"/>
              </a:rPr>
              <a:t>지적사항은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 차년도 계획서에 반영 </a:t>
            </a:r>
          </a:p>
          <a:p>
            <a:pPr marL="179388" indent="-179388">
              <a:lnSpc>
                <a:spcPct val="1500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점검결과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세부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점검기준별로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달성도와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적정성을 정성적으로 판단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중간점검 결과는 ‘</a:t>
            </a:r>
            <a:r>
              <a:rPr lang="ko-KR" altLang="en-US" sz="1100" b="1" dirty="0" err="1" smtClean="0">
                <a:latin typeface="맑은 고딕" pitchFamily="50" charset="-127"/>
                <a:ea typeface="맑은 고딕" pitchFamily="50" charset="-127"/>
              </a:rPr>
              <a:t>계속지원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’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, ‘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지원중단’ 등 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단계로 구분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   · ‘</a:t>
            </a:r>
            <a:r>
              <a:rPr lang="ko-KR" altLang="en-US" sz="1100" b="1" dirty="0" err="1" smtClean="0">
                <a:latin typeface="맑은 고딕" pitchFamily="50" charset="-127"/>
                <a:ea typeface="맑은 고딕" pitchFamily="50" charset="-127"/>
              </a:rPr>
              <a:t>계속지원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’은 ‘보완’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, ‘</a:t>
            </a:r>
            <a:r>
              <a:rPr lang="ko-KR" altLang="en-US" sz="1100" b="1" dirty="0" err="1" smtClean="0">
                <a:latin typeface="맑은 고딕" pitchFamily="50" charset="-127"/>
                <a:ea typeface="맑은 고딕" pitchFamily="50" charset="-127"/>
              </a:rPr>
              <a:t>부적정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’이 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개 이하 혹은 조기 목표달성이 가능한 경우 차년도 연구계획 조정 후 협약 </a:t>
            </a:r>
          </a:p>
          <a:p>
            <a:pPr marL="179388" indent="-179388">
              <a:lnSpc>
                <a:spcPct val="150000"/>
              </a:lnSpc>
              <a:spcBef>
                <a:spcPts val="600"/>
              </a:spcBef>
            </a:pP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       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· ‘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지원중단’은 연구 미수행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타당한 </a:t>
            </a:r>
            <a:r>
              <a:rPr lang="ko-KR" altLang="en-US" sz="1100" b="1" dirty="0" err="1" smtClean="0">
                <a:latin typeface="맑은 고딕" pitchFamily="50" charset="-127"/>
                <a:ea typeface="맑은 고딕" pitchFamily="50" charset="-127"/>
              </a:rPr>
              <a:t>사유없는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 연구개발의 현저한 지연 등으로 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4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개 이상 지표가 ‘</a:t>
            </a:r>
            <a:r>
              <a:rPr lang="ko-KR" altLang="en-US" sz="1100" b="1" dirty="0" err="1" smtClean="0">
                <a:latin typeface="맑은 고딕" pitchFamily="50" charset="-127"/>
                <a:ea typeface="맑은 고딕" pitchFamily="50" charset="-127"/>
              </a:rPr>
              <a:t>부적정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’ 판단된 경우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     * </a:t>
            </a:r>
            <a:r>
              <a:rPr lang="ko-KR" altLang="en-US" sz="1100" b="1" dirty="0" err="1" smtClean="0">
                <a:latin typeface="맑은 고딕" pitchFamily="50" charset="-127"/>
                <a:ea typeface="맑은 고딕" pitchFamily="50" charset="-127"/>
              </a:rPr>
              <a:t>지원중단된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 과제에 대해서는 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R&amp;D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운영규정 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31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조에 따라 조치</a:t>
            </a:r>
            <a:endParaRPr lang="ko-KR" altLang="en-US" sz="11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Text Box 2"/>
          <p:cNvSpPr txBox="1">
            <a:spLocks noChangeArrowheads="1"/>
          </p:cNvSpPr>
          <p:nvPr/>
        </p:nvSpPr>
        <p:spPr bwMode="auto">
          <a:xfrm>
            <a:off x="1302189" y="317170"/>
            <a:ext cx="35060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5.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진도관리 및 중간점검</a:t>
            </a:r>
            <a:endParaRPr lang="ko-KR" altLang="en-US" sz="1800" b="0" dirty="0"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302189" y="317170"/>
            <a:ext cx="525015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6.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개량기술의 소유권 및 </a:t>
            </a:r>
            <a:r>
              <a:rPr lang="ko-KR" altLang="en-US" sz="2400" dirty="0" err="1" smtClean="0">
                <a:latin typeface="HY헤드라인M" pitchFamily="18" charset="-127"/>
                <a:ea typeface="HY헤드라인M" pitchFamily="18" charset="-127"/>
              </a:rPr>
              <a:t>기술료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 납부</a:t>
            </a:r>
            <a:endParaRPr lang="ko-KR" altLang="en-US" sz="1800" b="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4" name="AutoShape 123"/>
          <p:cNvSpPr>
            <a:spLocks noChangeArrowheads="1"/>
          </p:cNvSpPr>
          <p:nvPr/>
        </p:nvSpPr>
        <p:spPr bwMode="auto">
          <a:xfrm>
            <a:off x="568326" y="1585147"/>
            <a:ext cx="8054975" cy="458787"/>
          </a:xfrm>
          <a:prstGeom prst="roundRect">
            <a:avLst>
              <a:gd name="adj" fmla="val 15231"/>
            </a:avLst>
          </a:prstGeom>
          <a:gradFill rotWithShape="1">
            <a:gsLst>
              <a:gs pos="0">
                <a:srgbClr val="9CADC8"/>
              </a:gs>
              <a:gs pos="100000">
                <a:srgbClr val="FFFFFF"/>
              </a:gs>
            </a:gsLst>
            <a:lin ang="5400000" scaled="1"/>
          </a:gradFill>
          <a:ln w="19050" algn="ctr">
            <a:noFill/>
            <a:round/>
            <a:headEnd/>
            <a:tailEnd/>
          </a:ln>
        </p:spPr>
        <p:txBody>
          <a:bodyPr wrap="none" lIns="342000" tIns="36000" bIns="36000" anchor="ctr"/>
          <a:lstStyle/>
          <a:p>
            <a:pPr algn="ctr"/>
            <a:endParaRPr kumimoji="0" lang="ko-KR" altLang="ko-KR">
              <a:solidFill>
                <a:srgbClr val="333333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5" name="Rectangle 15"/>
          <p:cNvSpPr>
            <a:spLocks noChangeArrowheads="1"/>
          </p:cNvSpPr>
          <p:nvPr/>
        </p:nvSpPr>
        <p:spPr bwMode="auto">
          <a:xfrm>
            <a:off x="1141016" y="1649705"/>
            <a:ext cx="645531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600" dirty="0" smtClean="0">
                <a:solidFill>
                  <a:schemeClr val="tx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개량기술의 소유권 및 </a:t>
            </a:r>
            <a:r>
              <a:rPr lang="ko-KR" altLang="en-US" sz="1600" dirty="0" err="1" smtClean="0">
                <a:solidFill>
                  <a:schemeClr val="tx2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실시권</a:t>
            </a:r>
            <a:endParaRPr lang="ko-KR" altLang="en-US" sz="1600" dirty="0">
              <a:solidFill>
                <a:schemeClr val="tx2">
                  <a:lumMod val="7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AutoShape 25"/>
          <p:cNvSpPr>
            <a:spLocks noChangeArrowheads="1"/>
          </p:cNvSpPr>
          <p:nvPr/>
        </p:nvSpPr>
        <p:spPr bwMode="auto">
          <a:xfrm>
            <a:off x="608014" y="2140773"/>
            <a:ext cx="8015287" cy="568147"/>
          </a:xfrm>
          <a:prstGeom prst="roundRect">
            <a:avLst>
              <a:gd name="adj" fmla="val 14565"/>
            </a:avLst>
          </a:prstGeom>
          <a:solidFill>
            <a:schemeClr val="accent5">
              <a:lumMod val="20000"/>
              <a:lumOff val="80000"/>
            </a:schemeClr>
          </a:solidFill>
          <a:ln w="9525" algn="ctr">
            <a:solidFill>
              <a:schemeClr val="accent5">
                <a:lumMod val="75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ko-KR"/>
          </a:p>
        </p:txBody>
      </p:sp>
      <p:sp>
        <p:nvSpPr>
          <p:cNvPr id="8" name="Text Box 31"/>
          <p:cNvSpPr txBox="1">
            <a:spLocks noChangeArrowheads="1"/>
          </p:cNvSpPr>
          <p:nvPr/>
        </p:nvSpPr>
        <p:spPr bwMode="auto">
          <a:xfrm>
            <a:off x="755576" y="2204864"/>
            <a:ext cx="7704856" cy="373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79388" indent="-179388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단독 또는 핵심기술 보유 기관과의 공동소유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AutoShape 131"/>
          <p:cNvSpPr>
            <a:spLocks noChangeArrowheads="1"/>
          </p:cNvSpPr>
          <p:nvPr/>
        </p:nvSpPr>
        <p:spPr bwMode="auto">
          <a:xfrm>
            <a:off x="379414" y="1426398"/>
            <a:ext cx="8421687" cy="1555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31" name="모서리가 둥근 직사각형 30"/>
          <p:cNvSpPr/>
          <p:nvPr/>
        </p:nvSpPr>
        <p:spPr>
          <a:xfrm>
            <a:off x="620027" y="1620333"/>
            <a:ext cx="457449" cy="398180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800" b="1" dirty="0" smtClean="0"/>
              <a:t>1</a:t>
            </a:r>
            <a:endParaRPr lang="ko-KR" altLang="en-US" sz="1800" b="1" dirty="0"/>
          </a:p>
        </p:txBody>
      </p:sp>
      <p:sp>
        <p:nvSpPr>
          <p:cNvPr id="20" name="AutoShape 25"/>
          <p:cNvSpPr>
            <a:spLocks noChangeArrowheads="1"/>
          </p:cNvSpPr>
          <p:nvPr/>
        </p:nvSpPr>
        <p:spPr bwMode="auto">
          <a:xfrm>
            <a:off x="608014" y="2834645"/>
            <a:ext cx="8015287" cy="1530459"/>
          </a:xfrm>
          <a:prstGeom prst="roundRect">
            <a:avLst>
              <a:gd name="adj" fmla="val 14565"/>
            </a:avLst>
          </a:prstGeom>
          <a:solidFill>
            <a:schemeClr val="bg1">
              <a:lumMod val="85000"/>
            </a:schemeClr>
          </a:solidFill>
          <a:ln w="9525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ko-KR" dirty="0"/>
          </a:p>
        </p:txBody>
      </p:sp>
      <p:sp>
        <p:nvSpPr>
          <p:cNvPr id="21" name="Text Box 31"/>
          <p:cNvSpPr txBox="1">
            <a:spLocks noChangeArrowheads="1"/>
          </p:cNvSpPr>
          <p:nvPr/>
        </p:nvSpPr>
        <p:spPr bwMode="auto">
          <a:xfrm>
            <a:off x="755576" y="2852936"/>
            <a:ext cx="7776864" cy="1461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79388" indent="-179388">
              <a:lnSpc>
                <a:spcPct val="1500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주관연구기관이 핵심기술을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이전받아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R&amp;D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수행과정 중에 ‘개량기술’을 개발한 경우에는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  <a:p>
            <a:pPr marL="179388" indent="-179388">
              <a:lnSpc>
                <a:spcPct val="1500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해당기술의 소유권 및 기술실시 권리를 주관연구기관이 단독 소유 또는 핵심기술 보유기관과 공동으로 소유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개량기술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: R&amp;D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수행과정에서 개량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확장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·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대체 또는 추가 발명한 기술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5" name="AutoShape 25"/>
          <p:cNvSpPr>
            <a:spLocks noChangeArrowheads="1"/>
          </p:cNvSpPr>
          <p:nvPr/>
        </p:nvSpPr>
        <p:spPr bwMode="auto">
          <a:xfrm>
            <a:off x="608014" y="4490829"/>
            <a:ext cx="8015287" cy="1530459"/>
          </a:xfrm>
          <a:prstGeom prst="roundRect">
            <a:avLst>
              <a:gd name="adj" fmla="val 14565"/>
            </a:avLst>
          </a:prstGeom>
          <a:solidFill>
            <a:schemeClr val="bg1">
              <a:lumMod val="85000"/>
            </a:schemeClr>
          </a:solidFill>
          <a:ln w="9525" algn="ctr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ko-KR" dirty="0"/>
          </a:p>
        </p:txBody>
      </p:sp>
      <p:sp>
        <p:nvSpPr>
          <p:cNvPr id="22" name="Text Box 31"/>
          <p:cNvSpPr txBox="1">
            <a:spLocks noChangeArrowheads="1"/>
          </p:cNvSpPr>
          <p:nvPr/>
        </p:nvSpPr>
        <p:spPr bwMode="auto">
          <a:xfrm>
            <a:off x="755576" y="4562837"/>
            <a:ext cx="7848872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179388" indent="-179388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개량기술까지 핵심기술 보유기관이 단독 소유하면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기술료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납부 주체가 불분명하고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자유로운 영업활동에 방해요인으로 작용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</a:b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과제 신청을 위해 제출하는 기술실시계약서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확약서 포함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와 과제수행을 위한 협약서에는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pPr marL="179388" indent="-179388">
              <a:lnSpc>
                <a:spcPct val="150000"/>
              </a:lnSpc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개량기술의 소유권 및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</a:rPr>
              <a:t>실시권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 관련 위 사항을 명시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모서리가 둥근 직사각형 4"/>
          <p:cNvSpPr/>
          <p:nvPr/>
        </p:nvSpPr>
        <p:spPr>
          <a:xfrm>
            <a:off x="1907704" y="1556792"/>
            <a:ext cx="1944216" cy="50405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예산 확정</a:t>
            </a:r>
          </a:p>
        </p:txBody>
      </p:sp>
      <p:sp>
        <p:nvSpPr>
          <p:cNvPr id="6" name="모서리가 둥근 직사각형 5"/>
          <p:cNvSpPr/>
          <p:nvPr/>
        </p:nvSpPr>
        <p:spPr>
          <a:xfrm>
            <a:off x="1907704" y="2240868"/>
            <a:ext cx="1944216" cy="50405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시행계획</a:t>
            </a:r>
          </a:p>
        </p:txBody>
      </p:sp>
      <p:sp>
        <p:nvSpPr>
          <p:cNvPr id="7" name="모서리가 둥근 직사각형 6"/>
          <p:cNvSpPr/>
          <p:nvPr/>
        </p:nvSpPr>
        <p:spPr>
          <a:xfrm>
            <a:off x="1907704" y="2924944"/>
            <a:ext cx="1944216" cy="50405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사업공고</a:t>
            </a:r>
          </a:p>
        </p:txBody>
      </p:sp>
      <p:sp>
        <p:nvSpPr>
          <p:cNvPr id="8" name="모서리가 둥근 직사각형 7"/>
          <p:cNvSpPr/>
          <p:nvPr/>
        </p:nvSpPr>
        <p:spPr>
          <a:xfrm>
            <a:off x="1907704" y="3609020"/>
            <a:ext cx="1944216" cy="50405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과제접수</a:t>
            </a:r>
          </a:p>
        </p:txBody>
      </p:sp>
      <p:sp>
        <p:nvSpPr>
          <p:cNvPr id="9" name="모서리가 둥근 직사각형 8"/>
          <p:cNvSpPr/>
          <p:nvPr/>
        </p:nvSpPr>
        <p:spPr>
          <a:xfrm>
            <a:off x="1907704" y="4293096"/>
            <a:ext cx="1944216" cy="50405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선정평가</a:t>
            </a:r>
          </a:p>
        </p:txBody>
      </p:sp>
      <p:sp>
        <p:nvSpPr>
          <p:cNvPr id="10" name="모서리가 둥근 직사각형 9"/>
          <p:cNvSpPr/>
          <p:nvPr/>
        </p:nvSpPr>
        <p:spPr>
          <a:xfrm>
            <a:off x="1907704" y="4977172"/>
            <a:ext cx="1944216" cy="50405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총괄심의위원회</a:t>
            </a:r>
          </a:p>
        </p:txBody>
      </p:sp>
      <p:sp>
        <p:nvSpPr>
          <p:cNvPr id="11" name="모서리가 둥근 직사각형 10"/>
          <p:cNvSpPr/>
          <p:nvPr/>
        </p:nvSpPr>
        <p:spPr>
          <a:xfrm>
            <a:off x="1907704" y="5661248"/>
            <a:ext cx="1944216" cy="50405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협약</a:t>
            </a:r>
          </a:p>
        </p:txBody>
      </p:sp>
      <p:sp>
        <p:nvSpPr>
          <p:cNvPr id="12" name="오른쪽 화살표 4"/>
          <p:cNvSpPr/>
          <p:nvPr/>
        </p:nvSpPr>
        <p:spPr bwMode="auto">
          <a:xfrm rot="5400000">
            <a:off x="2798374" y="2017946"/>
            <a:ext cx="152550" cy="287338"/>
          </a:xfrm>
          <a:prstGeom prst="rightArrow">
            <a:avLst/>
          </a:prstGeom>
          <a:gradFill flip="none" rotWithShape="1">
            <a:gsLst>
              <a:gs pos="0">
                <a:srgbClr val="95C61C">
                  <a:shade val="30000"/>
                  <a:satMod val="115000"/>
                </a:srgbClr>
              </a:gs>
              <a:gs pos="50000">
                <a:srgbClr val="95C61C">
                  <a:shade val="67500"/>
                  <a:satMod val="115000"/>
                </a:srgbClr>
              </a:gs>
              <a:gs pos="100000">
                <a:srgbClr val="95C61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3" name="오른쪽 화살표 4"/>
          <p:cNvSpPr/>
          <p:nvPr/>
        </p:nvSpPr>
        <p:spPr bwMode="auto">
          <a:xfrm rot="5400000">
            <a:off x="2807232" y="2705000"/>
            <a:ext cx="152550" cy="287338"/>
          </a:xfrm>
          <a:prstGeom prst="rightArrow">
            <a:avLst/>
          </a:prstGeom>
          <a:gradFill flip="none" rotWithShape="1">
            <a:gsLst>
              <a:gs pos="0">
                <a:srgbClr val="95C61C">
                  <a:shade val="30000"/>
                  <a:satMod val="115000"/>
                </a:srgbClr>
              </a:gs>
              <a:gs pos="50000">
                <a:srgbClr val="95C61C">
                  <a:shade val="67500"/>
                  <a:satMod val="115000"/>
                </a:srgbClr>
              </a:gs>
              <a:gs pos="100000">
                <a:srgbClr val="95C61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4" name="오른쪽 화살표 4"/>
          <p:cNvSpPr/>
          <p:nvPr/>
        </p:nvSpPr>
        <p:spPr bwMode="auto">
          <a:xfrm rot="5400000">
            <a:off x="2806538" y="3377934"/>
            <a:ext cx="152550" cy="287338"/>
          </a:xfrm>
          <a:prstGeom prst="rightArrow">
            <a:avLst/>
          </a:prstGeom>
          <a:gradFill flip="none" rotWithShape="1">
            <a:gsLst>
              <a:gs pos="0">
                <a:srgbClr val="95C61C">
                  <a:shade val="30000"/>
                  <a:satMod val="115000"/>
                </a:srgbClr>
              </a:gs>
              <a:gs pos="50000">
                <a:srgbClr val="95C61C">
                  <a:shade val="67500"/>
                  <a:satMod val="115000"/>
                </a:srgbClr>
              </a:gs>
              <a:gs pos="100000">
                <a:srgbClr val="95C61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5" name="오른쪽 화살표 4"/>
          <p:cNvSpPr/>
          <p:nvPr/>
        </p:nvSpPr>
        <p:spPr bwMode="auto">
          <a:xfrm rot="5400000">
            <a:off x="2815396" y="4064988"/>
            <a:ext cx="152550" cy="287338"/>
          </a:xfrm>
          <a:prstGeom prst="rightArrow">
            <a:avLst/>
          </a:prstGeom>
          <a:gradFill flip="none" rotWithShape="1">
            <a:gsLst>
              <a:gs pos="0">
                <a:srgbClr val="95C61C">
                  <a:shade val="30000"/>
                  <a:satMod val="115000"/>
                </a:srgbClr>
              </a:gs>
              <a:gs pos="50000">
                <a:srgbClr val="95C61C">
                  <a:shade val="67500"/>
                  <a:satMod val="115000"/>
                </a:srgbClr>
              </a:gs>
              <a:gs pos="100000">
                <a:srgbClr val="95C61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6" name="오른쪽 화살표 4"/>
          <p:cNvSpPr/>
          <p:nvPr/>
        </p:nvSpPr>
        <p:spPr bwMode="auto">
          <a:xfrm rot="5400000">
            <a:off x="2808006" y="4747554"/>
            <a:ext cx="152550" cy="287338"/>
          </a:xfrm>
          <a:prstGeom prst="rightArrow">
            <a:avLst/>
          </a:prstGeom>
          <a:gradFill flip="none" rotWithShape="1">
            <a:gsLst>
              <a:gs pos="0">
                <a:srgbClr val="95C61C">
                  <a:shade val="30000"/>
                  <a:satMod val="115000"/>
                </a:srgbClr>
              </a:gs>
              <a:gs pos="50000">
                <a:srgbClr val="95C61C">
                  <a:shade val="67500"/>
                  <a:satMod val="115000"/>
                </a:srgbClr>
              </a:gs>
              <a:gs pos="100000">
                <a:srgbClr val="95C61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7" name="오른쪽 화살표 4"/>
          <p:cNvSpPr/>
          <p:nvPr/>
        </p:nvSpPr>
        <p:spPr bwMode="auto">
          <a:xfrm rot="5400000">
            <a:off x="2816864" y="5434608"/>
            <a:ext cx="152550" cy="287338"/>
          </a:xfrm>
          <a:prstGeom prst="rightArrow">
            <a:avLst/>
          </a:prstGeom>
          <a:gradFill flip="none" rotWithShape="1">
            <a:gsLst>
              <a:gs pos="0">
                <a:srgbClr val="95C61C">
                  <a:shade val="30000"/>
                  <a:satMod val="115000"/>
                </a:srgbClr>
              </a:gs>
              <a:gs pos="50000">
                <a:srgbClr val="95C61C">
                  <a:shade val="67500"/>
                  <a:satMod val="115000"/>
                </a:srgbClr>
              </a:gs>
              <a:gs pos="100000">
                <a:srgbClr val="95C61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cxnSp>
        <p:nvCxnSpPr>
          <p:cNvPr id="19" name="직선 연결선 18"/>
          <p:cNvCxnSpPr/>
          <p:nvPr/>
        </p:nvCxnSpPr>
        <p:spPr>
          <a:xfrm>
            <a:off x="3995936" y="2036356"/>
            <a:ext cx="34563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>
            <a:off x="4004100" y="2708920"/>
            <a:ext cx="34563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4020428" y="3389648"/>
            <a:ext cx="34563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/>
          <p:cNvCxnSpPr/>
          <p:nvPr/>
        </p:nvCxnSpPr>
        <p:spPr>
          <a:xfrm>
            <a:off x="4028592" y="4062212"/>
            <a:ext cx="34563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>
            <a:off x="4012264" y="4756332"/>
            <a:ext cx="34563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>
            <a:off x="4036756" y="5437060"/>
            <a:ext cx="34563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>
            <a:off x="4044920" y="6109624"/>
            <a:ext cx="345638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3930624" y="1740160"/>
            <a:ext cx="25555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/>
              <a:t>’14.</a:t>
            </a:r>
            <a:r>
              <a:rPr lang="ko-KR" altLang="en-US" sz="1400" b="1" dirty="0" smtClean="0"/>
              <a:t> </a:t>
            </a:r>
            <a:r>
              <a:rPr lang="en-US" altLang="ko-KR" sz="1400" b="1" dirty="0" smtClean="0"/>
              <a:t>12</a:t>
            </a:r>
            <a:r>
              <a:rPr lang="ko-KR" altLang="en-US" sz="1400" b="1" dirty="0" smtClean="0"/>
              <a:t> </a:t>
            </a:r>
            <a:r>
              <a:rPr lang="en-US" altLang="ko-KR" sz="1400" b="1" dirty="0" smtClean="0"/>
              <a:t>:</a:t>
            </a:r>
            <a:r>
              <a:rPr lang="ko-KR" altLang="en-US" sz="1400" b="1" dirty="0" smtClean="0"/>
              <a:t> 국회 예산 심의 완료</a:t>
            </a:r>
            <a:endParaRPr lang="ko-KR" altLang="en-US" sz="1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3955116" y="2406028"/>
            <a:ext cx="33778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/>
              <a:t>’15. 01 : </a:t>
            </a:r>
            <a:r>
              <a:rPr lang="ko-KR" altLang="en-US" sz="1400" b="1" dirty="0" smtClean="0"/>
              <a:t>사업별 시행계획 </a:t>
            </a:r>
            <a:r>
              <a:rPr lang="ko-KR" altLang="en-US" sz="1400" b="1" dirty="0" err="1" smtClean="0"/>
              <a:t>국토부</a:t>
            </a:r>
            <a:r>
              <a:rPr lang="ko-KR" altLang="en-US" sz="1400" b="1" dirty="0" smtClean="0"/>
              <a:t> 승인</a:t>
            </a:r>
            <a:endParaRPr lang="ko-KR" altLang="en-US" sz="14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3940256" y="3088978"/>
            <a:ext cx="1649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/>
              <a:t>’15.</a:t>
            </a:r>
            <a:r>
              <a:rPr lang="ko-KR" altLang="en-US" sz="1400" b="1" dirty="0" smtClean="0"/>
              <a:t> </a:t>
            </a:r>
            <a:r>
              <a:rPr lang="en-US" altLang="ko-KR" sz="1400" b="1" dirty="0" smtClean="0"/>
              <a:t>01 : </a:t>
            </a:r>
            <a:r>
              <a:rPr lang="ko-KR" altLang="en-US" sz="1400" b="1" dirty="0" smtClean="0"/>
              <a:t>사업공고</a:t>
            </a:r>
            <a:endParaRPr lang="ko-KR" altLang="en-US" sz="14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3964748" y="3547977"/>
            <a:ext cx="35012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/>
              <a:t>’15. 02 : </a:t>
            </a:r>
            <a:r>
              <a:rPr lang="ko-KR" altLang="en-US" sz="1400" b="1" dirty="0" smtClean="0"/>
              <a:t>기업보유</a:t>
            </a:r>
            <a:r>
              <a:rPr lang="en-US" altLang="ko-KR" sz="1400" b="1" dirty="0" smtClean="0"/>
              <a:t>/</a:t>
            </a:r>
            <a:r>
              <a:rPr lang="ko-KR" altLang="en-US" sz="1400" b="1" dirty="0" smtClean="0"/>
              <a:t>공공구매 </a:t>
            </a:r>
            <a:r>
              <a:rPr lang="en-US" altLang="ko-KR" sz="1050" b="1" dirty="0" smtClean="0"/>
              <a:t>(</a:t>
            </a:r>
            <a:r>
              <a:rPr lang="ko-KR" altLang="en-US" sz="1050" b="1" dirty="0" smtClean="0"/>
              <a:t>공고 후 </a:t>
            </a:r>
            <a:r>
              <a:rPr lang="en-US" altLang="ko-KR" sz="1050" b="1" dirty="0" smtClean="0"/>
              <a:t>30</a:t>
            </a:r>
            <a:r>
              <a:rPr lang="ko-KR" altLang="en-US" sz="1050" b="1" dirty="0" smtClean="0"/>
              <a:t>일</a:t>
            </a:r>
            <a:r>
              <a:rPr lang="en-US" altLang="ko-KR" sz="1050" b="1" dirty="0" smtClean="0"/>
              <a:t>)</a:t>
            </a:r>
            <a:endParaRPr lang="en-US" altLang="ko-KR" sz="1400" b="1" dirty="0" smtClean="0"/>
          </a:p>
          <a:p>
            <a:r>
              <a:rPr lang="en-US" altLang="ko-KR" sz="1400" b="1" dirty="0" smtClean="0"/>
              <a:t>‘15. 03 : </a:t>
            </a:r>
            <a:r>
              <a:rPr lang="ko-KR" altLang="en-US" sz="1400" b="1" dirty="0" smtClean="0"/>
              <a:t>공공기술 </a:t>
            </a:r>
            <a:r>
              <a:rPr lang="en-US" altLang="ko-KR" sz="1050" b="1" dirty="0" smtClean="0"/>
              <a:t>(</a:t>
            </a:r>
            <a:r>
              <a:rPr lang="ko-KR" altLang="en-US" sz="1050" b="1" dirty="0" smtClean="0"/>
              <a:t>공고 후 </a:t>
            </a:r>
            <a:r>
              <a:rPr lang="en-US" altLang="ko-KR" sz="1050" b="1" dirty="0" smtClean="0"/>
              <a:t>60</a:t>
            </a:r>
            <a:r>
              <a:rPr lang="ko-KR" altLang="en-US" sz="1050" b="1" dirty="0" smtClean="0"/>
              <a:t>일</a:t>
            </a:r>
            <a:r>
              <a:rPr lang="en-US" altLang="ko-KR" sz="1050" b="1" dirty="0" smtClean="0"/>
              <a:t>)</a:t>
            </a:r>
            <a:endParaRPr lang="ko-KR" altLang="en-US" sz="14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3940256" y="4457130"/>
            <a:ext cx="201689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smtClean="0"/>
              <a:t>과제접수 후 </a:t>
            </a:r>
            <a:r>
              <a:rPr lang="en-US" altLang="ko-KR" sz="1400" b="1" dirty="0" smtClean="0"/>
              <a:t>15</a:t>
            </a:r>
            <a:r>
              <a:rPr lang="ko-KR" altLang="en-US" sz="1400" b="1" dirty="0" smtClean="0"/>
              <a:t>일 이내</a:t>
            </a:r>
            <a:endParaRPr lang="ko-KR" altLang="en-US" sz="1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3964748" y="5131162"/>
            <a:ext cx="364875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smtClean="0"/>
              <a:t>선정평가 후 </a:t>
            </a:r>
            <a:r>
              <a:rPr lang="en-US" altLang="ko-KR" sz="1400" b="1" dirty="0" smtClean="0"/>
              <a:t>7</a:t>
            </a:r>
            <a:r>
              <a:rPr lang="ko-KR" altLang="en-US" sz="1400" b="1" dirty="0" smtClean="0"/>
              <a:t>일 이내</a:t>
            </a:r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예산심의</a:t>
            </a:r>
            <a:r>
              <a:rPr lang="en-US" altLang="ko-KR" sz="1400" b="1" dirty="0" smtClean="0"/>
              <a:t>, </a:t>
            </a:r>
            <a:r>
              <a:rPr lang="ko-KR" altLang="en-US" sz="1400" b="1" dirty="0" smtClean="0"/>
              <a:t>과제 확정</a:t>
            </a:r>
            <a:r>
              <a:rPr lang="en-US" altLang="ko-KR" sz="1400" b="1" dirty="0" smtClean="0"/>
              <a:t>)</a:t>
            </a:r>
            <a:endParaRPr lang="ko-KR" altLang="en-US" sz="140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4009548" y="5798568"/>
            <a:ext cx="25555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smtClean="0"/>
              <a:t>총괄심의위원회 후 </a:t>
            </a:r>
            <a:r>
              <a:rPr lang="en-US" altLang="ko-KR" sz="1400" b="1" dirty="0" smtClean="0"/>
              <a:t>20</a:t>
            </a:r>
            <a:r>
              <a:rPr lang="ko-KR" altLang="en-US" sz="1400" b="1" dirty="0" smtClean="0"/>
              <a:t>일 이내</a:t>
            </a:r>
            <a:endParaRPr lang="ko-KR" altLang="en-US" sz="1400" b="1" dirty="0"/>
          </a:p>
        </p:txBody>
      </p:sp>
      <p:sp>
        <p:nvSpPr>
          <p:cNvPr id="41" name="Text Box 2"/>
          <p:cNvSpPr txBox="1">
            <a:spLocks noChangeArrowheads="1"/>
          </p:cNvSpPr>
          <p:nvPr/>
        </p:nvSpPr>
        <p:spPr bwMode="auto">
          <a:xfrm>
            <a:off x="1302189" y="317170"/>
            <a:ext cx="258275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7</a:t>
            </a:r>
            <a:r>
              <a:rPr lang="en-US" altLang="ko-KR" sz="2400" b="0" dirty="0" smtClean="0">
                <a:latin typeface="HY헤드라인M" pitchFamily="18" charset="-127"/>
                <a:ea typeface="HY헤드라인M" pitchFamily="18" charset="-127"/>
              </a:rPr>
              <a:t>. </a:t>
            </a:r>
            <a:r>
              <a:rPr lang="ko-KR" altLang="en-US" sz="2400" b="0" dirty="0" smtClean="0">
                <a:latin typeface="HY헤드라인M" pitchFamily="18" charset="-127"/>
                <a:ea typeface="HY헤드라인M" pitchFamily="18" charset="-127"/>
              </a:rPr>
              <a:t>향후 일정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계획</a:t>
            </a:r>
            <a:endParaRPr lang="ko-KR" altLang="en-US" sz="1600" b="0" dirty="0"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302189" y="317170"/>
            <a:ext cx="591860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2000" b="0" dirty="0" smtClean="0">
                <a:latin typeface="HY헤드라인M" pitchFamily="18" charset="-127"/>
                <a:ea typeface="HY헤드라인M" pitchFamily="18" charset="-127"/>
              </a:rPr>
              <a:t>[</a:t>
            </a:r>
            <a:r>
              <a:rPr lang="ko-KR" altLang="en-US" sz="2000" b="0" dirty="0" smtClean="0">
                <a:latin typeface="HY헤드라인M" pitchFamily="18" charset="-127"/>
                <a:ea typeface="HY헤드라인M" pitchFamily="18" charset="-127"/>
              </a:rPr>
              <a:t>참고</a:t>
            </a:r>
            <a:r>
              <a:rPr lang="en-US" altLang="ko-KR" sz="2000" b="0" dirty="0" smtClean="0">
                <a:latin typeface="HY헤드라인M" pitchFamily="18" charset="-127"/>
                <a:ea typeface="HY헤드라인M" pitchFamily="18" charset="-127"/>
              </a:rPr>
              <a:t>] </a:t>
            </a:r>
            <a:r>
              <a:rPr lang="ko-KR" altLang="en-US" sz="2000" b="0" dirty="0" smtClean="0">
                <a:latin typeface="HY헤드라인M" pitchFamily="18" charset="-127"/>
                <a:ea typeface="HY헤드라인M" pitchFamily="18" charset="-127"/>
              </a:rPr>
              <a:t>기술사업화 지원분야 과제선정 </a:t>
            </a:r>
            <a:r>
              <a:rPr lang="en-US" altLang="ko-KR" sz="2000" b="0" dirty="0" smtClean="0">
                <a:latin typeface="HY헤드라인M" pitchFamily="18" charset="-127"/>
                <a:ea typeface="HY헤드라인M" pitchFamily="18" charset="-127"/>
              </a:rPr>
              <a:t>~ </a:t>
            </a:r>
            <a:r>
              <a:rPr lang="ko-KR" altLang="en-US" sz="2000" b="0" dirty="0" smtClean="0">
                <a:latin typeface="HY헤드라인M" pitchFamily="18" charset="-127"/>
                <a:ea typeface="HY헤드라인M" pitchFamily="18" charset="-127"/>
              </a:rPr>
              <a:t>협약 절차</a:t>
            </a:r>
            <a:endParaRPr lang="ko-KR" altLang="en-US" sz="2000" b="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2" name="AutoShape 131"/>
          <p:cNvSpPr>
            <a:spLocks noChangeArrowheads="1"/>
          </p:cNvSpPr>
          <p:nvPr/>
        </p:nvSpPr>
        <p:spPr bwMode="auto">
          <a:xfrm>
            <a:off x="379414" y="1282382"/>
            <a:ext cx="8421687" cy="1555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ko-KR" altLang="en-US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39927655"/>
              </p:ext>
            </p:extLst>
          </p:nvPr>
        </p:nvGraphicFramePr>
        <p:xfrm>
          <a:off x="395535" y="1470277"/>
          <a:ext cx="8352929" cy="5184578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2421492"/>
                <a:gridCol w="962885"/>
                <a:gridCol w="720080"/>
                <a:gridCol w="4248472"/>
              </a:tblGrid>
              <a:tr h="29764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baseline="0" dirty="0"/>
                        <a:t>절차 구분</a:t>
                      </a:r>
                      <a:endParaRPr lang="ko-KR" altLang="en-US" sz="1200" b="1" kern="0" spc="0" baseline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baseline="0" dirty="0"/>
                        <a:t>소요기간</a:t>
                      </a:r>
                      <a:endParaRPr lang="ko-KR" altLang="en-US" sz="1200" b="1" kern="0" spc="0" baseline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baseline="0" dirty="0"/>
                        <a:t>누적</a:t>
                      </a:r>
                      <a:endParaRPr lang="ko-KR" altLang="en-US" sz="1200" b="1" kern="0" spc="0" baseline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baseline="0" dirty="0"/>
                        <a:t>비고</a:t>
                      </a:r>
                      <a:endParaRPr lang="ko-KR" altLang="en-US" sz="1200" b="1" kern="0" spc="0" baseline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33935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baseline="0"/>
                        <a:t>공고 및 접수</a:t>
                      </a:r>
                      <a:endParaRPr lang="ko-KR" altLang="en-US" sz="1200" kern="0" spc="0" baseline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baseline="0"/>
                        <a:t>공고 후 </a:t>
                      </a:r>
                      <a:r>
                        <a:rPr lang="en-US" altLang="ko-KR" sz="1200" kern="0" spc="0" baseline="0"/>
                        <a:t>30</a:t>
                      </a:r>
                      <a:r>
                        <a:rPr lang="ko-KR" altLang="en-US" sz="1200" kern="0" spc="0" baseline="0"/>
                        <a:t>일</a:t>
                      </a:r>
                      <a:endParaRPr lang="ko-KR" altLang="en-US" sz="1200" kern="0" spc="0" baseline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/>
                        <a:t>30</a:t>
                      </a:r>
                      <a:r>
                        <a:rPr lang="ko-KR" altLang="en-US" sz="1200" kern="0" spc="0" baseline="0"/>
                        <a:t>일</a:t>
                      </a:r>
                      <a:endParaRPr lang="ko-KR" altLang="en-US" sz="1200" kern="0" spc="0" baseline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 baseline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</a:tr>
              <a:tr h="29764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baseline="0" dirty="0"/>
                        <a:t>서류검토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/>
                        <a:t>7</a:t>
                      </a:r>
                      <a:r>
                        <a:rPr lang="ko-KR" altLang="en-US" sz="1200" kern="0" spc="0" baseline="0"/>
                        <a:t>일</a:t>
                      </a:r>
                      <a:endParaRPr lang="ko-KR" altLang="en-US" sz="1200" kern="0" spc="0" baseline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/>
                        <a:t>37</a:t>
                      </a:r>
                      <a:r>
                        <a:rPr lang="ko-KR" altLang="en-US" sz="1200" kern="0" spc="0" baseline="0"/>
                        <a:t>일</a:t>
                      </a:r>
                      <a:endParaRPr lang="ko-KR" altLang="en-US" sz="1200" kern="0" spc="0" baseline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/>
                        <a:t>· </a:t>
                      </a:r>
                      <a:r>
                        <a:rPr lang="ko-KR" altLang="en-US" sz="1200" kern="0" spc="0" baseline="0" dirty="0" err="1"/>
                        <a:t>중복성</a:t>
                      </a:r>
                      <a:r>
                        <a:rPr lang="en-US" altLang="ko-KR" sz="1200" kern="0" spc="0" baseline="0" dirty="0"/>
                        <a:t>, </a:t>
                      </a:r>
                      <a:r>
                        <a:rPr lang="ko-KR" altLang="en-US" sz="1200" kern="0" spc="0" baseline="0" dirty="0"/>
                        <a:t>자격요건</a:t>
                      </a:r>
                      <a:r>
                        <a:rPr lang="en-US" altLang="ko-KR" sz="1200" kern="0" spc="0" baseline="0" dirty="0"/>
                        <a:t>, </a:t>
                      </a:r>
                      <a:r>
                        <a:rPr lang="ko-KR" altLang="en-US" sz="1200" kern="0" spc="0" baseline="0" dirty="0"/>
                        <a:t>참여제한여부 등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</a:tr>
              <a:tr h="29764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baseline="0" dirty="0"/>
                        <a:t>대면평가 후보위원 구성 및 섭외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/>
                        <a:t>3</a:t>
                      </a:r>
                      <a:r>
                        <a:rPr lang="ko-KR" altLang="en-US" sz="1200" kern="0" spc="0" baseline="0"/>
                        <a:t>일</a:t>
                      </a:r>
                      <a:endParaRPr lang="ko-KR" altLang="en-US" sz="1200" kern="0" spc="0" baseline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/>
                        <a:t>40</a:t>
                      </a:r>
                      <a:r>
                        <a:rPr lang="ko-KR" altLang="en-US" sz="1200" kern="0" spc="0" baseline="0"/>
                        <a:t>일</a:t>
                      </a:r>
                      <a:endParaRPr lang="ko-KR" altLang="en-US" sz="1200" kern="0" spc="0" baseline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/>
                        <a:t>· </a:t>
                      </a:r>
                      <a:r>
                        <a:rPr lang="ko-KR" altLang="en-US" sz="1200" kern="0" spc="0" baseline="0" dirty="0" err="1"/>
                        <a:t>분과별</a:t>
                      </a:r>
                      <a:r>
                        <a:rPr lang="ko-KR" altLang="en-US" sz="1200" kern="0" spc="0" baseline="0" dirty="0"/>
                        <a:t> 후보위원 </a:t>
                      </a:r>
                      <a:r>
                        <a:rPr lang="en-US" altLang="ko-KR" sz="1200" kern="0" spc="0" baseline="0" dirty="0"/>
                        <a:t>9</a:t>
                      </a:r>
                      <a:r>
                        <a:rPr lang="ko-KR" altLang="en-US" sz="1200" kern="0" spc="0" baseline="0" dirty="0"/>
                        <a:t>명</a:t>
                      </a:r>
                      <a:r>
                        <a:rPr lang="en-US" altLang="ko-KR" sz="1200" kern="0" spc="0" baseline="0" dirty="0"/>
                        <a:t>, 3</a:t>
                      </a:r>
                      <a:r>
                        <a:rPr lang="ko-KR" altLang="en-US" sz="1200" kern="0" spc="0" baseline="0" dirty="0"/>
                        <a:t>배수 추천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</a:tr>
              <a:tr h="29764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baseline="0" dirty="0"/>
                        <a:t>선정위원회</a:t>
                      </a:r>
                      <a:endParaRPr lang="ko-KR" altLang="en-US" sz="1200" b="1" kern="0" spc="0" baseline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baseline="0" dirty="0"/>
                        <a:t>10</a:t>
                      </a:r>
                      <a:r>
                        <a:rPr lang="ko-KR" altLang="en-US" sz="1200" b="1" kern="0" spc="0" baseline="0" dirty="0"/>
                        <a:t>일</a:t>
                      </a:r>
                      <a:endParaRPr lang="ko-KR" altLang="en-US" sz="1200" b="1" kern="0" spc="0" baseline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baseline="0" dirty="0"/>
                        <a:t>50</a:t>
                      </a:r>
                      <a:r>
                        <a:rPr lang="ko-KR" altLang="en-US" sz="1200" b="1" kern="0" spc="0" baseline="0" dirty="0"/>
                        <a:t>일</a:t>
                      </a:r>
                      <a:endParaRPr lang="ko-KR" altLang="en-US" sz="1200" b="1" kern="0" spc="0" baseline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baseline="0" dirty="0"/>
                        <a:t>· 7</a:t>
                      </a:r>
                      <a:r>
                        <a:rPr lang="ko-KR" altLang="en-US" sz="1200" b="1" kern="0" spc="0" baseline="0" dirty="0"/>
                        <a:t>일 </a:t>
                      </a:r>
                      <a:r>
                        <a:rPr lang="en-US" altLang="ko-KR" sz="1200" b="1" kern="0" spc="0" baseline="0" dirty="0"/>
                        <a:t>(</a:t>
                      </a:r>
                      <a:r>
                        <a:rPr lang="ko-KR" altLang="en-US" sz="1200" b="1" kern="0" spc="0" baseline="0" dirty="0"/>
                        <a:t>평가전 계획 송부</a:t>
                      </a:r>
                      <a:r>
                        <a:rPr lang="en-US" altLang="ko-KR" sz="1200" b="1" kern="0" spc="0" baseline="0" dirty="0"/>
                        <a:t>) + 3</a:t>
                      </a:r>
                      <a:r>
                        <a:rPr lang="ko-KR" altLang="en-US" sz="1200" b="1" kern="0" spc="0" baseline="0" dirty="0"/>
                        <a:t>일 </a:t>
                      </a:r>
                      <a:r>
                        <a:rPr lang="en-US" altLang="ko-KR" sz="1200" b="1" kern="0" spc="0" baseline="0" dirty="0"/>
                        <a:t>(</a:t>
                      </a:r>
                      <a:r>
                        <a:rPr lang="ko-KR" altLang="en-US" sz="1200" b="1" kern="0" spc="0" baseline="0" dirty="0"/>
                        <a:t>평가</a:t>
                      </a:r>
                      <a:r>
                        <a:rPr lang="en-US" altLang="ko-KR" sz="1200" b="1" kern="0" spc="0" baseline="0" dirty="0"/>
                        <a:t>)</a:t>
                      </a:r>
                      <a:endParaRPr lang="ko-KR" altLang="en-US" sz="1200" b="1" kern="0" spc="0" baseline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9764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baseline="0" dirty="0"/>
                        <a:t>총괄심의위원회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/>
                        <a:t>7</a:t>
                      </a:r>
                      <a:r>
                        <a:rPr lang="ko-KR" altLang="en-US" sz="1200" kern="0" spc="0" baseline="0" dirty="0"/>
                        <a:t>일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/>
                        <a:t>57</a:t>
                      </a:r>
                      <a:r>
                        <a:rPr lang="ko-KR" altLang="en-US" sz="1200" kern="0" spc="0" baseline="0" dirty="0"/>
                        <a:t>일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/>
                        <a:t>· </a:t>
                      </a:r>
                      <a:r>
                        <a:rPr lang="ko-KR" altLang="en-US" sz="1200" kern="0" spc="0" baseline="0" dirty="0"/>
                        <a:t>보완사항 및 연구비 심의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</a:tr>
              <a:tr h="29764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baseline="0" dirty="0"/>
                        <a:t>선정결과 통보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/>
                        <a:t>1</a:t>
                      </a:r>
                      <a:r>
                        <a:rPr lang="ko-KR" altLang="en-US" sz="1200" kern="0" spc="0" baseline="0"/>
                        <a:t>일</a:t>
                      </a:r>
                      <a:endParaRPr lang="ko-KR" altLang="en-US" sz="1200" kern="0" spc="0" baseline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/>
                        <a:t>58</a:t>
                      </a:r>
                      <a:r>
                        <a:rPr lang="ko-KR" altLang="en-US" sz="1200" kern="0" spc="0" baseline="0"/>
                        <a:t>일</a:t>
                      </a:r>
                      <a:endParaRPr lang="ko-KR" altLang="en-US" sz="1200" kern="0" spc="0" baseline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/>
                        <a:t>· </a:t>
                      </a:r>
                      <a:r>
                        <a:rPr lang="ko-KR" altLang="en-US" sz="1200" kern="0" spc="0" baseline="0" dirty="0"/>
                        <a:t>지원과제 및 지원예산 </a:t>
                      </a:r>
                      <a:r>
                        <a:rPr lang="ko-KR" altLang="en-US" sz="1200" kern="0" spc="0" baseline="0" dirty="0" err="1"/>
                        <a:t>확정분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</a:tr>
              <a:tr h="29764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baseline="0" dirty="0"/>
                        <a:t>계획서 </a:t>
                      </a:r>
                      <a:r>
                        <a:rPr lang="ko-KR" altLang="en-US" sz="1200" kern="0" spc="0" baseline="0" dirty="0" err="1"/>
                        <a:t>보완본</a:t>
                      </a:r>
                      <a:r>
                        <a:rPr lang="ko-KR" altLang="en-US" sz="1200" kern="0" spc="0" baseline="0" dirty="0"/>
                        <a:t> 및 협약서류 접수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/>
                        <a:t>10</a:t>
                      </a:r>
                      <a:r>
                        <a:rPr lang="ko-KR" altLang="en-US" sz="1200" kern="0" spc="0" baseline="0"/>
                        <a:t>일</a:t>
                      </a:r>
                      <a:endParaRPr lang="ko-KR" altLang="en-US" sz="1200" kern="0" spc="0" baseline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/>
                        <a:t>68</a:t>
                      </a:r>
                      <a:r>
                        <a:rPr lang="ko-KR" altLang="en-US" sz="1200" kern="0" spc="0" baseline="0"/>
                        <a:t>일</a:t>
                      </a:r>
                      <a:endParaRPr lang="ko-KR" altLang="en-US" sz="1200" kern="0" spc="0" baseline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/>
                        <a:t>· </a:t>
                      </a:r>
                      <a:r>
                        <a:rPr lang="ko-KR" altLang="en-US" sz="1200" kern="0" spc="0" baseline="0"/>
                        <a:t>평가위원회 보완의견을 계획서에 반영</a:t>
                      </a:r>
                      <a:endParaRPr lang="ko-KR" altLang="en-US" sz="1200" kern="0" spc="0" baseline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</a:tr>
              <a:tr h="62112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/>
                        <a:t>1</a:t>
                      </a:r>
                      <a:r>
                        <a:rPr lang="ko-KR" altLang="en-US" sz="1200" kern="0" spc="0" baseline="0" dirty="0" smtClean="0"/>
                        <a:t>차년도 </a:t>
                      </a:r>
                      <a:r>
                        <a:rPr lang="ko-KR" altLang="en-US" sz="1200" kern="0" spc="0" baseline="0" dirty="0"/>
                        <a:t>협약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/>
                        <a:t>2</a:t>
                      </a:r>
                      <a:r>
                        <a:rPr lang="ko-KR" altLang="en-US" sz="1200" kern="0" spc="0" baseline="0"/>
                        <a:t>일</a:t>
                      </a:r>
                      <a:endParaRPr lang="ko-KR" altLang="en-US" sz="1200" kern="0" spc="0" baseline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/>
                        <a:t>70</a:t>
                      </a:r>
                      <a:r>
                        <a:rPr lang="ko-KR" altLang="en-US" sz="1200" kern="0" spc="0" baseline="0"/>
                        <a:t>일</a:t>
                      </a:r>
                      <a:endParaRPr lang="ko-KR" altLang="en-US" sz="1200" kern="0" spc="0" baseline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/>
                        <a:t>· </a:t>
                      </a:r>
                      <a:r>
                        <a:rPr lang="ko-KR" altLang="en-US" sz="1200" kern="0" spc="0" baseline="0" dirty="0"/>
                        <a:t>평균 </a:t>
                      </a:r>
                      <a:r>
                        <a:rPr lang="en-US" altLang="ko-KR" sz="1200" kern="0" spc="0" baseline="0" dirty="0"/>
                        <a:t>2.3</a:t>
                      </a:r>
                      <a:r>
                        <a:rPr lang="ko-KR" altLang="en-US" sz="1200" kern="0" spc="0" baseline="0" dirty="0"/>
                        <a:t>개월 소요 예상 </a:t>
                      </a:r>
                      <a:r>
                        <a:rPr lang="en-US" altLang="ko-KR" sz="1200" kern="0" spc="0" baseline="0" dirty="0"/>
                        <a:t>(</a:t>
                      </a:r>
                      <a:r>
                        <a:rPr lang="ko-KR" altLang="en-US" sz="1200" kern="0" spc="0" baseline="0" dirty="0"/>
                        <a:t>공고 ∼ 협약</a:t>
                      </a:r>
                      <a:r>
                        <a:rPr lang="en-US" altLang="ko-KR" sz="1200" kern="0" spc="0" baseline="0" dirty="0" smtClean="0"/>
                        <a:t>),  </a:t>
                      </a:r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 smtClean="0"/>
                        <a:t>· </a:t>
                      </a:r>
                      <a:r>
                        <a:rPr lang="ko-KR" altLang="en-US" sz="1200" kern="0" spc="0" baseline="0" dirty="0" smtClean="0"/>
                        <a:t>신청서 </a:t>
                      </a:r>
                      <a:r>
                        <a:rPr lang="ko-KR" altLang="en-US" sz="1200" kern="0" spc="0" baseline="0" dirty="0" err="1"/>
                        <a:t>접수시</a:t>
                      </a:r>
                      <a:r>
                        <a:rPr lang="ko-KR" altLang="en-US" sz="1200" kern="0" spc="0" baseline="0" dirty="0"/>
                        <a:t> 제출한 중복서류 배제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</a:tr>
              <a:tr h="29944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baseline="0" dirty="0"/>
                        <a:t>과제수행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baseline="0"/>
                        <a:t>-</a:t>
                      </a:r>
                      <a:endParaRPr lang="en-US" sz="1200" kern="0" spc="0" baseline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baseline="0"/>
                        <a:t>-</a:t>
                      </a:r>
                      <a:endParaRPr lang="en-US" sz="1200" kern="0" spc="0" baseline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/>
                        <a:t>· </a:t>
                      </a:r>
                      <a:r>
                        <a:rPr lang="ko-KR" altLang="en-US" sz="1200" kern="0" spc="0" baseline="0" dirty="0"/>
                        <a:t>연구계획에 따라 추가기술개발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</a:tr>
              <a:tr h="62112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baseline="0" dirty="0" smtClean="0"/>
                        <a:t>진도관리 </a:t>
                      </a:r>
                      <a:r>
                        <a:rPr lang="en-US" altLang="ko-KR" sz="1200" kern="0" spc="0" baseline="0" dirty="0" smtClean="0"/>
                        <a:t>(</a:t>
                      </a:r>
                      <a:r>
                        <a:rPr lang="ko-KR" altLang="en-US" sz="1200" kern="0" spc="0" baseline="0" dirty="0"/>
                        <a:t>상반기</a:t>
                      </a:r>
                      <a:r>
                        <a:rPr lang="en-US" altLang="ko-KR" sz="1200" kern="0" spc="0" baseline="0" dirty="0"/>
                        <a:t>)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baseline="0"/>
                        <a:t>-</a:t>
                      </a:r>
                      <a:endParaRPr lang="en-US" sz="1200" kern="0" spc="0" baseline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baseline="0"/>
                        <a:t>-</a:t>
                      </a:r>
                      <a:endParaRPr lang="en-US" sz="1200" kern="0" spc="0" baseline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/>
                        <a:t>·</a:t>
                      </a:r>
                      <a:r>
                        <a:rPr lang="ko-KR" altLang="en-US" sz="1200" kern="0" spc="0" baseline="0" dirty="0"/>
                        <a:t> 연구자 </a:t>
                      </a:r>
                      <a:r>
                        <a:rPr lang="ko-KR" altLang="en-US" sz="1200" kern="0" spc="0" baseline="0" dirty="0" err="1"/>
                        <a:t>맨토방식의</a:t>
                      </a:r>
                      <a:r>
                        <a:rPr lang="ko-KR" altLang="en-US" sz="1200" kern="0" spc="0" baseline="0" dirty="0"/>
                        <a:t> 진도관리 </a:t>
                      </a:r>
                      <a:r>
                        <a:rPr lang="en-US" altLang="ko-KR" sz="1200" kern="0" spc="0" baseline="0" dirty="0"/>
                        <a:t>(</a:t>
                      </a:r>
                      <a:r>
                        <a:rPr lang="ko-KR" altLang="en-US" sz="1200" kern="0" spc="0" baseline="0" dirty="0" err="1"/>
                        <a:t>워크샵</a:t>
                      </a:r>
                      <a:r>
                        <a:rPr lang="en-US" altLang="ko-KR" sz="1200" kern="0" spc="0" baseline="0" dirty="0" smtClean="0"/>
                        <a:t>), </a:t>
                      </a:r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 smtClean="0"/>
                        <a:t>  (</a:t>
                      </a:r>
                      <a:r>
                        <a:rPr lang="ko-KR" altLang="en-US" sz="1200" kern="0" spc="0" baseline="0" dirty="0"/>
                        <a:t>연구실적 및 계획 발표</a:t>
                      </a:r>
                      <a:r>
                        <a:rPr lang="en-US" altLang="ko-KR" sz="1200" kern="0" spc="0" baseline="0" dirty="0"/>
                        <a:t>)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</a:tr>
              <a:tr h="62112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baseline="0" dirty="0" smtClean="0"/>
                        <a:t>중간점검 </a:t>
                      </a:r>
                      <a:r>
                        <a:rPr lang="en-US" altLang="ko-KR" sz="1200" kern="0" spc="0" baseline="0" dirty="0" smtClean="0"/>
                        <a:t>(</a:t>
                      </a:r>
                      <a:r>
                        <a:rPr lang="ko-KR" altLang="en-US" sz="1200" kern="0" spc="0" baseline="0" dirty="0"/>
                        <a:t>하반기</a:t>
                      </a:r>
                      <a:r>
                        <a:rPr lang="en-US" altLang="ko-KR" sz="1200" kern="0" spc="0" baseline="0" dirty="0"/>
                        <a:t>)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baseline="0"/>
                        <a:t>-</a:t>
                      </a:r>
                      <a:endParaRPr lang="en-US" sz="1200" kern="0" spc="0" baseline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baseline="0"/>
                        <a:t>-</a:t>
                      </a:r>
                      <a:endParaRPr lang="en-US" sz="1200" kern="0" spc="0" baseline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/>
                        <a:t>·</a:t>
                      </a:r>
                      <a:r>
                        <a:rPr lang="ko-KR" altLang="en-US" sz="1200" kern="0" spc="0" baseline="0" dirty="0"/>
                        <a:t> 컨설팅 차원의 진도점검</a:t>
                      </a:r>
                      <a:r>
                        <a:rPr lang="en-US" altLang="ko-KR" sz="1200" kern="0" spc="0" baseline="0" dirty="0"/>
                        <a:t>, </a:t>
                      </a:r>
                      <a:r>
                        <a:rPr lang="ko-KR" altLang="en-US" sz="1200" kern="0" spc="0" baseline="0" dirty="0" err="1"/>
                        <a:t>계속지원여부</a:t>
                      </a:r>
                      <a:r>
                        <a:rPr lang="ko-KR" altLang="en-US" sz="1200" kern="0" spc="0" baseline="0" dirty="0"/>
                        <a:t> </a:t>
                      </a:r>
                      <a:r>
                        <a:rPr lang="ko-KR" altLang="en-US" sz="1200" kern="0" spc="0" baseline="0" dirty="0" smtClean="0"/>
                        <a:t>결정 </a:t>
                      </a:r>
                      <a:endParaRPr lang="en-US" altLang="ko-KR" sz="1200" kern="0" spc="0" baseline="0" dirty="0" smtClean="0"/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 smtClean="0"/>
                        <a:t>  (</a:t>
                      </a:r>
                      <a:r>
                        <a:rPr lang="ko-KR" altLang="en-US" sz="1200" kern="0" spc="0" baseline="0" dirty="0"/>
                        <a:t>연구실적 및 계획서</a:t>
                      </a:r>
                      <a:r>
                        <a:rPr lang="en-US" altLang="ko-KR" sz="1200" kern="0" spc="0" baseline="0" dirty="0"/>
                        <a:t>, </a:t>
                      </a:r>
                      <a:r>
                        <a:rPr lang="ko-KR" altLang="en-US" sz="1200" kern="0" spc="0" baseline="0" dirty="0"/>
                        <a:t>자체평가의견서 등 검토</a:t>
                      </a:r>
                      <a:r>
                        <a:rPr lang="en-US" altLang="ko-KR" sz="1200" kern="0" spc="0" baseline="0" dirty="0"/>
                        <a:t>)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</a:tr>
              <a:tr h="29944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/>
                        <a:t>2</a:t>
                      </a:r>
                      <a:r>
                        <a:rPr lang="ko-KR" altLang="en-US" sz="1200" kern="0" spc="0" baseline="0" dirty="0" smtClean="0"/>
                        <a:t>차년도 </a:t>
                      </a:r>
                      <a:r>
                        <a:rPr lang="ko-KR" altLang="en-US" sz="1200" kern="0" spc="0" baseline="0" dirty="0"/>
                        <a:t>협약 및 과제수행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baseline="0"/>
                        <a:t>-</a:t>
                      </a:r>
                      <a:endParaRPr lang="en-US" sz="1200" kern="0" spc="0" baseline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baseline="0"/>
                        <a:t>-</a:t>
                      </a:r>
                      <a:endParaRPr lang="en-US" sz="1200" kern="0" spc="0" baseline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/>
                        <a:t>· </a:t>
                      </a:r>
                      <a:r>
                        <a:rPr lang="ko-KR" altLang="en-US" sz="1200" kern="0" spc="0" baseline="0"/>
                        <a:t>점검결과에 따라 연구기간 및 연구비 조정</a:t>
                      </a:r>
                      <a:endParaRPr lang="ko-KR" altLang="en-US" sz="1200" kern="0" spc="0" baseline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</a:tr>
              <a:tr h="29944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baseline="0" dirty="0"/>
                        <a:t>최종평가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baseline="0"/>
                        <a:t>-</a:t>
                      </a:r>
                      <a:endParaRPr lang="en-US" sz="1200" kern="0" spc="0" baseline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baseline="0" dirty="0"/>
                        <a:t>-</a:t>
                      </a:r>
                      <a:endParaRPr lang="en-US" sz="1200" kern="0" spc="0" baseline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/>
                        <a:t>· </a:t>
                      </a:r>
                      <a:r>
                        <a:rPr lang="ko-KR" altLang="en-US" sz="1200" kern="0" spc="0" baseline="0" dirty="0"/>
                        <a:t>최종종료 </a:t>
                      </a:r>
                      <a:r>
                        <a:rPr lang="en-US" altLang="ko-KR" sz="1200" kern="0" spc="0" baseline="0" dirty="0"/>
                        <a:t>1</a:t>
                      </a:r>
                      <a:r>
                        <a:rPr lang="ko-KR" altLang="en-US" sz="1200" kern="0" spc="0" baseline="0" dirty="0"/>
                        <a:t>개월 후 평가서류 접수 및 평가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24352" marR="24352" marT="6733" marB="6733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2201811" y="1473235"/>
            <a:ext cx="4418948" cy="5028107"/>
            <a:chOff x="1252801" y="1502805"/>
            <a:chExt cx="4418948" cy="3771080"/>
          </a:xfrm>
        </p:grpSpPr>
        <p:pic>
          <p:nvPicPr>
            <p:cNvPr id="12" name="Picture 65" descr="\\samba8\06_문서디자인\02_팀원\조은선\은선_일러스트\티비.pn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252801" y="1502805"/>
              <a:ext cx="4418948" cy="3771080"/>
            </a:xfrm>
            <a:prstGeom prst="rect">
              <a:avLst/>
            </a:prstGeom>
            <a:noFill/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reflection blurRad="6350" stA="52000" endA="300" endPos="35000" dir="5400000" sy="-100000" algn="bl" rotWithShape="0"/>
            </a:effectLst>
          </p:spPr>
        </p:pic>
        <p:sp>
          <p:nvSpPr>
            <p:cNvPr id="13" name="모서리가 둥근 직사각형 12"/>
            <p:cNvSpPr/>
            <p:nvPr/>
          </p:nvSpPr>
          <p:spPr>
            <a:xfrm>
              <a:off x="1432827" y="1670717"/>
              <a:ext cx="4058895" cy="2374213"/>
            </a:xfrm>
            <a:prstGeom prst="roundRect">
              <a:avLst>
                <a:gd name="adj" fmla="val 4572"/>
              </a:avLst>
            </a:prstGeom>
            <a:blipFill>
              <a:blip r:embed="rId3" cstate="print"/>
              <a:stretch>
                <a:fillRect/>
              </a:stretch>
            </a:blip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" name="직사각형 2"/>
          <p:cNvSpPr>
            <a:spLocks noChangeArrowheads="1"/>
          </p:cNvSpPr>
          <p:nvPr/>
        </p:nvSpPr>
        <p:spPr bwMode="auto">
          <a:xfrm>
            <a:off x="0" y="2585421"/>
            <a:ext cx="9144000" cy="632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596900">
              <a:schemeClr val="tx2">
                <a:lumMod val="60000"/>
                <a:lumOff val="40000"/>
                <a:alpha val="63000"/>
              </a:schemeClr>
            </a:glow>
            <a:outerShdw blurRad="50800" dist="12700" dir="1260000" sx="1000" sy="1000" algn="ctr" rotWithShape="0">
              <a:schemeClr val="bg1">
                <a:alpha val="77000"/>
              </a:schemeClr>
            </a:outerShdw>
            <a:reflection blurRad="6350" stA="52000" endA="300" endPos="35000" dir="5400000" sy="-100000" algn="bl" rotWithShape="0"/>
            <a:softEdge rad="444500"/>
          </a:effectLst>
        </p:spPr>
        <p:txBody>
          <a:bodyPr wrap="square" lIns="77925" tIns="38963" rIns="77925" bIns="38963">
            <a:spAutoFit/>
          </a:bodyPr>
          <a:lstStyle/>
          <a:p>
            <a:pPr algn="ctr"/>
            <a:r>
              <a:rPr lang="ko-KR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감사합니다</a:t>
            </a:r>
            <a:r>
              <a:rPr lang="en-US" altLang="ko-K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!</a:t>
            </a:r>
            <a:endParaRPr lang="ko-KR" altLang="ko-KR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" name="Picture 7" descr="\\samba2\06_문서디자인\02_팀원\박경은\잎사귀-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1" y="1796819"/>
            <a:ext cx="688181" cy="10858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2969514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5016</TotalTime>
  <Words>2930</Words>
  <Application>Microsoft Office PowerPoint</Application>
  <PresentationFormat>화면 슬라이드 쇼(4:3)</PresentationFormat>
  <Paragraphs>671</Paragraphs>
  <Slides>33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33</vt:i4>
      </vt:variant>
    </vt:vector>
  </HeadingPairs>
  <TitlesOfParts>
    <vt:vector size="34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westgate</dc:creator>
  <cp:lastModifiedBy>user</cp:lastModifiedBy>
  <cp:revision>620</cp:revision>
  <cp:lastPrinted>2013-04-10T04:38:37Z</cp:lastPrinted>
  <dcterms:created xsi:type="dcterms:W3CDTF">2013-04-07T02:19:14Z</dcterms:created>
  <dcterms:modified xsi:type="dcterms:W3CDTF">2014-10-17T08:50:57Z</dcterms:modified>
</cp:coreProperties>
</file>